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27" autoAdjust="0"/>
    <p:restoredTop sz="94709"/>
  </p:normalViewPr>
  <p:slideViewPr>
    <p:cSldViewPr>
      <p:cViewPr varScale="1">
        <p:scale>
          <a:sx n="44" d="100"/>
          <a:sy n="44" d="100"/>
        </p:scale>
        <p:origin x="1952" y="24"/>
      </p:cViewPr>
      <p:guideLst>
        <p:guide orient="horz" pos="2881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6967"/>
          </a:xfrm>
          <a:prstGeom prst="rect">
            <a:avLst/>
          </a:prstGeom>
        </p:spPr>
        <p:txBody>
          <a:bodyPr vert="horz" lIns="91543" tIns="45772" rIns="91543" bIns="4577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543" tIns="45772" rIns="91543" bIns="45772" rtlCol="0"/>
          <a:lstStyle>
            <a:lvl1pPr algn="r">
              <a:defRPr sz="1200"/>
            </a:lvl1pPr>
          </a:lstStyle>
          <a:p>
            <a:fld id="{F3BEF40C-4D25-481E-9F8A-35E66A62036C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4538"/>
            <a:ext cx="27940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3" tIns="45772" rIns="91543" bIns="45772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543" tIns="45772" rIns="91543" bIns="45772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646"/>
            <a:ext cx="2949786" cy="496967"/>
          </a:xfrm>
          <a:prstGeom prst="rect">
            <a:avLst/>
          </a:prstGeom>
        </p:spPr>
        <p:txBody>
          <a:bodyPr vert="horz" lIns="91543" tIns="45772" rIns="91543" bIns="4577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6967"/>
          </a:xfrm>
          <a:prstGeom prst="rect">
            <a:avLst/>
          </a:prstGeom>
        </p:spPr>
        <p:txBody>
          <a:bodyPr vert="horz" lIns="91543" tIns="45772" rIns="91543" bIns="45772" rtlCol="0" anchor="b"/>
          <a:lstStyle>
            <a:lvl1pPr algn="r">
              <a:defRPr sz="1200"/>
            </a:lvl1pPr>
          </a:lstStyle>
          <a:p>
            <a:fld id="{4670A26E-082A-49B7-BE9F-64CDA44083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779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0A26E-082A-49B7-BE9F-64CDA44083D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5767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F48-2C1C-482A-91A6-B4FFC01A53F7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A09-AF15-4A70-AD4B-95B7FD59B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F48-2C1C-482A-91A6-B4FFC01A53F7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A09-AF15-4A70-AD4B-95B7FD59B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F48-2C1C-482A-91A6-B4FFC01A53F7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A09-AF15-4A70-AD4B-95B7FD59B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F48-2C1C-482A-91A6-B4FFC01A53F7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A09-AF15-4A70-AD4B-95B7FD59B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9"/>
            <a:ext cx="5829300" cy="181609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F48-2C1C-482A-91A6-B4FFC01A53F7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A09-AF15-4A70-AD4B-95B7FD59B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F48-2C1C-482A-91A6-B4FFC01A53F7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A09-AF15-4A70-AD4B-95B7FD59B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4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3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3" y="2899834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F48-2C1C-482A-91A6-B4FFC01A53F7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A09-AF15-4A70-AD4B-95B7FD59B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F48-2C1C-482A-91A6-B4FFC01A53F7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A09-AF15-4A70-AD4B-95B7FD59B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F48-2C1C-482A-91A6-B4FFC01A53F7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A09-AF15-4A70-AD4B-95B7FD59B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4" y="364068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91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4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F48-2C1C-482A-91A6-B4FFC01A53F7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A09-AF15-4A70-AD4B-95B7FD59B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F48-2C1C-482A-91A6-B4FFC01A53F7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A09-AF15-4A70-AD4B-95B7FD59B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B5F48-2C1C-482A-91A6-B4FFC01A53F7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33A09-AF15-4A70-AD4B-95B7FD59B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5" Type="http://schemas.microsoft.com/office/2007/relationships/hdphoto" Target="../media/hdphoto1.wdp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図 46" descr="rogo_72.jpg">
            <a:extLst>
              <a:ext uri="{FF2B5EF4-FFF2-40B4-BE49-F238E27FC236}">
                <a16:creationId xmlns:a16="http://schemas.microsoft.com/office/drawing/2014/main" id="{1B69184C-0DD9-2341-9B8A-CE81E3C3E29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66903" y="679038"/>
            <a:ext cx="2184808" cy="1066567"/>
          </a:xfrm>
          <a:prstGeom prst="rect">
            <a:avLst/>
          </a:prstGeom>
        </p:spPr>
      </p:pic>
      <p:sp>
        <p:nvSpPr>
          <p:cNvPr id="28" name="テキスト プレースホルダ 4"/>
          <p:cNvSpPr txBox="1">
            <a:spLocks/>
          </p:cNvSpPr>
          <p:nvPr/>
        </p:nvSpPr>
        <p:spPr>
          <a:xfrm>
            <a:off x="-13690" y="-13540"/>
            <a:ext cx="6885380" cy="9586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1" lang="ja-JP" alt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1" name="対角する 2 つの角を丸めた四角形 50"/>
          <p:cNvSpPr/>
          <p:nvPr/>
        </p:nvSpPr>
        <p:spPr>
          <a:xfrm>
            <a:off x="-6305780" y="9420004"/>
            <a:ext cx="6741368" cy="715089"/>
          </a:xfrm>
          <a:prstGeom prst="round2Diag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en-US" altLang="ja-JP" dirty="0">
              <a:ln w="12700">
                <a:noFill/>
                <a:prstDash val="solid"/>
              </a:ln>
              <a:latin typeface="+mj-ea"/>
              <a:ea typeface="+mj-ea"/>
            </a:endParaRPr>
          </a:p>
          <a:p>
            <a:pPr algn="ctr"/>
            <a:endParaRPr lang="en-US" altLang="ja-JP" dirty="0">
              <a:ln w="12700">
                <a:noFill/>
                <a:prstDash val="solid"/>
              </a:ln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76BB08D0-2FCD-CF4A-A548-2F6F3CCAC291}"/>
              </a:ext>
            </a:extLst>
          </p:cNvPr>
          <p:cNvGrpSpPr/>
          <p:nvPr/>
        </p:nvGrpSpPr>
        <p:grpSpPr>
          <a:xfrm>
            <a:off x="2447166" y="8124706"/>
            <a:ext cx="4978574" cy="972148"/>
            <a:chOff x="2730500" y="7164970"/>
            <a:chExt cx="4311884" cy="1142275"/>
          </a:xfrm>
        </p:grpSpPr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FBC25624-5018-F042-8FEF-D32A43097F2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743" r="2880" b="7231"/>
            <a:stretch/>
          </p:blipFill>
          <p:spPr>
            <a:xfrm>
              <a:off x="5471031" y="7232467"/>
              <a:ext cx="908070" cy="773408"/>
            </a:xfrm>
            <a:prstGeom prst="rect">
              <a:avLst/>
            </a:prstGeom>
          </p:spPr>
        </p:pic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01F70002-E85A-3B4B-BE72-27B38232B74C}"/>
                </a:ext>
              </a:extLst>
            </p:cNvPr>
            <p:cNvSpPr/>
            <p:nvPr/>
          </p:nvSpPr>
          <p:spPr>
            <a:xfrm>
              <a:off x="2730500" y="7164970"/>
              <a:ext cx="4311884" cy="43267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600" b="1" dirty="0">
                  <a:ln w="12700">
                    <a:noFill/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Hiragino Maru Gothic Pro W4" panose="020F0400000000000000" pitchFamily="34" charset="-128"/>
                  <a:ea typeface="Hiragino Maru Gothic Pro W4" panose="020F0400000000000000" pitchFamily="34" charset="-128"/>
                </a:rPr>
                <a:t>お気軽に</a:t>
              </a:r>
              <a:r>
                <a:rPr lang="ja-JP" altLang="en-US" sz="1600" b="1" cap="none" spc="0" dirty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Hiragino Maru Gothic Pro W4" panose="020F0400000000000000" pitchFamily="34" charset="-128"/>
                  <a:ea typeface="Hiragino Maru Gothic Pro W4" panose="020F0400000000000000" pitchFamily="34" charset="-128"/>
                </a:rPr>
                <a:t>お問合せ下さい！</a:t>
              </a: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3DF8E1B2-9439-E048-A156-C7FA73190319}"/>
                </a:ext>
              </a:extLst>
            </p:cNvPr>
            <p:cNvSpPr/>
            <p:nvPr/>
          </p:nvSpPr>
          <p:spPr>
            <a:xfrm>
              <a:off x="2730500" y="7547311"/>
              <a:ext cx="3551730" cy="39780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600" b="1" cap="none" spc="0" dirty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Hiragino Maru Gothic Pro W4" panose="020F0400000000000000" pitchFamily="34" charset="-128"/>
                  <a:ea typeface="Hiragino Maru Gothic Pro W4" panose="020F0400000000000000" pitchFamily="34" charset="-128"/>
                </a:rPr>
                <a:t>樹楽（きらく）</a:t>
              </a:r>
              <a:endParaRPr lang="en-US" altLang="ja-JP" sz="1600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iragino Maru Gothic Pro W4" panose="020F0400000000000000" pitchFamily="34" charset="-128"/>
                <a:ea typeface="Hiragino Maru Gothic Pro W4" panose="020F0400000000000000" pitchFamily="34" charset="-128"/>
              </a:endParaRP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2FCE1962-125B-0640-BC06-A207E6F51971}"/>
                </a:ext>
              </a:extLst>
            </p:cNvPr>
            <p:cNvSpPr/>
            <p:nvPr/>
          </p:nvSpPr>
          <p:spPr>
            <a:xfrm>
              <a:off x="2730500" y="7909444"/>
              <a:ext cx="3578866" cy="39780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1600" b="1" u="sng" dirty="0">
                  <a:solidFill>
                    <a:sysClr val="windowText" lastClr="000000"/>
                  </a:solidFill>
                  <a:latin typeface="Hiragino Maru Gothic Pro W4" panose="020F0400000000000000" pitchFamily="34" charset="-128"/>
                  <a:ea typeface="Hiragino Maru Gothic Pro W4" panose="020F0400000000000000" pitchFamily="34" charset="-128"/>
                </a:rPr>
                <a:t>TEL</a:t>
              </a:r>
              <a:r>
                <a:rPr lang="ja-JP" altLang="en-US" sz="1600" b="1" u="sng" cap="none" spc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Hiragino Maru Gothic Pro W4" panose="020F0400000000000000" pitchFamily="34" charset="-128"/>
                  <a:ea typeface="Hiragino Maru Gothic Pro W4" panose="020F0400000000000000" pitchFamily="34" charset="-128"/>
                </a:rPr>
                <a:t>：</a:t>
              </a:r>
              <a:r>
                <a:rPr lang="en-US" altLang="ja-JP" sz="1600" b="1" u="sng" dirty="0">
                  <a:solidFill>
                    <a:sysClr val="windowText" lastClr="000000"/>
                  </a:solidFill>
                  <a:latin typeface="Hiragino Maru Gothic Pro W4" panose="020F0400000000000000" pitchFamily="34" charset="-128"/>
                  <a:ea typeface="Hiragino Maru Gothic Pro W4" panose="020F0400000000000000" pitchFamily="34" charset="-128"/>
                </a:rPr>
                <a:t> 00</a:t>
              </a:r>
              <a:r>
                <a:rPr lang="ja-JP" altLang="en-US" sz="1600" b="1" u="sng" dirty="0">
                  <a:solidFill>
                    <a:sysClr val="windowText" lastClr="000000"/>
                  </a:solidFill>
                  <a:latin typeface="Hiragino Maru Gothic Pro W4" panose="020F0400000000000000" pitchFamily="34" charset="-128"/>
                  <a:ea typeface="Hiragino Maru Gothic Pro W4" panose="020F0400000000000000" pitchFamily="34" charset="-128"/>
                </a:rPr>
                <a:t>⁻</a:t>
              </a:r>
              <a:r>
                <a:rPr lang="en-US" altLang="ja-JP" sz="1600" b="1" u="sng" dirty="0">
                  <a:solidFill>
                    <a:sysClr val="windowText" lastClr="000000"/>
                  </a:solidFill>
                  <a:latin typeface="Hiragino Maru Gothic Pro W4" panose="020F0400000000000000" pitchFamily="34" charset="-128"/>
                  <a:ea typeface="Hiragino Maru Gothic Pro W4" panose="020F0400000000000000" pitchFamily="34" charset="-128"/>
                </a:rPr>
                <a:t>0000</a:t>
              </a:r>
              <a:r>
                <a:rPr lang="ja-JP" altLang="en-US" sz="1600" b="1" u="sng" dirty="0">
                  <a:solidFill>
                    <a:sysClr val="windowText" lastClr="000000"/>
                  </a:solidFill>
                  <a:latin typeface="Hiragino Maru Gothic Pro W4" panose="020F0400000000000000" pitchFamily="34" charset="-128"/>
                  <a:ea typeface="Hiragino Maru Gothic Pro W4" panose="020F0400000000000000" pitchFamily="34" charset="-128"/>
                </a:rPr>
                <a:t>⁻</a:t>
              </a:r>
              <a:r>
                <a:rPr lang="en-US" altLang="ja-JP" sz="1600" b="1" u="sng" dirty="0">
                  <a:solidFill>
                    <a:sysClr val="windowText" lastClr="000000"/>
                  </a:solidFill>
                  <a:latin typeface="Hiragino Maru Gothic Pro W4" panose="020F0400000000000000" pitchFamily="34" charset="-128"/>
                  <a:ea typeface="Hiragino Maru Gothic Pro W4" panose="020F0400000000000000" pitchFamily="34" charset="-128"/>
                </a:rPr>
                <a:t>0000</a:t>
              </a:r>
              <a:r>
                <a:rPr lang="ja-JP" altLang="en-US" sz="1600" b="1" u="sng" dirty="0">
                  <a:solidFill>
                    <a:sysClr val="windowText" lastClr="000000"/>
                  </a:solidFill>
                  <a:latin typeface="Hiragino Maru Gothic Pro W4" panose="020F0400000000000000" pitchFamily="34" charset="-128"/>
                  <a:ea typeface="Hiragino Maru Gothic Pro W4" panose="020F0400000000000000" pitchFamily="34" charset="-128"/>
                </a:rPr>
                <a:t> （担当○○）</a:t>
              </a:r>
              <a:endParaRPr lang="ja-JP" altLang="en-US" sz="1600" b="1" u="sng" cap="none" spc="0" dirty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iragino Maru Gothic Pro W4" panose="020F0400000000000000" pitchFamily="34" charset="-128"/>
                <a:ea typeface="Hiragino Maru Gothic Pro W4" panose="020F0400000000000000" pitchFamily="34" charset="-128"/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E97626EC-A376-3945-A3B6-AD261BB28791}"/>
                </a:ext>
              </a:extLst>
            </p:cNvPr>
            <p:cNvSpPr/>
            <p:nvPr/>
          </p:nvSpPr>
          <p:spPr>
            <a:xfrm>
              <a:off x="2730500" y="7164970"/>
              <a:ext cx="3722836" cy="1133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A67639B-CE63-0842-A67C-9110AE665989}"/>
              </a:ext>
            </a:extLst>
          </p:cNvPr>
          <p:cNvSpPr txBox="1"/>
          <p:nvPr/>
        </p:nvSpPr>
        <p:spPr>
          <a:xfrm>
            <a:off x="-332530" y="8173525"/>
            <a:ext cx="3050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/>
              <a:t>★ ３６５日</a:t>
            </a:r>
            <a:endParaRPr lang="en-US" altLang="ja-JP" sz="1600" b="1" dirty="0"/>
          </a:p>
          <a:p>
            <a:pPr algn="ctr"/>
            <a:r>
              <a:rPr lang="ja-JP" altLang="en-US" sz="1600" b="1" dirty="0"/>
              <a:t>２４時間営業中★</a:t>
            </a:r>
            <a:endParaRPr lang="en-US" altLang="ja-JP" sz="1600" b="1" dirty="0"/>
          </a:p>
        </p:txBody>
      </p:sp>
      <p:sp>
        <p:nvSpPr>
          <p:cNvPr id="64" name="円/楕円 63">
            <a:extLst>
              <a:ext uri="{FF2B5EF4-FFF2-40B4-BE49-F238E27FC236}">
                <a16:creationId xmlns:a16="http://schemas.microsoft.com/office/drawing/2014/main" id="{93B80C10-FC12-F94E-9B4D-0EF4033D3980}"/>
              </a:ext>
            </a:extLst>
          </p:cNvPr>
          <p:cNvSpPr/>
          <p:nvPr/>
        </p:nvSpPr>
        <p:spPr>
          <a:xfrm>
            <a:off x="67867" y="7983498"/>
            <a:ext cx="2379298" cy="96482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EC5F60A-1768-C349-B5F9-3E4D3407EAD7}"/>
              </a:ext>
            </a:extLst>
          </p:cNvPr>
          <p:cNvSpPr txBox="1"/>
          <p:nvPr/>
        </p:nvSpPr>
        <p:spPr>
          <a:xfrm>
            <a:off x="24544" y="54468"/>
            <a:ext cx="5132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/>
              <a:t>在宅・入所をご検討されているケアマネジャー様へ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D17D309-258A-6C4B-B187-F9C85F8C604D}"/>
              </a:ext>
            </a:extLst>
          </p:cNvPr>
          <p:cNvSpPr txBox="1"/>
          <p:nvPr/>
        </p:nvSpPr>
        <p:spPr>
          <a:xfrm>
            <a:off x="6289" y="510574"/>
            <a:ext cx="6918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b="1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Segoe UI Black" panose="020B0A02040204020203" pitchFamily="34" charset="0"/>
              </a:rPr>
              <a:t>通い慣れた施設で</a:t>
            </a:r>
            <a:r>
              <a:rPr kumimoji="1" lang="en-US" altLang="ja-JP" sz="2200" b="1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Segoe UI Black" panose="020B0A02040204020203" pitchFamily="34" charset="0"/>
              </a:rPr>
              <a:t>【</a:t>
            </a:r>
            <a:r>
              <a:rPr kumimoji="1" lang="ja-JP" altLang="en-US" sz="2200" b="1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Segoe UI Black" panose="020B0A02040204020203" pitchFamily="34" charset="0"/>
              </a:rPr>
              <a:t>お泊りができる</a:t>
            </a:r>
            <a:r>
              <a:rPr kumimoji="1" lang="en-US" altLang="ja-JP" sz="2200" b="1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Segoe UI Black" panose="020B0A02040204020203" pitchFamily="34" charset="0"/>
              </a:rPr>
              <a:t>】</a:t>
            </a:r>
          </a:p>
          <a:p>
            <a:r>
              <a:rPr kumimoji="1" lang="ja-JP" altLang="en-US" sz="2200" b="1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Segoe UI Black" panose="020B0A02040204020203" pitchFamily="34" charset="0"/>
              </a:rPr>
              <a:t>手厚いデイサービス</a:t>
            </a:r>
            <a:endParaRPr kumimoji="1" lang="en-US" altLang="ja-JP" sz="2200" b="1" dirty="0"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Segoe UI Black" panose="020B0A02040204020203" pitchFamily="34" charset="0"/>
            </a:endParaRPr>
          </a:p>
          <a:p>
            <a:r>
              <a:rPr kumimoji="1" lang="ja-JP" altLang="en-US" sz="2800" b="1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Segoe UI Black" panose="020B0A02040204020203" pitchFamily="34" charset="0"/>
              </a:rPr>
              <a:t>　　樹楽</a:t>
            </a:r>
            <a:r>
              <a:rPr kumimoji="1" lang="en-US" altLang="ja-JP" sz="2800" b="1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Segoe UI Black" panose="020B0A02040204020203" pitchFamily="34" charset="0"/>
              </a:rPr>
              <a:t>(</a:t>
            </a:r>
            <a:r>
              <a:rPr kumimoji="1" lang="ja-JP" altLang="en-US" sz="2800" b="1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Segoe UI Black" panose="020B0A02040204020203" pitchFamily="34" charset="0"/>
              </a:rPr>
              <a:t>きらく</a:t>
            </a:r>
            <a:r>
              <a:rPr kumimoji="1" lang="en-US" altLang="ja-JP" sz="2800" b="1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Segoe UI Black" panose="020B0A02040204020203" pitchFamily="34" charset="0"/>
              </a:rPr>
              <a:t>)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59630D27-3EB1-EE4D-9E50-EB3D78C2CC29}"/>
              </a:ext>
            </a:extLst>
          </p:cNvPr>
          <p:cNvGrpSpPr/>
          <p:nvPr/>
        </p:nvGrpSpPr>
        <p:grpSpPr>
          <a:xfrm>
            <a:off x="46341" y="1714682"/>
            <a:ext cx="5005111" cy="603666"/>
            <a:chOff x="46341" y="1714682"/>
            <a:chExt cx="5005111" cy="603666"/>
          </a:xfrm>
        </p:grpSpPr>
        <p:sp>
          <p:nvSpPr>
            <p:cNvPr id="34" name="角丸四角形 33">
              <a:extLst>
                <a:ext uri="{FF2B5EF4-FFF2-40B4-BE49-F238E27FC236}">
                  <a16:creationId xmlns:a16="http://schemas.microsoft.com/office/drawing/2014/main" id="{B553F9A4-5346-FB4E-BCA9-70469B913BA0}"/>
                </a:ext>
              </a:extLst>
            </p:cNvPr>
            <p:cNvSpPr/>
            <p:nvPr/>
          </p:nvSpPr>
          <p:spPr>
            <a:xfrm>
              <a:off x="46341" y="1714682"/>
              <a:ext cx="5005111" cy="603666"/>
            </a:xfrm>
            <a:prstGeom prst="roundRect">
              <a:avLst>
                <a:gd name="adj" fmla="val 12544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" name="グラフィックス 2" descr="家">
              <a:extLst>
                <a:ext uri="{FF2B5EF4-FFF2-40B4-BE49-F238E27FC236}">
                  <a16:creationId xmlns:a16="http://schemas.microsoft.com/office/drawing/2014/main" id="{6153165A-A7ED-C84E-92A9-D3B54302B51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1183" y="1794672"/>
              <a:ext cx="484298" cy="484298"/>
            </a:xfrm>
            <a:prstGeom prst="rect">
              <a:avLst/>
            </a:prstGeom>
          </p:spPr>
        </p:pic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55D21044-B763-F44B-869C-C1F9144A86D3}"/>
                </a:ext>
              </a:extLst>
            </p:cNvPr>
            <p:cNvSpPr txBox="1"/>
            <p:nvPr/>
          </p:nvSpPr>
          <p:spPr>
            <a:xfrm>
              <a:off x="486221" y="1808712"/>
              <a:ext cx="44644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>
                  <a:latin typeface="Hiragino Maru Gothic Pro W4" panose="020F0400000000000000" pitchFamily="34" charset="-128"/>
                  <a:ea typeface="Hiragino Maru Gothic Pro W4" panose="020F0400000000000000" pitchFamily="34" charset="-128"/>
                  <a:cs typeface="Segoe UI Black" panose="020B0A02040204020203" pitchFamily="34" charset="0"/>
                </a:rPr>
                <a:t>樹楽のお泊まりデイって？？</a:t>
              </a:r>
              <a:endParaRPr kumimoji="1" lang="en-US" altLang="ja-JP" sz="2400" b="1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Segoe UI Black" panose="020B0A02040204020203" pitchFamily="34" charset="0"/>
              </a:endParaRPr>
            </a:p>
          </p:txBody>
        </p:sp>
        <p:pic>
          <p:nvPicPr>
            <p:cNvPr id="36" name="グラフィックス 35" descr="家">
              <a:extLst>
                <a:ext uri="{FF2B5EF4-FFF2-40B4-BE49-F238E27FC236}">
                  <a16:creationId xmlns:a16="http://schemas.microsoft.com/office/drawing/2014/main" id="{225938AF-ED65-5648-8680-CC5C88E1614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567154" y="1788536"/>
              <a:ext cx="484298" cy="484298"/>
            </a:xfrm>
            <a:prstGeom prst="rect">
              <a:avLst/>
            </a:prstGeom>
          </p:spPr>
        </p:pic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3B1C727D-DA26-2D4B-919B-9BBFD29C3741}"/>
              </a:ext>
            </a:extLst>
          </p:cNvPr>
          <p:cNvGrpSpPr/>
          <p:nvPr/>
        </p:nvGrpSpPr>
        <p:grpSpPr>
          <a:xfrm>
            <a:off x="452829" y="2440416"/>
            <a:ext cx="6972911" cy="973833"/>
            <a:chOff x="452829" y="2440416"/>
            <a:chExt cx="6972911" cy="973833"/>
          </a:xfrm>
        </p:grpSpPr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227206EA-735E-E24C-A603-A590851EF779}"/>
                </a:ext>
              </a:extLst>
            </p:cNvPr>
            <p:cNvSpPr txBox="1"/>
            <p:nvPr/>
          </p:nvSpPr>
          <p:spPr>
            <a:xfrm>
              <a:off x="707579" y="2440416"/>
              <a:ext cx="671816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>
                  <a:latin typeface="Hiragino Maru Gothic Pro W4" panose="020F0400000000000000" pitchFamily="34" charset="-128"/>
                  <a:ea typeface="Hiragino Maru Gothic Pro W4" panose="020F0400000000000000" pitchFamily="34" charset="-128"/>
                  <a:cs typeface="Segoe UI Black" panose="020B0A02040204020203" pitchFamily="34" charset="0"/>
                </a:rPr>
                <a:t>デイサービス＋</a:t>
              </a:r>
              <a:r>
                <a:rPr kumimoji="1" lang="ja-JP" altLang="en-US" sz="2000" b="1" u="sng">
                  <a:latin typeface="Hiragino Maru Gothic Pro W4" panose="020F0400000000000000" pitchFamily="34" charset="-128"/>
                  <a:ea typeface="Hiragino Maru Gothic Pro W4" panose="020F0400000000000000" pitchFamily="34" charset="-128"/>
                  <a:cs typeface="Segoe UI Black" panose="020B0A02040204020203" pitchFamily="34" charset="0"/>
                </a:rPr>
                <a:t>ショート</a:t>
              </a:r>
              <a:r>
                <a:rPr kumimoji="1" lang="en-US" altLang="ja-JP" sz="2000" b="1" u="sng" dirty="0">
                  <a:latin typeface="Hiragino Maru Gothic Pro W4" panose="020F0400000000000000" pitchFamily="34" charset="-128"/>
                  <a:ea typeface="Hiragino Maru Gothic Pro W4" panose="020F0400000000000000" pitchFamily="34" charset="-128"/>
                  <a:cs typeface="Segoe UI Black" panose="020B0A02040204020203" pitchFamily="34" charset="0"/>
                </a:rPr>
                <a:t>or</a:t>
              </a:r>
              <a:r>
                <a:rPr kumimoji="1" lang="ja-JP" altLang="en-US" sz="2000" b="1" u="sng">
                  <a:latin typeface="Hiragino Maru Gothic Pro W4" panose="020F0400000000000000" pitchFamily="34" charset="-128"/>
                  <a:ea typeface="Hiragino Maru Gothic Pro W4" panose="020F0400000000000000" pitchFamily="34" charset="-128"/>
                  <a:cs typeface="Segoe UI Black" panose="020B0A02040204020203" pitchFamily="34" charset="0"/>
                </a:rPr>
                <a:t>ロングステイ</a:t>
              </a:r>
              <a:r>
                <a:rPr kumimoji="1" lang="ja-JP" altLang="en-US" sz="2000" b="1">
                  <a:latin typeface="Hiragino Maru Gothic Pro W4" panose="020F0400000000000000" pitchFamily="34" charset="-128"/>
                  <a:ea typeface="Hiragino Maru Gothic Pro W4" panose="020F0400000000000000" pitchFamily="34" charset="-128"/>
                  <a:cs typeface="Segoe UI Black" panose="020B0A02040204020203" pitchFamily="34" charset="0"/>
                </a:rPr>
                <a:t>に対応した</a:t>
              </a:r>
              <a:endParaRPr kumimoji="1" lang="en-US" altLang="ja-JP" sz="2000" b="1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Segoe UI Black" panose="020B0A02040204020203" pitchFamily="34" charset="0"/>
              </a:endParaRPr>
            </a:p>
            <a:p>
              <a:r>
                <a:rPr kumimoji="1" lang="ja-JP" altLang="en-US" sz="2000" b="1">
                  <a:latin typeface="Hiragino Maru Gothic Pro W4" panose="020F0400000000000000" pitchFamily="34" charset="-128"/>
                  <a:ea typeface="Hiragino Maru Gothic Pro W4" panose="020F0400000000000000" pitchFamily="34" charset="-128"/>
                  <a:cs typeface="Segoe UI Black" panose="020B0A02040204020203" pitchFamily="34" charset="0"/>
                </a:rPr>
                <a:t>２４時間対応型デイサービスです！</a:t>
              </a:r>
              <a:endParaRPr kumimoji="1" lang="en-US" altLang="ja-JP" sz="2000" b="1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Segoe UI Black" panose="020B0A02040204020203" pitchFamily="34" charset="0"/>
              </a:endParaRPr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731E4007-A0F8-C14F-B52A-8404E307ECE6}"/>
                </a:ext>
              </a:extLst>
            </p:cNvPr>
            <p:cNvSpPr txBox="1"/>
            <p:nvPr/>
          </p:nvSpPr>
          <p:spPr>
            <a:xfrm>
              <a:off x="452829" y="3075695"/>
              <a:ext cx="67181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dirty="0">
                  <a:latin typeface="Hiragino Maru Gothic Pro W4" panose="020F0400000000000000" pitchFamily="34" charset="-128"/>
                  <a:ea typeface="Hiragino Maru Gothic Pro W4" panose="020F0400000000000000" pitchFamily="34" charset="-128"/>
                  <a:cs typeface="Segoe UI Black" panose="020B0A02040204020203" pitchFamily="34" charset="0"/>
                </a:rPr>
                <a:t>※</a:t>
              </a:r>
              <a:r>
                <a:rPr lang="ja-JP" altLang="en-US" sz="1600" b="1" u="sng">
                  <a:latin typeface="Hiragino Maru Gothic Pro W4" panose="020F0400000000000000" pitchFamily="34" charset="-128"/>
                  <a:ea typeface="Hiragino Maru Gothic Pro W4" panose="020F0400000000000000" pitchFamily="34" charset="-128"/>
                  <a:cs typeface="Segoe UI Black" panose="020B0A02040204020203" pitchFamily="34" charset="0"/>
                </a:rPr>
                <a:t>通院サポート（病院までの送迎、診察付添いなど）も対応可能！</a:t>
              </a:r>
              <a:endParaRPr kumimoji="1" lang="en-US" altLang="ja-JP" sz="1600" b="1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Segoe UI Black" panose="020B0A02040204020203" pitchFamily="34" charset="0"/>
              </a:endParaRPr>
            </a:p>
          </p:txBody>
        </p:sp>
      </p:grpSp>
      <p:sp>
        <p:nvSpPr>
          <p:cNvPr id="39" name="角丸四角形 38">
            <a:extLst>
              <a:ext uri="{FF2B5EF4-FFF2-40B4-BE49-F238E27FC236}">
                <a16:creationId xmlns:a16="http://schemas.microsoft.com/office/drawing/2014/main" id="{4F38F846-2C79-974E-ABD1-D3F7D5D0F1E3}"/>
              </a:ext>
            </a:extLst>
          </p:cNvPr>
          <p:cNvSpPr/>
          <p:nvPr/>
        </p:nvSpPr>
        <p:spPr>
          <a:xfrm>
            <a:off x="89786" y="3419872"/>
            <a:ext cx="6660010" cy="1469156"/>
          </a:xfrm>
          <a:prstGeom prst="roundRect">
            <a:avLst>
              <a:gd name="adj" fmla="val 1254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103BC7E-75B3-B346-B4A2-A197C367ADD9}"/>
              </a:ext>
            </a:extLst>
          </p:cNvPr>
          <p:cNvSpPr txBox="1"/>
          <p:nvPr/>
        </p:nvSpPr>
        <p:spPr>
          <a:xfrm>
            <a:off x="153529" y="3446694"/>
            <a:ext cx="2987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Segoe UI Black" panose="020B0A02040204020203" pitchFamily="34" charset="0"/>
              </a:rPr>
              <a:t>◎安心メゾット◎</a:t>
            </a:r>
            <a:endParaRPr kumimoji="1" lang="en-US" altLang="ja-JP" b="1" dirty="0"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Segoe UI Black" panose="020B0A02040204020203" pitchFamily="34" charset="0"/>
            </a:endParaRPr>
          </a:p>
        </p:txBody>
      </p:sp>
      <p:pic>
        <p:nvPicPr>
          <p:cNvPr id="4" name="グラフィックス 3" descr="落葉樹">
            <a:extLst>
              <a:ext uri="{FF2B5EF4-FFF2-40B4-BE49-F238E27FC236}">
                <a16:creationId xmlns:a16="http://schemas.microsoft.com/office/drawing/2014/main" id="{F8C4D8E3-FBFF-F246-958D-9E9073AD31F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-28128" y="2430776"/>
            <a:ext cx="914400" cy="914400"/>
          </a:xfrm>
          <a:prstGeom prst="rect">
            <a:avLst/>
          </a:prstGeom>
        </p:spPr>
      </p:pic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747F5A6-17E1-8F4F-B487-AD4A7F085E18}"/>
              </a:ext>
            </a:extLst>
          </p:cNvPr>
          <p:cNvSpPr txBox="1"/>
          <p:nvPr/>
        </p:nvSpPr>
        <p:spPr>
          <a:xfrm>
            <a:off x="499912" y="3728189"/>
            <a:ext cx="653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Segoe UI Black" panose="020B0A02040204020203" pitchFamily="34" charset="0"/>
              </a:rPr>
              <a:t>通い慣れた施設でお泊まりができるので、利用者様・家族様も</a:t>
            </a:r>
            <a:endParaRPr kumimoji="1" lang="en-US" altLang="ja-JP" sz="1600" b="1" dirty="0"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Segoe UI Black" panose="020B0A02040204020203" pitchFamily="34" charset="0"/>
            </a:endParaRPr>
          </a:p>
          <a:p>
            <a:r>
              <a:rPr kumimoji="1" lang="ja-JP" altLang="en-US" sz="1600" b="1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Segoe UI Black" panose="020B0A02040204020203" pitchFamily="34" charset="0"/>
              </a:rPr>
              <a:t>安心してご利用いただけます。</a:t>
            </a:r>
            <a:endParaRPr kumimoji="1" lang="en-US" altLang="ja-JP" sz="1600" b="1" dirty="0"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Segoe UI Black" panose="020B0A02040204020203" pitchFamily="34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25F04537-FC33-FC4F-B46C-492446250BA0}"/>
              </a:ext>
            </a:extLst>
          </p:cNvPr>
          <p:cNvSpPr txBox="1"/>
          <p:nvPr/>
        </p:nvSpPr>
        <p:spPr>
          <a:xfrm>
            <a:off x="499912" y="4304253"/>
            <a:ext cx="653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Segoe UI Black" panose="020B0A02040204020203" pitchFamily="34" charset="0"/>
              </a:rPr>
              <a:t>24</a:t>
            </a:r>
            <a:r>
              <a:rPr kumimoji="1" lang="ja-JP" altLang="en-US" sz="1600" b="1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Segoe UI Black" panose="020B0A02040204020203" pitchFamily="34" charset="0"/>
              </a:rPr>
              <a:t>時間対応のデイサービスにしか出来ない、ニーズに合わせた</a:t>
            </a:r>
            <a:endParaRPr kumimoji="1" lang="en-US" altLang="ja-JP" sz="1600" b="1" dirty="0"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Segoe UI Black" panose="020B0A02040204020203" pitchFamily="34" charset="0"/>
            </a:endParaRPr>
          </a:p>
          <a:p>
            <a:r>
              <a:rPr kumimoji="1" lang="ja-JP" altLang="en-US" sz="1600" b="1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Segoe UI Black" panose="020B0A02040204020203" pitchFamily="34" charset="0"/>
              </a:rPr>
              <a:t>トータルケアが</a:t>
            </a:r>
            <a:r>
              <a:rPr lang="ja-JP" altLang="en-US" sz="1600" b="1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Segoe UI Black" panose="020B0A02040204020203" pitchFamily="34" charset="0"/>
              </a:rPr>
              <a:t>充実しております</a:t>
            </a:r>
            <a:r>
              <a:rPr kumimoji="1" lang="ja-JP" altLang="en-US" sz="1600" b="1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Segoe UI Black" panose="020B0A02040204020203" pitchFamily="34" charset="0"/>
              </a:rPr>
              <a:t>。</a:t>
            </a:r>
            <a:endParaRPr kumimoji="1" lang="en-US" altLang="ja-JP" sz="1600" b="1" dirty="0"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Segoe UI Black" panose="020B0A02040204020203" pitchFamily="34" charset="0"/>
            </a:endParaRPr>
          </a:p>
        </p:txBody>
      </p:sp>
      <p:pic>
        <p:nvPicPr>
          <p:cNvPr id="11" name="グラフィックス 10" descr="笑顔 (塗りつぶしなし)">
            <a:extLst>
              <a:ext uri="{FF2B5EF4-FFF2-40B4-BE49-F238E27FC236}">
                <a16:creationId xmlns:a16="http://schemas.microsoft.com/office/drawing/2014/main" id="{1A289563-6BB1-0D4D-A6D9-A43E906510D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64085" y="3798995"/>
            <a:ext cx="401396" cy="401396"/>
          </a:xfrm>
          <a:prstGeom prst="rect">
            <a:avLst/>
          </a:prstGeom>
        </p:spPr>
      </p:pic>
      <p:pic>
        <p:nvPicPr>
          <p:cNvPr id="50" name="グラフィックス 49" descr="笑顔 (塗りつぶしなし)">
            <a:extLst>
              <a:ext uri="{FF2B5EF4-FFF2-40B4-BE49-F238E27FC236}">
                <a16:creationId xmlns:a16="http://schemas.microsoft.com/office/drawing/2014/main" id="{519C86E0-A1BF-1F48-832A-3ACAB507DB0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64085" y="4290772"/>
            <a:ext cx="401396" cy="401396"/>
          </a:xfrm>
          <a:prstGeom prst="rect">
            <a:avLst/>
          </a:prstGeom>
        </p:spPr>
      </p:pic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80D0696A-1E9F-4E71-A94B-6C7C812C8D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32458"/>
              </p:ext>
            </p:extLst>
          </p:nvPr>
        </p:nvGraphicFramePr>
        <p:xfrm>
          <a:off x="486221" y="6084518"/>
          <a:ext cx="5888690" cy="1532484"/>
        </p:xfrm>
        <a:graphic>
          <a:graphicData uri="http://schemas.openxmlformats.org/drawingml/2006/table">
            <a:tbl>
              <a:tblPr/>
              <a:tblGrid>
                <a:gridCol w="768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757">
                  <a:extLst>
                    <a:ext uri="{9D8B030D-6E8A-4147-A177-3AD203B41FA5}">
                      <a16:colId xmlns:a16="http://schemas.microsoft.com/office/drawing/2014/main" val="3284905888"/>
                    </a:ext>
                  </a:extLst>
                </a:gridCol>
                <a:gridCol w="812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7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7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7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7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7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1318"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 i="0" u="none" strike="noStrike" dirty="0">
                        <a:latin typeface="ＭＳ Ｐゴシック"/>
                      </a:endParaRPr>
                    </a:p>
                  </a:txBody>
                  <a:tcPr marL="4603" marR="4603" marT="4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1" i="0" u="none" strike="noStrike" dirty="0">
                          <a:latin typeface="ＭＳ Ｐゴシック"/>
                        </a:rPr>
                        <a:t>月</a:t>
                      </a:r>
                    </a:p>
                  </a:txBody>
                  <a:tcPr marL="4603" marR="4603" marT="4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latin typeface="ＭＳ Ｐゴシック"/>
                        </a:rPr>
                        <a:t>火</a:t>
                      </a:r>
                    </a:p>
                  </a:txBody>
                  <a:tcPr marL="4603" marR="4603" marT="4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latin typeface="ＭＳ Ｐゴシック"/>
                        </a:rPr>
                        <a:t>水</a:t>
                      </a:r>
                    </a:p>
                  </a:txBody>
                  <a:tcPr marL="4603" marR="4603" marT="4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latin typeface="ＭＳ Ｐゴシック"/>
                        </a:rPr>
                        <a:t>木</a:t>
                      </a:r>
                    </a:p>
                  </a:txBody>
                  <a:tcPr marL="4603" marR="4603" marT="4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latin typeface="ＭＳ Ｐゴシック"/>
                        </a:rPr>
                        <a:t>金</a:t>
                      </a:r>
                    </a:p>
                  </a:txBody>
                  <a:tcPr marL="4603" marR="4603" marT="4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latin typeface="ＭＳ Ｐゴシック"/>
                        </a:rPr>
                        <a:t>土</a:t>
                      </a:r>
                    </a:p>
                  </a:txBody>
                  <a:tcPr marL="4603" marR="4603" marT="4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latin typeface="ＭＳ Ｐゴシック"/>
                        </a:rPr>
                        <a:t>日</a:t>
                      </a:r>
                    </a:p>
                  </a:txBody>
                  <a:tcPr marL="4603" marR="4603" marT="4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58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latin typeface="ＭＳ Ｐゴシック"/>
                        </a:rPr>
                        <a:t>日中</a:t>
                      </a:r>
                    </a:p>
                  </a:txBody>
                  <a:tcPr marL="4603" marR="4603" marT="4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1" i="0" u="none" strike="noStrike" dirty="0">
                          <a:latin typeface="ＭＳ Ｐゴシック"/>
                        </a:rPr>
                        <a:t>△</a:t>
                      </a:r>
                    </a:p>
                  </a:txBody>
                  <a:tcPr marL="4603" marR="4603" marT="4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1" i="0" u="none" strike="noStrike" dirty="0">
                          <a:latin typeface="ＭＳ Ｐゴシック"/>
                        </a:rPr>
                        <a:t>○</a:t>
                      </a:r>
                    </a:p>
                  </a:txBody>
                  <a:tcPr marL="4603" marR="4603" marT="4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latin typeface="ＭＳ Ｐゴシック"/>
                        </a:rPr>
                        <a:t>×</a:t>
                      </a:r>
                    </a:p>
                  </a:txBody>
                  <a:tcPr marL="4603" marR="4603" marT="4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1" i="0" u="none" strike="noStrike" dirty="0">
                          <a:latin typeface="ＭＳ Ｐゴシック"/>
                        </a:rPr>
                        <a:t>○　</a:t>
                      </a:r>
                    </a:p>
                  </a:txBody>
                  <a:tcPr marL="4603" marR="4603" marT="4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1" i="0" u="none" strike="noStrike" dirty="0">
                          <a:latin typeface="ＭＳ Ｐゴシック"/>
                        </a:rPr>
                        <a:t>○</a:t>
                      </a:r>
                      <a:endParaRPr lang="en-US" altLang="ja-JP" sz="2800" b="1" i="0" u="none" strike="noStrike" dirty="0">
                        <a:latin typeface="ＭＳ Ｐゴシック"/>
                      </a:endParaRPr>
                    </a:p>
                  </a:txBody>
                  <a:tcPr marL="4603" marR="4603" marT="4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1" i="0" u="none" strike="noStrike" dirty="0">
                          <a:latin typeface="ＭＳ Ｐゴシック"/>
                        </a:rPr>
                        <a:t>○</a:t>
                      </a:r>
                    </a:p>
                  </a:txBody>
                  <a:tcPr marL="4603" marR="4603" marT="4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1" i="0" u="none" strike="noStrike" dirty="0">
                          <a:latin typeface="ＭＳ Ｐゴシック"/>
                        </a:rPr>
                        <a:t>△</a:t>
                      </a:r>
                      <a:endParaRPr lang="en-US" altLang="ja-JP" sz="2800" b="1" i="0" u="none" strike="noStrike" dirty="0">
                        <a:latin typeface="ＭＳ Ｐゴシック"/>
                      </a:endParaRPr>
                    </a:p>
                  </a:txBody>
                  <a:tcPr marL="4603" marR="4603" marT="4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58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latin typeface="ＭＳ Ｐゴシック"/>
                        </a:rPr>
                        <a:t>夜間</a:t>
                      </a:r>
                    </a:p>
                  </a:txBody>
                  <a:tcPr marL="4603" marR="4603" marT="4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1" i="0" u="none" strike="noStrike" dirty="0">
                          <a:latin typeface="ＭＳ Ｐゴシック"/>
                        </a:rPr>
                        <a:t>○</a:t>
                      </a:r>
                    </a:p>
                  </a:txBody>
                  <a:tcPr marL="4603" marR="4603" marT="4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b="1" i="0" u="none" strike="noStrike" dirty="0">
                          <a:latin typeface="ＭＳ Ｐゴシック"/>
                        </a:rPr>
                        <a:t>○</a:t>
                      </a:r>
                    </a:p>
                  </a:txBody>
                  <a:tcPr marL="4603" marR="4603" marT="4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b="1" i="0" u="none" strike="noStrike" dirty="0">
                          <a:latin typeface="ＭＳ Ｐゴシック"/>
                        </a:rPr>
                        <a:t>○</a:t>
                      </a:r>
                    </a:p>
                  </a:txBody>
                  <a:tcPr marL="4603" marR="4603" marT="4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b="1" i="0" u="none" strike="noStrike" dirty="0">
                          <a:latin typeface="ＭＳ Ｐゴシック"/>
                        </a:rPr>
                        <a:t>○</a:t>
                      </a:r>
                    </a:p>
                  </a:txBody>
                  <a:tcPr marL="4603" marR="4603" marT="4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1" i="0" u="none" strike="noStrike" dirty="0">
                          <a:latin typeface="ＭＳ Ｐゴシック"/>
                        </a:rPr>
                        <a:t>△</a:t>
                      </a:r>
                      <a:endParaRPr lang="en-US" altLang="ja-JP" sz="2800" b="1" i="0" u="none" strike="noStrike" dirty="0">
                        <a:latin typeface="ＭＳ Ｐゴシック"/>
                      </a:endParaRPr>
                    </a:p>
                  </a:txBody>
                  <a:tcPr marL="4603" marR="4603" marT="4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1" i="0" u="none" strike="noStrike" dirty="0">
                          <a:latin typeface="ＭＳ Ｐゴシック"/>
                        </a:rPr>
                        <a:t>△</a:t>
                      </a:r>
                    </a:p>
                  </a:txBody>
                  <a:tcPr marL="4603" marR="4603" marT="4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b="1" i="0" u="none" strike="noStrike" dirty="0">
                          <a:latin typeface="ＭＳ Ｐゴシック"/>
                        </a:rPr>
                        <a:t>○</a:t>
                      </a:r>
                    </a:p>
                  </a:txBody>
                  <a:tcPr marL="4603" marR="4603" marT="4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5431667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A113114-A341-4FA5-9022-D1A5962070C4}"/>
              </a:ext>
            </a:extLst>
          </p:cNvPr>
          <p:cNvSpPr txBox="1"/>
          <p:nvPr/>
        </p:nvSpPr>
        <p:spPr>
          <a:xfrm>
            <a:off x="1067665" y="4933954"/>
            <a:ext cx="4795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Segoe UI Black" panose="020B0A02040204020203" pitchFamily="34" charset="0"/>
              </a:rPr>
              <a:t>-</a:t>
            </a:r>
            <a:r>
              <a:rPr lang="ja-JP" altLang="en-US" sz="2800" b="1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Segoe UI Black" panose="020B0A02040204020203" pitchFamily="34" charset="0"/>
              </a:rPr>
              <a:t>○</a:t>
            </a:r>
            <a:r>
              <a:rPr kumimoji="1" lang="ja-JP" altLang="en-US" sz="2800" b="1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Segoe UI Black" panose="020B0A02040204020203" pitchFamily="34" charset="0"/>
              </a:rPr>
              <a:t>月施設利用状況</a:t>
            </a:r>
            <a:r>
              <a:rPr kumimoji="1" lang="en-US" altLang="ja-JP" sz="2800" b="1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Segoe UI Black" panose="020B0A02040204020203" pitchFamily="34" charset="0"/>
              </a:rPr>
              <a:t>-</a:t>
            </a: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A1E314FF-3265-46A3-8B1A-ACEDB57F80E7}"/>
              </a:ext>
            </a:extLst>
          </p:cNvPr>
          <p:cNvSpPr/>
          <p:nvPr/>
        </p:nvSpPr>
        <p:spPr>
          <a:xfrm>
            <a:off x="2403842" y="7679711"/>
            <a:ext cx="463466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b="1" dirty="0">
                <a:ln w="12700">
                  <a:noFill/>
                  <a:prstDash val="solid"/>
                </a:ln>
              </a:rPr>
              <a:t>○</a:t>
            </a:r>
            <a:r>
              <a:rPr lang="ja-JP" altLang="en-US" sz="1400" b="1" dirty="0">
                <a:ln w="12700">
                  <a:noFill/>
                  <a:prstDash val="solid"/>
                </a:ln>
              </a:rPr>
              <a:t>－</a:t>
            </a:r>
            <a:r>
              <a:rPr lang="ja-JP" altLang="en-US" sz="1400" b="1" cap="none" spc="0" dirty="0">
                <a:ln w="12700">
                  <a:noFill/>
                  <a:prstDash val="solid"/>
                </a:ln>
              </a:rPr>
              <a:t>空き有　　　　</a:t>
            </a:r>
            <a:r>
              <a:rPr lang="ja-JP" altLang="en-US" b="1" cap="none" spc="0" dirty="0">
                <a:ln w="12700">
                  <a:noFill/>
                  <a:prstDash val="solid"/>
                </a:ln>
              </a:rPr>
              <a:t>△</a:t>
            </a:r>
            <a:r>
              <a:rPr lang="ja-JP" altLang="en-US" sz="1400" b="1" cap="none" spc="0" dirty="0">
                <a:ln w="12700">
                  <a:noFill/>
                  <a:prstDash val="solid"/>
                </a:ln>
              </a:rPr>
              <a:t>－空きわずか　　</a:t>
            </a:r>
            <a:r>
              <a:rPr lang="en-US" altLang="ja-JP" b="1" cap="none" spc="0" dirty="0">
                <a:ln w="12700">
                  <a:noFill/>
                  <a:prstDash val="solid"/>
                </a:ln>
              </a:rPr>
              <a:t>×</a:t>
            </a:r>
            <a:r>
              <a:rPr lang="ja-JP" altLang="en-US" sz="1400" b="1" cap="none" spc="0" dirty="0">
                <a:ln w="12700">
                  <a:noFill/>
                  <a:prstDash val="solid"/>
                </a:ln>
              </a:rPr>
              <a:t>－空き無　　　　</a:t>
            </a:r>
            <a:r>
              <a:rPr lang="ja-JP" altLang="en-US" sz="1400" b="1" dirty="0">
                <a:ln w="12700">
                  <a:noFill/>
                  <a:prstDash val="solid"/>
                </a:ln>
              </a:rPr>
              <a:t>　</a:t>
            </a:r>
            <a:endParaRPr lang="ja-JP" altLang="en-US" sz="1400" b="1" cap="none" spc="0" dirty="0">
              <a:ln w="12700">
                <a:noFill/>
                <a:prstDash val="solid"/>
              </a:ln>
            </a:endParaRPr>
          </a:p>
        </p:txBody>
      </p:sp>
      <p:sp>
        <p:nvSpPr>
          <p:cNvPr id="20" name="角丸四角形 38">
            <a:extLst>
              <a:ext uri="{FF2B5EF4-FFF2-40B4-BE49-F238E27FC236}">
                <a16:creationId xmlns:a16="http://schemas.microsoft.com/office/drawing/2014/main" id="{540B70C2-AC15-4142-B303-7AA97D439FF3}"/>
              </a:ext>
            </a:extLst>
          </p:cNvPr>
          <p:cNvSpPr/>
          <p:nvPr/>
        </p:nvSpPr>
        <p:spPr>
          <a:xfrm>
            <a:off x="118202" y="5419872"/>
            <a:ext cx="6660010" cy="495700"/>
          </a:xfrm>
          <a:prstGeom prst="roundRect">
            <a:avLst>
              <a:gd name="adj" fmla="val 1254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ED4B427-448F-41E8-9A55-D4CF66E77463}"/>
              </a:ext>
            </a:extLst>
          </p:cNvPr>
          <p:cNvSpPr txBox="1"/>
          <p:nvPr/>
        </p:nvSpPr>
        <p:spPr>
          <a:xfrm>
            <a:off x="689602" y="5483056"/>
            <a:ext cx="5551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Segoe UI Black" panose="020B0A02040204020203" pitchFamily="34" charset="0"/>
              </a:rPr>
              <a:t>空きがございますので、すぐにご利用可能です！</a:t>
            </a:r>
            <a:endParaRPr kumimoji="1" lang="en-US" altLang="ja-JP" b="1" dirty="0"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581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2106</TotalTime>
  <Words>183</Words>
  <Application>Microsoft Office PowerPoint</Application>
  <PresentationFormat>画面に合わせる (4:3)</PresentationFormat>
  <Paragraphs>45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Hiragino Maru Gothic Pro W4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たまやん</dc:creator>
  <cp:lastModifiedBy>藤田裕介</cp:lastModifiedBy>
  <cp:revision>199</cp:revision>
  <cp:lastPrinted>2019-01-04T05:28:04Z</cp:lastPrinted>
  <dcterms:created xsi:type="dcterms:W3CDTF">2009-12-20T03:31:15Z</dcterms:created>
  <dcterms:modified xsi:type="dcterms:W3CDTF">2023-09-05T01:40:10Z</dcterms:modified>
</cp:coreProperties>
</file>