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8" r:id="rId3"/>
    <p:sldId id="259" r:id="rId4"/>
    <p:sldId id="260" r:id="rId5"/>
    <p:sldId id="278" r:id="rId6"/>
    <p:sldId id="267" r:id="rId7"/>
    <p:sldId id="269" r:id="rId8"/>
    <p:sldId id="271" r:id="rId9"/>
    <p:sldId id="273" r:id="rId10"/>
    <p:sldId id="279" r:id="rId11"/>
    <p:sldId id="277" r:id="rId12"/>
    <p:sldId id="280" r:id="rId13"/>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66"/>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26" autoAdjust="0"/>
    <p:restoredTop sz="90930" autoAdjust="0"/>
  </p:normalViewPr>
  <p:slideViewPr>
    <p:cSldViewPr>
      <p:cViewPr varScale="1">
        <p:scale>
          <a:sx n="62" d="100"/>
          <a:sy n="62" d="100"/>
        </p:scale>
        <p:origin x="-14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2013/8/18</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p14="http://schemas.microsoft.com/office/powerpoint/2010/main" xmlns=""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xmlns=""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467544" y="2793703"/>
            <a:ext cx="8424936" cy="646331"/>
          </a:xfrm>
          <a:prstGeom prst="rect">
            <a:avLst/>
          </a:prstGeom>
          <a:noFill/>
        </p:spPr>
        <p:txBody>
          <a:bodyPr wrap="square" rtlCol="0">
            <a:spAutoFit/>
          </a:bodyPr>
          <a:lstStyle/>
          <a:p>
            <a:pPr algn="ctr"/>
            <a:r>
              <a:rPr lang="ja-JP" altLang="en-US" sz="3600" dirty="0" smtClean="0">
                <a:latin typeface="HGS創英角ｺﾞｼｯｸUB" pitchFamily="50" charset="-128"/>
                <a:ea typeface="HGS創英角ｺﾞｼｯｸUB" pitchFamily="50" charset="-128"/>
              </a:rPr>
              <a:t>モニタリング</a:t>
            </a:r>
            <a:r>
              <a:rPr lang="ja-JP" altLang="en-US" sz="3600" dirty="0" smtClean="0">
                <a:latin typeface="HGS創英角ｺﾞｼｯｸUB" pitchFamily="50" charset="-128"/>
                <a:ea typeface="HGS創英角ｺﾞｼｯｸUB" pitchFamily="50" charset="-128"/>
              </a:rPr>
              <a:t>報告等に関して</a:t>
            </a:r>
            <a:endParaRPr lang="en-US" altLang="ja-JP" sz="3600" dirty="0" smtClean="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251520" y="980728"/>
            <a:ext cx="8208912" cy="461665"/>
          </a:xfrm>
          <a:prstGeom prst="rect">
            <a:avLst/>
          </a:prstGeom>
        </p:spPr>
        <p:txBody>
          <a:bodyPr wrap="square">
            <a:spAutoFit/>
          </a:bodyPr>
          <a:lstStyle/>
          <a:p>
            <a:r>
              <a:rPr lang="ja-JP" altLang="en-US" sz="2400" b="1" dirty="0" smtClean="0"/>
              <a:t>ご家族</a:t>
            </a:r>
            <a:r>
              <a:rPr lang="ja-JP" altLang="en-US" sz="2400" b="1" dirty="0" smtClean="0"/>
              <a:t>に対して</a:t>
            </a:r>
            <a:r>
              <a:rPr lang="ja-JP" altLang="en-US" sz="2400" b="1" dirty="0" smtClean="0"/>
              <a:t>も</a:t>
            </a:r>
            <a:endParaRPr lang="en-US" altLang="ja-JP" sz="2400" b="1" dirty="0" smtClean="0"/>
          </a:p>
        </p:txBody>
      </p:sp>
      <p:sp>
        <p:nvSpPr>
          <p:cNvPr id="5" name="テキスト ボックス 4"/>
          <p:cNvSpPr txBox="1"/>
          <p:nvPr/>
        </p:nvSpPr>
        <p:spPr>
          <a:xfrm>
            <a:off x="179512" y="1706032"/>
            <a:ext cx="8208912" cy="1938992"/>
          </a:xfrm>
          <a:prstGeom prst="rect">
            <a:avLst/>
          </a:prstGeom>
          <a:noFill/>
        </p:spPr>
        <p:txBody>
          <a:bodyPr wrap="square" rtlCol="0">
            <a:spAutoFit/>
          </a:bodyPr>
          <a:lstStyle/>
          <a:p>
            <a:r>
              <a:rPr lang="ja-JP" altLang="en-US" sz="2400" b="1" dirty="0" smtClean="0"/>
              <a:t>ケアマネジャーさんに対して報告できるものであればご家族への報告にも使えるはずです。</a:t>
            </a:r>
            <a:endParaRPr lang="en-US" altLang="ja-JP" sz="2400" b="1" dirty="0" smtClean="0"/>
          </a:p>
          <a:p>
            <a:r>
              <a:rPr lang="ja-JP" altLang="en-US" sz="2400" b="1" dirty="0" smtClean="0"/>
              <a:t>ケアマネジャーに対してのものより、ややくだけたものでも</a:t>
            </a:r>
            <a:r>
              <a:rPr lang="en-US" altLang="ja-JP" sz="2400" b="1" dirty="0" smtClean="0"/>
              <a:t>OK</a:t>
            </a:r>
            <a:r>
              <a:rPr lang="ja-JP" altLang="en-US" sz="2400" b="1" dirty="0" smtClean="0"/>
              <a:t>ですしできれば写真等で視覚で訴えるものが分かりやすいです。</a:t>
            </a:r>
            <a:endParaRPr lang="zh-TW" altLang="en-US" sz="2400" b="1" dirty="0" smtClean="0"/>
          </a:p>
        </p:txBody>
      </p:sp>
      <p:sp>
        <p:nvSpPr>
          <p:cNvPr id="6" name="テキスト ボックス 5"/>
          <p:cNvSpPr txBox="1"/>
          <p:nvPr/>
        </p:nvSpPr>
        <p:spPr>
          <a:xfrm>
            <a:off x="179512" y="3861048"/>
            <a:ext cx="8640960" cy="1569660"/>
          </a:xfrm>
          <a:prstGeom prst="rect">
            <a:avLst/>
          </a:prstGeom>
          <a:noFill/>
        </p:spPr>
        <p:txBody>
          <a:bodyPr wrap="square" rtlCol="0">
            <a:spAutoFit/>
          </a:bodyPr>
          <a:lstStyle/>
          <a:p>
            <a:r>
              <a:rPr lang="ja-JP" altLang="en-US" sz="2400" b="1" dirty="0" smtClean="0"/>
              <a:t>ケアマネだけでなく、家族に対しても、連絡帳や日々の送迎時申し送りだけでなく＋</a:t>
            </a:r>
            <a:r>
              <a:rPr lang="en-US" altLang="ja-JP" sz="2400" b="1" dirty="0" smtClean="0"/>
              <a:t>α</a:t>
            </a:r>
            <a:r>
              <a:rPr lang="ja-JP" altLang="en-US" sz="2400" b="1" dirty="0" smtClean="0"/>
              <a:t>の報告として。</a:t>
            </a:r>
            <a:endParaRPr lang="en-US" altLang="ja-JP" sz="2400" b="1" dirty="0" smtClean="0"/>
          </a:p>
          <a:p>
            <a:endParaRPr lang="en-US" altLang="ja-JP" sz="2400" b="1" dirty="0" smtClean="0"/>
          </a:p>
          <a:p>
            <a:r>
              <a:rPr lang="en-US" altLang="ja-JP" sz="2400" b="1" dirty="0" smtClean="0"/>
              <a:t>CM</a:t>
            </a:r>
            <a:r>
              <a:rPr lang="ja-JP" altLang="en-US" sz="2400" b="1" dirty="0" err="1" smtClean="0"/>
              <a:t>、</a:t>
            </a:r>
            <a:r>
              <a:rPr lang="ja-JP" altLang="en-US" sz="2400" b="1" dirty="0" smtClean="0"/>
              <a:t>家族に対して報告（アピール）のし過ぎという事は無いです</a:t>
            </a:r>
            <a:r>
              <a:rPr lang="en-US" altLang="ja-JP" sz="2400" b="1" dirty="0" smtClean="0"/>
              <a:t>!!</a:t>
            </a:r>
          </a:p>
        </p:txBody>
      </p:sp>
    </p:spTree>
  </p:cSld>
  <p:clrMapOvr>
    <a:masterClrMapping/>
  </p:clrMapOvr>
  <p:transition>
    <p:newsflash/>
    <p:sndAc>
      <p:stSnd>
        <p:snd r:embed="rId2" name="laser.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807095"/>
            <a:ext cx="3672408" cy="461665"/>
          </a:xfrm>
          <a:prstGeom prst="rect">
            <a:avLst/>
          </a:prstGeom>
        </p:spPr>
        <p:txBody>
          <a:bodyPr wrap="square">
            <a:spAutoFit/>
          </a:bodyPr>
          <a:lstStyle/>
          <a:p>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3</a:t>
            </a:r>
            <a:r>
              <a:rPr lang="ja-JP" altLang="en-US"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報告書</a:t>
            </a:r>
            <a:r>
              <a:rPr lang="ja-JP" altLang="en-US" sz="2400" dirty="0" smtClean="0">
                <a:latin typeface="HGP創英角ｺﾞｼｯｸUB" pitchFamily="50" charset="-128"/>
                <a:ea typeface="HGP創英角ｺﾞｼｯｸUB" pitchFamily="50" charset="-128"/>
              </a:rPr>
              <a:t>作成にあたって</a:t>
            </a:r>
            <a:endParaRPr lang="ja-JP" altLang="en-US" sz="2400" dirty="0"/>
          </a:p>
        </p:txBody>
      </p:sp>
      <p:sp>
        <p:nvSpPr>
          <p:cNvPr id="9" name="正方形/長方形 8"/>
          <p:cNvSpPr/>
          <p:nvPr/>
        </p:nvSpPr>
        <p:spPr>
          <a:xfrm>
            <a:off x="179512" y="1562016"/>
            <a:ext cx="8496944" cy="2554545"/>
          </a:xfrm>
          <a:prstGeom prst="rect">
            <a:avLst/>
          </a:prstGeom>
        </p:spPr>
        <p:txBody>
          <a:bodyPr wrap="square">
            <a:spAutoFit/>
          </a:bodyPr>
          <a:lstStyle/>
          <a:p>
            <a:r>
              <a:rPr lang="ja-JP" altLang="en-US" sz="2400" dirty="0" smtClean="0"/>
              <a:t>・月</a:t>
            </a:r>
            <a:r>
              <a:rPr lang="en-US" altLang="ja-JP" sz="2400" dirty="0" smtClean="0"/>
              <a:t>1</a:t>
            </a:r>
            <a:r>
              <a:rPr lang="ja-JP" altLang="en-US" sz="2400" dirty="0" smtClean="0"/>
              <a:t>回平均だとして、事業所によっては３０人程の作成になるかもしれません。</a:t>
            </a:r>
            <a:endParaRPr lang="en-US" altLang="ja-JP" sz="2400" dirty="0" smtClean="0"/>
          </a:p>
          <a:p>
            <a:r>
              <a:rPr lang="ja-JP" altLang="en-US" sz="2400" dirty="0" smtClean="0"/>
              <a:t>１人でやるのは結構大変です。</a:t>
            </a:r>
            <a:endParaRPr lang="en-US" altLang="ja-JP" sz="2400" dirty="0" smtClean="0"/>
          </a:p>
          <a:p>
            <a:r>
              <a:rPr lang="ja-JP" altLang="en-US" sz="2400" dirty="0" smtClean="0"/>
              <a:t>利用者毎や内容項目ごとでの割り振り、全員でやるのも</a:t>
            </a:r>
            <a:r>
              <a:rPr lang="ja-JP" altLang="en-US" sz="2400" dirty="0" err="1" smtClean="0"/>
              <a:t>良しで</a:t>
            </a:r>
            <a:r>
              <a:rPr lang="ja-JP" altLang="en-US" sz="2400" dirty="0" err="1" smtClean="0"/>
              <a:t>す</a:t>
            </a:r>
            <a:r>
              <a:rPr lang="ja-JP" altLang="en-US" sz="2400" dirty="0" err="1" smtClean="0"/>
              <a:t>が</a:t>
            </a:r>
            <a:r>
              <a:rPr lang="ja-JP" altLang="en-US" sz="2400" dirty="0" smtClean="0"/>
              <a:t>最後</a:t>
            </a:r>
            <a:r>
              <a:rPr lang="ja-JP" altLang="en-US" sz="2400" dirty="0" smtClean="0"/>
              <a:t>のチェックは管理者が行って下さい。</a:t>
            </a:r>
            <a:endParaRPr lang="en-US" altLang="ja-JP" sz="2400" dirty="0" smtClean="0"/>
          </a:p>
          <a:p>
            <a:endParaRPr lang="en-US" altLang="ja-JP" sz="2000" dirty="0" smtClean="0"/>
          </a:p>
          <a:p>
            <a:endParaRPr lang="en-US" altLang="ja-JP" sz="2000" dirty="0" smtClean="0"/>
          </a:p>
        </p:txBody>
      </p:sp>
      <p:sp>
        <p:nvSpPr>
          <p:cNvPr id="10" name="正方形/長方形 9"/>
          <p:cNvSpPr/>
          <p:nvPr/>
        </p:nvSpPr>
        <p:spPr>
          <a:xfrm>
            <a:off x="179512" y="3568948"/>
            <a:ext cx="8496944" cy="2308324"/>
          </a:xfrm>
          <a:prstGeom prst="rect">
            <a:avLst/>
          </a:prstGeom>
        </p:spPr>
        <p:txBody>
          <a:bodyPr wrap="square">
            <a:spAutoFit/>
          </a:bodyPr>
          <a:lstStyle/>
          <a:p>
            <a:r>
              <a:rPr lang="ja-JP" altLang="en-US" sz="2400" dirty="0" smtClean="0"/>
              <a:t>・職員会議での内容の議事録作成→各利用者への対応や懸念事項。解決策などがタイムリーで出る。</a:t>
            </a:r>
            <a:endParaRPr lang="en-US" altLang="ja-JP" sz="2400" dirty="0" smtClean="0"/>
          </a:p>
          <a:p>
            <a:endParaRPr lang="en-US" altLang="ja-JP" sz="2400" dirty="0" smtClean="0"/>
          </a:p>
          <a:p>
            <a:r>
              <a:rPr lang="ja-JP" altLang="en-US" sz="2400" dirty="0" smtClean="0"/>
              <a:t>・日々の記録→報告書の作成、通所介護計画の達成度合いを測るもっとも基礎となるデイリーの記録。記録があまりかけていない</a:t>
            </a:r>
            <a:r>
              <a:rPr lang="ja-JP" altLang="en-US" sz="2400" dirty="0" err="1" smtClean="0"/>
              <a:t>、、</a:t>
            </a:r>
            <a:r>
              <a:rPr lang="ja-JP" altLang="en-US" sz="2400" dirty="0" smtClean="0"/>
              <a:t>という事業所さんはこれを機に振り返ってみましょう。</a:t>
            </a:r>
            <a:endParaRPr lang="en-US" altLang="ja-JP" sz="2400" dirty="0" smtClean="0"/>
          </a:p>
        </p:txBody>
      </p:sp>
    </p:spTree>
  </p:cSld>
  <p:clrMapOvr>
    <a:masterClrMapping/>
  </p:clrMapOvr>
  <p:transition>
    <p:newsflash/>
    <p:sndAc>
      <p:stSnd>
        <p:snd r:embed="rId2" name="laser.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807095"/>
            <a:ext cx="3672408" cy="461665"/>
          </a:xfrm>
          <a:prstGeom prst="rect">
            <a:avLst/>
          </a:prstGeom>
        </p:spPr>
        <p:txBody>
          <a:bodyPr wrap="square">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最後に◇</a:t>
            </a:r>
            <a:endParaRPr lang="ja-JP" altLang="en-US" sz="2400" dirty="0"/>
          </a:p>
        </p:txBody>
      </p:sp>
      <p:sp>
        <p:nvSpPr>
          <p:cNvPr id="9" name="正方形/長方形 8"/>
          <p:cNvSpPr/>
          <p:nvPr/>
        </p:nvSpPr>
        <p:spPr>
          <a:xfrm>
            <a:off x="179512" y="1562016"/>
            <a:ext cx="8496944" cy="707886"/>
          </a:xfrm>
          <a:prstGeom prst="rect">
            <a:avLst/>
          </a:prstGeom>
        </p:spPr>
        <p:txBody>
          <a:bodyPr wrap="square">
            <a:spAutoFit/>
          </a:bodyPr>
          <a:lstStyle/>
          <a:p>
            <a:endParaRPr lang="en-US" altLang="ja-JP" sz="2000" dirty="0" smtClean="0"/>
          </a:p>
          <a:p>
            <a:endParaRPr lang="en-US" altLang="ja-JP" sz="2000" dirty="0" smtClean="0"/>
          </a:p>
        </p:txBody>
      </p:sp>
      <p:sp>
        <p:nvSpPr>
          <p:cNvPr id="10" name="正方形/長方形 9"/>
          <p:cNvSpPr/>
          <p:nvPr/>
        </p:nvSpPr>
        <p:spPr>
          <a:xfrm>
            <a:off x="107504" y="1301859"/>
            <a:ext cx="8496944" cy="4893647"/>
          </a:xfrm>
          <a:prstGeom prst="rect">
            <a:avLst/>
          </a:prstGeom>
        </p:spPr>
        <p:txBody>
          <a:bodyPr wrap="square">
            <a:spAutoFit/>
          </a:bodyPr>
          <a:lstStyle/>
          <a:p>
            <a:r>
              <a:rPr lang="ja-JP" altLang="en-US" sz="2400" dirty="0" smtClean="0"/>
              <a:t>報告書を作成できるのであれば、サンプル化させて、まだご紹介の無いケアマネジャーさんに商材として持って行きましょう。</a:t>
            </a:r>
            <a:endParaRPr lang="en-US" altLang="ja-JP" sz="2400" dirty="0" smtClean="0"/>
          </a:p>
          <a:p>
            <a:r>
              <a:rPr lang="ja-JP" altLang="en-US" sz="2400" dirty="0" smtClean="0"/>
              <a:t>既存</a:t>
            </a:r>
            <a:r>
              <a:rPr lang="ja-JP" altLang="en-US" sz="2400" dirty="0" smtClean="0"/>
              <a:t>のケアマネジャーさんにも勿論一番の営業になります。</a:t>
            </a:r>
            <a:endParaRPr lang="en-US" altLang="ja-JP" sz="2400" dirty="0" smtClean="0"/>
          </a:p>
          <a:p>
            <a:endParaRPr lang="en-US" altLang="ja-JP" sz="2400" dirty="0" smtClean="0"/>
          </a:p>
          <a:p>
            <a:r>
              <a:rPr lang="ja-JP" altLang="en-US" sz="2400" dirty="0" smtClean="0"/>
              <a:t>利用者の状況経過をアウトプットすることで職員さんの理解も更に深まりますし、計画書へのフィードバックを行うことによって更に個別のニーズに則した、より質の高いサービスに繋がり、それがまた形になってケアマネ・家族に伝わります。 </a:t>
            </a:r>
            <a:endParaRPr lang="en-US" altLang="ja-JP" sz="2400" dirty="0" smtClean="0"/>
          </a:p>
          <a:p>
            <a:endParaRPr lang="en-US" altLang="ja-JP" sz="2400" dirty="0" smtClean="0"/>
          </a:p>
          <a:p>
            <a:r>
              <a:rPr lang="ja-JP" altLang="en-US" sz="2400" dirty="0" smtClean="0"/>
              <a:t>記録や会議（議事録）の重要性の認識にも繋がり、良いことづく</a:t>
            </a:r>
            <a:r>
              <a:rPr lang="ja-JP" altLang="en-US" sz="2400" dirty="0" err="1" smtClean="0"/>
              <a:t>めです。</a:t>
            </a:r>
            <a:endParaRPr lang="en-US" altLang="ja-JP" sz="2400" dirty="0" smtClean="0"/>
          </a:p>
          <a:p>
            <a:r>
              <a:rPr lang="ja-JP" altLang="en-US" sz="2400" dirty="0" smtClean="0"/>
              <a:t>まず</a:t>
            </a:r>
            <a:r>
              <a:rPr lang="ja-JP" altLang="en-US" sz="2400" dirty="0" smtClean="0"/>
              <a:t>は</a:t>
            </a:r>
            <a:r>
              <a:rPr lang="en-US" altLang="ja-JP" sz="2400" dirty="0" smtClean="0"/>
              <a:t>『</a:t>
            </a:r>
            <a:r>
              <a:rPr lang="ja-JP" altLang="en-US" sz="2400" dirty="0" smtClean="0"/>
              <a:t>自分達のために</a:t>
            </a:r>
            <a:r>
              <a:rPr lang="en-US" altLang="ja-JP" sz="2400" dirty="0" smtClean="0"/>
              <a:t>』</a:t>
            </a:r>
            <a:r>
              <a:rPr lang="ja-JP" altLang="en-US" sz="2400" dirty="0" err="1" smtClean="0"/>
              <a:t>、</a:t>
            </a:r>
            <a:r>
              <a:rPr lang="en-US" altLang="ja-JP" sz="2400" dirty="0" smtClean="0"/>
              <a:t>『</a:t>
            </a:r>
            <a:r>
              <a:rPr lang="ja-JP" altLang="en-US" sz="2400" dirty="0" smtClean="0"/>
              <a:t>自分達のサービスを書面化する</a:t>
            </a:r>
            <a:r>
              <a:rPr lang="en-US" altLang="ja-JP" sz="2400" dirty="0" smtClean="0"/>
              <a:t>』</a:t>
            </a:r>
          </a:p>
          <a:p>
            <a:r>
              <a:rPr lang="ja-JP" altLang="en-US" sz="2400" dirty="0" smtClean="0"/>
              <a:t>と</a:t>
            </a:r>
            <a:r>
              <a:rPr lang="ja-JP" altLang="en-US" sz="2400" dirty="0" smtClean="0"/>
              <a:t>いうスタンスから始められては如何でしょうか？</a:t>
            </a:r>
            <a:endParaRPr lang="en-US" altLang="ja-JP" sz="2400" dirty="0" smtClean="0"/>
          </a:p>
        </p:txBody>
      </p:sp>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16024" y="44625"/>
            <a:ext cx="7596336" cy="461665"/>
          </a:xfrm>
          <a:prstGeom prst="rect">
            <a:avLst/>
          </a:prstGeom>
          <a:noFill/>
        </p:spPr>
        <p:txBody>
          <a:bodyPr wrap="square" rtlCol="0">
            <a:spAutoFit/>
          </a:bodyPr>
          <a:lstStyle/>
          <a:p>
            <a:pPr algn="ctr"/>
            <a:r>
              <a:rPr lang="ja-JP" altLang="en-US" sz="2400" dirty="0" smtClean="0">
                <a:latin typeface="HGS創英角ｺﾞｼｯｸUB" pitchFamily="50" charset="-128"/>
                <a:ea typeface="HGS創英角ｺﾞｼｯｸUB" pitchFamily="50" charset="-128"/>
              </a:rPr>
              <a:t>通所介護計画評価・モニタリング報告等に関して</a:t>
            </a:r>
            <a:endParaRPr lang="en-US" altLang="ja-JP" sz="2400" dirty="0" smtClean="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179512" y="1052736"/>
            <a:ext cx="8784976" cy="1569660"/>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皆様が日ごろ作成されている通所介護計画書の自己評価。それにつなげる為のモニタリング等。きちんと行われていますか？</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「何のためにやるの？」「どんな意味があるの？」など</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今一度、振り返ってみましょう。</a:t>
            </a:r>
            <a:endParaRPr lang="en-US" altLang="ja-JP" sz="2400" b="1" dirty="0" smtClean="0">
              <a:latin typeface="HG丸ｺﾞｼｯｸM-PRO" pitchFamily="50" charset="-128"/>
              <a:ea typeface="HG丸ｺﾞｼｯｸM-PRO" pitchFamily="50" charset="-128"/>
            </a:endParaRPr>
          </a:p>
        </p:txBody>
      </p:sp>
      <p:sp>
        <p:nvSpPr>
          <p:cNvPr id="11" name="テキスト ボックス 10"/>
          <p:cNvSpPr txBox="1"/>
          <p:nvPr/>
        </p:nvSpPr>
        <p:spPr>
          <a:xfrm>
            <a:off x="179512" y="3645024"/>
            <a:ext cx="8784976"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（１）制度上の位置づけ</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（２）報告</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評価の意味</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（３</a:t>
            </a:r>
            <a:r>
              <a:rPr lang="ja-JP" altLang="en-US" sz="2400" dirty="0" smtClean="0">
                <a:latin typeface="HGP創英角ｺﾞｼｯｸUB" pitchFamily="50" charset="-128"/>
                <a:ea typeface="HGP創英角ｺﾞｼｯｸUB" pitchFamily="50" charset="-128"/>
              </a:rPr>
              <a:t>）報告書作成にあたって</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07504" y="836712"/>
            <a:ext cx="8856984" cy="76944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（１）制度上の位置づけ</a:t>
            </a:r>
            <a:endParaRPr lang="en-US" altLang="ja-JP" sz="24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基準（</a:t>
            </a:r>
            <a:r>
              <a:rPr lang="ja-JP" altLang="en-US" sz="2000" b="1" dirty="0" smtClean="0"/>
              <a:t>指定居宅サービス等の事業の人員、設備及び運営に関する基準</a:t>
            </a:r>
            <a:r>
              <a:rPr lang="ja-JP" altLang="en-US" sz="2000" dirty="0" smtClean="0">
                <a:latin typeface="HGP創英角ｺﾞｼｯｸUB" pitchFamily="50" charset="-128"/>
                <a:ea typeface="HGP創英角ｺﾞｼｯｸUB" pitchFamily="50" charset="-128"/>
              </a:rPr>
              <a:t>）より抜粋</a:t>
            </a:r>
            <a:endParaRPr lang="en-US" altLang="ja-JP" sz="2000" dirty="0" smtClean="0">
              <a:latin typeface="HGP創英角ｺﾞｼｯｸUB" pitchFamily="50" charset="-128"/>
              <a:ea typeface="HGP創英角ｺﾞｼｯｸUB" pitchFamily="50" charset="-128"/>
            </a:endParaRPr>
          </a:p>
        </p:txBody>
      </p:sp>
      <p:sp>
        <p:nvSpPr>
          <p:cNvPr id="10" name="テキスト ボックス 9"/>
          <p:cNvSpPr txBox="1"/>
          <p:nvPr/>
        </p:nvSpPr>
        <p:spPr>
          <a:xfrm>
            <a:off x="72008" y="1412776"/>
            <a:ext cx="8964488" cy="461665"/>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p:txBody>
      </p:sp>
      <p:sp>
        <p:nvSpPr>
          <p:cNvPr id="11" name="テキスト ボックス 10"/>
          <p:cNvSpPr txBox="1"/>
          <p:nvPr/>
        </p:nvSpPr>
        <p:spPr>
          <a:xfrm>
            <a:off x="107504" y="5199583"/>
            <a:ext cx="8964488"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という定めがあります。</a:t>
            </a:r>
            <a:endParaRPr lang="en-US" altLang="ja-JP" sz="24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72008" y="1628800"/>
            <a:ext cx="8964488"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dirty="0" smtClean="0">
                <a:latin typeface="HGP創英角ｺﾞｼｯｸUB" pitchFamily="50" charset="-128"/>
                <a:ea typeface="HGP創英角ｺﾞｼｯｸUB" pitchFamily="50" charset="-128"/>
              </a:rPr>
              <a:t>・指定通所介護事業所の管理者は、利用者の心身の状況、希望及びその置かれている環境を踏まえて、機能訓練等の目標、当該目標を達成するための具体的なサービスの内容等を記載した通所介護計画を作成しなければならない。</a:t>
            </a:r>
            <a:endParaRPr lang="en-US" altLang="ja-JP" sz="2400" dirty="0" smtClean="0">
              <a:latin typeface="HGP創英角ｺﾞｼｯｸUB" pitchFamily="50" charset="-128"/>
              <a:ea typeface="HGP創英角ｺﾞｼｯｸUB" pitchFamily="50" charset="-128"/>
            </a:endParaRPr>
          </a:p>
        </p:txBody>
      </p:sp>
      <p:sp>
        <p:nvSpPr>
          <p:cNvPr id="13" name="テキスト ボックス 12"/>
          <p:cNvSpPr txBox="1"/>
          <p:nvPr/>
        </p:nvSpPr>
        <p:spPr>
          <a:xfrm>
            <a:off x="72008" y="3933056"/>
            <a:ext cx="896448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b="1" u="sng" dirty="0" smtClean="0">
                <a:latin typeface="HGP創英角ｺﾞｼｯｸUB" pitchFamily="50" charset="-128"/>
                <a:ea typeface="HGP創英角ｺﾞｼｯｸUB" pitchFamily="50" charset="-128"/>
              </a:rPr>
              <a:t>通所介護従業者は、それぞれの利用者について、通所介護計画に従ったサービスの実施状況及び</a:t>
            </a:r>
            <a:r>
              <a:rPr lang="ja-JP" altLang="en-US" sz="2400" b="1" u="sng" dirty="0" smtClean="0">
                <a:solidFill>
                  <a:srgbClr val="FF0000"/>
                </a:solidFill>
                <a:latin typeface="HGS創英ﾌﾟﾚｾﾞﾝｽEB" pitchFamily="18" charset="-128"/>
                <a:ea typeface="HGS創英ﾌﾟﾚｾﾞﾝｽEB" pitchFamily="18" charset="-128"/>
              </a:rPr>
              <a:t>目標の達成状況の記録を行う</a:t>
            </a:r>
            <a:r>
              <a:rPr lang="ja-JP" altLang="en-US" sz="2400" b="1" u="sng" dirty="0" smtClean="0">
                <a:latin typeface="HGS創英ﾌﾟﾚｾﾞﾝｽEB" pitchFamily="18" charset="-128"/>
                <a:ea typeface="HGS創英ﾌﾟﾚｾﾞﾝｽEB" pitchFamily="18" charset="-128"/>
              </a:rPr>
              <a:t>。</a:t>
            </a:r>
            <a:endParaRPr lang="en-US" altLang="ja-JP" sz="2400" b="1" u="sng" dirty="0" smtClean="0">
              <a:latin typeface="HGS創英ﾌﾟﾚｾﾞﾝｽEB" pitchFamily="18" charset="-128"/>
              <a:ea typeface="HGS創英ﾌﾟﾚｾﾞﾝｽEB" pitchFamily="18" charset="-128"/>
            </a:endParaRPr>
          </a:p>
        </p:txBody>
      </p:sp>
      <p:sp>
        <p:nvSpPr>
          <p:cNvPr id="14" name="テキスト ボックス 13"/>
          <p:cNvSpPr txBox="1"/>
          <p:nvPr/>
        </p:nvSpPr>
        <p:spPr>
          <a:xfrm>
            <a:off x="179512" y="3327375"/>
            <a:ext cx="8964488"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から始まりその後に</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973177"/>
            <a:ext cx="8784976" cy="1015663"/>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では、モニタリングは？</a:t>
            </a:r>
            <a:endParaRPr lang="en-US" altLang="ja-JP" sz="2400"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予防基準</a:t>
            </a:r>
            <a:r>
              <a:rPr lang="en-US" altLang="ja-JP" dirty="0" smtClean="0">
                <a:latin typeface="HGP創英角ｺﾞｼｯｸUB" pitchFamily="50" charset="-128"/>
                <a:ea typeface="HGP創英角ｺﾞｼｯｸUB" pitchFamily="50" charset="-128"/>
              </a:rPr>
              <a:t>(</a:t>
            </a:r>
            <a:r>
              <a:rPr lang="ja-JP" altLang="en-US" b="1" dirty="0" smtClean="0"/>
              <a:t>指定介護予防サービス等の事業の人員、設備及び運営並びに指定介護予防サービス等に係る介護予防のための効果的な支援の方法に関する基準</a:t>
            </a:r>
            <a:r>
              <a:rPr lang="en-US" altLang="ja-JP" dirty="0" smtClean="0">
                <a:latin typeface="HGP創英角ｺﾞｼｯｸUB" pitchFamily="50" charset="-128"/>
                <a:ea typeface="HGP創英角ｺﾞｼｯｸUB" pitchFamily="50" charset="-128"/>
              </a:rPr>
              <a:t>)</a:t>
            </a:r>
            <a:r>
              <a:rPr lang="ja-JP" altLang="en-US" dirty="0" smtClean="0">
                <a:latin typeface="HGP創英角ｺﾞｼｯｸUB" pitchFamily="50" charset="-128"/>
                <a:ea typeface="HGP創英角ｺﾞｼｯｸUB" pitchFamily="50" charset="-128"/>
              </a:rPr>
              <a:t>より抜粋</a:t>
            </a:r>
            <a:endParaRPr lang="en-US" altLang="ja-JP"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251520" y="2204864"/>
            <a:ext cx="8568952"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dirty="0" smtClean="0">
                <a:latin typeface="HGP創英角ｺﾞｼｯｸUB" pitchFamily="50" charset="-128"/>
                <a:ea typeface="HGP創英角ｺﾞｼｯｸUB" pitchFamily="50" charset="-128"/>
              </a:rPr>
              <a:t>指定介護予防通所介護事業所の管理者は～中略～当該介護予防通所介護計画に記載したサービスの提供を行う期間が終了するまでに、少なくとも一回は、当該介護予防通所介護計画の実施状 況の把握（以下この条において「</a:t>
            </a:r>
            <a:r>
              <a:rPr lang="ja-JP" altLang="en-US" sz="2400" dirty="0" smtClean="0">
                <a:solidFill>
                  <a:srgbClr val="FF0000"/>
                </a:solidFill>
                <a:latin typeface="HGP創英角ｺﾞｼｯｸUB" pitchFamily="50" charset="-128"/>
                <a:ea typeface="HGP創英角ｺﾞｼｯｸUB" pitchFamily="50" charset="-128"/>
              </a:rPr>
              <a:t>モニタリング</a:t>
            </a:r>
            <a:r>
              <a:rPr lang="ja-JP" altLang="en-US" sz="2400" dirty="0" smtClean="0">
                <a:latin typeface="HGP創英角ｺﾞｼｯｸUB" pitchFamily="50" charset="-128"/>
                <a:ea typeface="HGP創英角ｺﾞｼｯｸUB" pitchFamily="50" charset="-128"/>
              </a:rPr>
              <a:t>」という。）を行うものとする。 </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179512" y="4429560"/>
            <a:ext cx="8784976"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つまりは、通所介護計画の目標の達成を自己（事業者）評価する場合において、その計画の実施状況をしっかりと把握するために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計画評価よりも短いスパン、ミクロな視点でアウトプットしていくものをモニタリングと受け取る事が出来ます。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735087"/>
            <a:ext cx="8784976"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≪≪ご参考≫≫また、同じく予防基準には</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2858160"/>
            <a:ext cx="8856984"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dirty="0" smtClean="0">
                <a:latin typeface="HGP創英角ｺﾞｼｯｸUB" pitchFamily="50" charset="-128"/>
                <a:ea typeface="HGP創英角ｺﾞｼｯｸUB" pitchFamily="50" charset="-128"/>
              </a:rPr>
              <a:t>～管理者は、介護予防通所介護計画に基づくサービスの提供の開始時から、少なくとも</a:t>
            </a:r>
            <a:r>
              <a:rPr lang="ja-JP" altLang="en-US" sz="2400" dirty="0" smtClean="0">
                <a:solidFill>
                  <a:srgbClr val="FF0000"/>
                </a:solidFill>
                <a:latin typeface="HGP創英角ｺﾞｼｯｸUB" pitchFamily="50" charset="-128"/>
                <a:ea typeface="HGP創英角ｺﾞｼｯｸUB" pitchFamily="50" charset="-128"/>
              </a:rPr>
              <a:t>一月に一回は</a:t>
            </a:r>
            <a:r>
              <a:rPr lang="ja-JP" altLang="en-US" sz="2400" dirty="0" smtClean="0">
                <a:latin typeface="HGP創英角ｺﾞｼｯｸUB" pitchFamily="50" charset="-128"/>
                <a:ea typeface="HGP創英角ｺﾞｼｯｸUB" pitchFamily="50" charset="-128"/>
              </a:rPr>
              <a:t>、当該介護予防通所介護計画に係る利用者の状態、当該利用者 に対する</a:t>
            </a:r>
            <a:r>
              <a:rPr lang="ja-JP" altLang="en-US" sz="2400" dirty="0" smtClean="0">
                <a:solidFill>
                  <a:srgbClr val="FF0000"/>
                </a:solidFill>
                <a:latin typeface="HGP創英角ｺﾞｼｯｸUB" pitchFamily="50" charset="-128"/>
                <a:ea typeface="HGP創英角ｺﾞｼｯｸUB" pitchFamily="50" charset="-128"/>
              </a:rPr>
              <a:t>サービスの提供状況等</a:t>
            </a:r>
            <a:r>
              <a:rPr lang="ja-JP" altLang="en-US" sz="2400" dirty="0" smtClean="0">
                <a:latin typeface="HGP創英角ｺﾞｼｯｸUB" pitchFamily="50" charset="-128"/>
                <a:ea typeface="HGP創英角ｺﾞｼｯｸUB" pitchFamily="50" charset="-128"/>
              </a:rPr>
              <a:t>について、当該サービスの提供に係る介護予防サービス計画を作成した指定介護予防支援事業者に</a:t>
            </a:r>
            <a:r>
              <a:rPr lang="ja-JP" altLang="en-US" sz="2400" dirty="0" smtClean="0">
                <a:solidFill>
                  <a:srgbClr val="FF0000"/>
                </a:solidFill>
                <a:latin typeface="HGP創英角ｺﾞｼｯｸUB" pitchFamily="50" charset="-128"/>
                <a:ea typeface="HGP創英角ｺﾞｼｯｸUB" pitchFamily="50" charset="-128"/>
              </a:rPr>
              <a:t>報告する</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1148551"/>
            <a:ext cx="8856984"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400" dirty="0" smtClean="0">
                <a:latin typeface="HGP創英角ｺﾞｼｯｸUB" pitchFamily="50" charset="-128"/>
                <a:ea typeface="HGP創英角ｺﾞｼｯｸUB" pitchFamily="50" charset="-128"/>
              </a:rPr>
              <a:t>指定介護予防通所介護事業所の管理者は、</a:t>
            </a:r>
            <a:r>
              <a:rPr lang="ja-JP" altLang="en-US" sz="2400" dirty="0" smtClean="0">
                <a:solidFill>
                  <a:srgbClr val="FF0000"/>
                </a:solidFill>
                <a:latin typeface="HGP創英角ｺﾞｼｯｸUB" pitchFamily="50" charset="-128"/>
                <a:ea typeface="HGP創英角ｺﾞｼｯｸUB" pitchFamily="50" charset="-128"/>
              </a:rPr>
              <a:t>モニタリングの結果を記録し</a:t>
            </a:r>
            <a:r>
              <a:rPr lang="ja-JP" altLang="en-US" sz="2400" dirty="0" smtClean="0">
                <a:latin typeface="HGP創英角ｺﾞｼｯｸUB" pitchFamily="50" charset="-128"/>
                <a:ea typeface="HGP創英角ｺﾞｼｯｸUB" pitchFamily="50" charset="-128"/>
              </a:rPr>
              <a:t>、当該記録を当該サービスの提供に係る介護予防サービス計画を作成した指定介護予防支援事業者に</a:t>
            </a:r>
            <a:r>
              <a:rPr lang="ja-JP" altLang="en-US" sz="2400" dirty="0" smtClean="0">
                <a:solidFill>
                  <a:srgbClr val="FF0000"/>
                </a:solidFill>
                <a:latin typeface="HGP創英角ｺﾞｼｯｸUB" pitchFamily="50" charset="-128"/>
                <a:ea typeface="HGP創英角ｺﾞｼｯｸUB" pitchFamily="50" charset="-128"/>
              </a:rPr>
              <a:t>報告しなければならない</a:t>
            </a:r>
            <a:r>
              <a:rPr lang="ja-JP" altLang="en-US" sz="2400" dirty="0" smtClean="0">
                <a:latin typeface="HGP創英角ｺﾞｼｯｸUB" pitchFamily="50" charset="-128"/>
                <a:ea typeface="HGP創英角ｺﾞｼｯｸUB" pitchFamily="50" charset="-128"/>
              </a:rPr>
              <a:t>。 </a:t>
            </a:r>
            <a:endParaRPr lang="en-US" altLang="ja-JP" sz="2400" dirty="0" smtClean="0">
              <a:latin typeface="HGP創英角ｺﾞｼｯｸUB" pitchFamily="50" charset="-128"/>
              <a:ea typeface="HGP創英角ｺﾞｼｯｸUB" pitchFamily="50" charset="-128"/>
            </a:endParaRPr>
          </a:p>
        </p:txBody>
      </p:sp>
      <p:sp>
        <p:nvSpPr>
          <p:cNvPr id="8" name="テキスト ボックス 7"/>
          <p:cNvSpPr txBox="1"/>
          <p:nvPr/>
        </p:nvSpPr>
        <p:spPr>
          <a:xfrm>
            <a:off x="35496" y="2380818"/>
            <a:ext cx="8784976" cy="400110"/>
          </a:xfrm>
          <a:prstGeom prst="rect">
            <a:avLst/>
          </a:prstGeom>
          <a:noFill/>
        </p:spPr>
        <p:txBody>
          <a:bodyPr wrap="square" rtlCol="0">
            <a:spAutoFit/>
          </a:bodyPr>
          <a:lstStyle/>
          <a:p>
            <a:r>
              <a:rPr lang="ja-JP" altLang="en-US" sz="2000" dirty="0" smtClean="0">
                <a:latin typeface="HGP創英角ｺﾞｼｯｸUB" pitchFamily="50" charset="-128"/>
                <a:ea typeface="HGP創英角ｺﾞｼｯｸUB" pitchFamily="50" charset="-128"/>
              </a:rPr>
              <a:t>とあり、要支援者に対してはモニタリングの報告が義務付けられており、更に</a:t>
            </a:r>
            <a:endParaRPr lang="en-US" altLang="ja-JP" sz="2000" dirty="0" smtClean="0">
              <a:latin typeface="HGP創英角ｺﾞｼｯｸUB" pitchFamily="50" charset="-128"/>
              <a:ea typeface="HGP創英角ｺﾞｼｯｸUB" pitchFamily="50" charset="-128"/>
            </a:endParaRPr>
          </a:p>
        </p:txBody>
      </p:sp>
      <p:sp>
        <p:nvSpPr>
          <p:cNvPr id="10" name="テキスト ボックス 9"/>
          <p:cNvSpPr txBox="1"/>
          <p:nvPr/>
        </p:nvSpPr>
        <p:spPr>
          <a:xfrm>
            <a:off x="35496" y="4869160"/>
            <a:ext cx="9108504" cy="400110"/>
          </a:xfrm>
          <a:prstGeom prst="rect">
            <a:avLst/>
          </a:prstGeom>
          <a:noFill/>
        </p:spPr>
        <p:txBody>
          <a:bodyPr wrap="square" rtlCol="0">
            <a:spAutoFit/>
          </a:bodyPr>
          <a:lstStyle/>
          <a:p>
            <a:r>
              <a:rPr lang="ja-JP" altLang="en-US" sz="2000" dirty="0" smtClean="0">
                <a:latin typeface="HGP創英角ｺﾞｼｯｸUB" pitchFamily="50" charset="-128"/>
                <a:ea typeface="HGP創英角ｺﾞｼｯｸUB" pitchFamily="50" charset="-128"/>
              </a:rPr>
              <a:t>と、要支援者に対しては月</a:t>
            </a:r>
            <a:r>
              <a:rPr lang="en-US" altLang="ja-JP" sz="2000" dirty="0" smtClean="0">
                <a:latin typeface="HGP創英角ｺﾞｼｯｸUB" pitchFamily="50" charset="-128"/>
                <a:ea typeface="HGP創英角ｺﾞｼｯｸUB" pitchFamily="50" charset="-128"/>
              </a:rPr>
              <a:t>1</a:t>
            </a:r>
            <a:r>
              <a:rPr lang="ja-JP" altLang="en-US" sz="2000" dirty="0" smtClean="0">
                <a:latin typeface="HGP創英角ｺﾞｼｯｸUB" pitchFamily="50" charset="-128"/>
                <a:ea typeface="HGP創英角ｺﾞｼｯｸUB" pitchFamily="50" charset="-128"/>
              </a:rPr>
              <a:t>何らかサービス提供状況の報告も必要。となっております。</a:t>
            </a:r>
            <a:endParaRPr lang="en-US" altLang="ja-JP" sz="2000" dirty="0" smtClean="0">
              <a:latin typeface="HGP創英角ｺﾞｼｯｸUB" pitchFamily="50" charset="-128"/>
              <a:ea typeface="HGP創英角ｺﾞｼｯｸUB" pitchFamily="50" charset="-128"/>
            </a:endParaRPr>
          </a:p>
        </p:txBody>
      </p:sp>
      <p:sp>
        <p:nvSpPr>
          <p:cNvPr id="11" name="テキスト ボックス 10"/>
          <p:cNvSpPr txBox="1"/>
          <p:nvPr/>
        </p:nvSpPr>
        <p:spPr>
          <a:xfrm>
            <a:off x="35496" y="5334307"/>
            <a:ext cx="9108504"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実質的には後者の報告もモニタリングと同内容になりますので、制度・義務のお話だけでもモニタリングをやっておく必要があります。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72008" y="1196752"/>
            <a:ext cx="8964488" cy="1328023"/>
          </a:xfrm>
          <a:prstGeom prst="roundRect">
            <a:avLst/>
          </a:prstGeom>
        </p:spPr>
        <p:style>
          <a:lnRef idx="1">
            <a:schemeClr val="accent6"/>
          </a:lnRef>
          <a:fillRef idx="2">
            <a:schemeClr val="accent6"/>
          </a:fillRef>
          <a:effectRef idx="1">
            <a:schemeClr val="accent6"/>
          </a:effectRef>
          <a:fontRef idx="minor">
            <a:schemeClr val="dk1"/>
          </a:fontRef>
        </p:style>
        <p:txBody>
          <a:bodyPr wrap="square" lIns="91440" tIns="45720" rIns="91440" bIns="45720">
            <a:spAutoFit/>
          </a:bodyPr>
          <a:lstStyle/>
          <a:p>
            <a:pPr algn="ctr"/>
            <a:r>
              <a:rPr lang="ja-JP" altLang="en-US" sz="2400" b="1" dirty="0" smtClean="0">
                <a:ln w="18000">
                  <a:solidFill>
                    <a:schemeClr val="tx1"/>
                  </a:solidFill>
                  <a:prstDash val="solid"/>
                  <a:miter lim="800000"/>
                </a:ln>
                <a:solidFill>
                  <a:schemeClr val="bg1">
                    <a:lumMod val="95000"/>
                  </a:schemeClr>
                </a:solidFill>
                <a:latin typeface="+mn-ea"/>
              </a:rPr>
              <a:t>一定期間毎でのモニタリング</a:t>
            </a:r>
            <a:endParaRPr lang="en-US" altLang="ja-JP" sz="2800" b="1" dirty="0" smtClean="0">
              <a:ln w="18000">
                <a:solidFill>
                  <a:schemeClr val="tx1"/>
                </a:solidFill>
                <a:prstDash val="solid"/>
                <a:miter lim="800000"/>
              </a:ln>
              <a:solidFill>
                <a:schemeClr val="bg1">
                  <a:lumMod val="95000"/>
                </a:schemeClr>
              </a:solidFill>
              <a:latin typeface="+mn-ea"/>
            </a:endParaRPr>
          </a:p>
          <a:p>
            <a:pPr algn="ctr"/>
            <a:r>
              <a:rPr lang="ja-JP" altLang="en-US" sz="2400" b="1" cap="none" spc="0" dirty="0" smtClean="0">
                <a:ln w="18000">
                  <a:solidFill>
                    <a:schemeClr val="tx1"/>
                  </a:solidFill>
                  <a:prstDash val="solid"/>
                  <a:miter lim="800000"/>
                </a:ln>
                <a:solidFill>
                  <a:schemeClr val="bg1">
                    <a:lumMod val="95000"/>
                  </a:schemeClr>
                </a:solidFill>
                <a:latin typeface="+mn-ea"/>
              </a:rPr>
              <a:t>・サービス提供内容の詳細</a:t>
            </a:r>
            <a:endParaRPr lang="en-US" altLang="ja-JP" sz="2400" b="1" cap="none" spc="0" dirty="0" smtClean="0">
              <a:ln w="18000">
                <a:solidFill>
                  <a:schemeClr val="tx1"/>
                </a:solidFill>
                <a:prstDash val="solid"/>
                <a:miter lim="800000"/>
              </a:ln>
              <a:solidFill>
                <a:schemeClr val="bg1">
                  <a:lumMod val="95000"/>
                </a:schemeClr>
              </a:solidFill>
              <a:latin typeface="+mn-ea"/>
            </a:endParaRPr>
          </a:p>
          <a:p>
            <a:pPr algn="ctr"/>
            <a:r>
              <a:rPr lang="ja-JP" altLang="en-US" sz="2400" b="1" dirty="0" smtClean="0">
                <a:ln w="18000">
                  <a:solidFill>
                    <a:schemeClr val="tx1"/>
                  </a:solidFill>
                  <a:prstDash val="solid"/>
                  <a:miter lim="800000"/>
                </a:ln>
                <a:solidFill>
                  <a:schemeClr val="bg1">
                    <a:lumMod val="95000"/>
                  </a:schemeClr>
                </a:solidFill>
                <a:latin typeface="+mn-ea"/>
              </a:rPr>
              <a:t>・利用者の短期間内での心身の変化 </a:t>
            </a:r>
            <a:r>
              <a:rPr lang="en-US" altLang="ja-JP" sz="2400" b="1" dirty="0" smtClean="0">
                <a:ln w="18000">
                  <a:solidFill>
                    <a:schemeClr val="tx1"/>
                  </a:solidFill>
                  <a:prstDash val="solid"/>
                  <a:miter lim="800000"/>
                </a:ln>
                <a:solidFill>
                  <a:schemeClr val="bg1">
                    <a:lumMod val="95000"/>
                  </a:schemeClr>
                </a:solidFill>
                <a:latin typeface="+mn-ea"/>
              </a:rPr>
              <a:t>etc</a:t>
            </a:r>
            <a:endParaRPr lang="ja-JP" altLang="en-US" sz="2400" b="1" cap="none" spc="0" dirty="0">
              <a:ln w="18000">
                <a:solidFill>
                  <a:schemeClr val="tx1"/>
                </a:solidFill>
                <a:prstDash val="solid"/>
                <a:miter lim="800000"/>
              </a:ln>
              <a:solidFill>
                <a:schemeClr val="bg1">
                  <a:lumMod val="95000"/>
                </a:schemeClr>
              </a:solidFill>
              <a:latin typeface="+mn-ea"/>
            </a:endParaRPr>
          </a:p>
        </p:txBody>
      </p:sp>
      <p:sp>
        <p:nvSpPr>
          <p:cNvPr id="16" name="角丸四角形 15"/>
          <p:cNvSpPr/>
          <p:nvPr/>
        </p:nvSpPr>
        <p:spPr>
          <a:xfrm>
            <a:off x="107504" y="2924944"/>
            <a:ext cx="8964488" cy="1328023"/>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ja-JP" altLang="en-US" sz="2400" b="1" dirty="0" smtClean="0">
                <a:ln w="18000">
                  <a:solidFill>
                    <a:schemeClr val="tx1"/>
                  </a:solidFill>
                  <a:prstDash val="solid"/>
                  <a:miter lim="800000"/>
                </a:ln>
                <a:solidFill>
                  <a:schemeClr val="bg1">
                    <a:lumMod val="95000"/>
                  </a:schemeClr>
                </a:solidFill>
                <a:latin typeface="+mn-ea"/>
              </a:rPr>
              <a:t>より長期間での計画の自己評価</a:t>
            </a:r>
            <a:endParaRPr lang="en-US" altLang="ja-JP" sz="2400" b="1" dirty="0" smtClean="0">
              <a:ln w="18000">
                <a:solidFill>
                  <a:schemeClr val="tx1"/>
                </a:solidFill>
                <a:prstDash val="solid"/>
                <a:miter lim="800000"/>
              </a:ln>
              <a:solidFill>
                <a:schemeClr val="bg1">
                  <a:lumMod val="95000"/>
                </a:schemeClr>
              </a:solidFill>
              <a:latin typeface="+mn-ea"/>
            </a:endParaRPr>
          </a:p>
          <a:p>
            <a:pPr algn="ctr"/>
            <a:r>
              <a:rPr lang="ja-JP" altLang="en-US" sz="2400" b="1" dirty="0" smtClean="0">
                <a:ln w="18000">
                  <a:solidFill>
                    <a:schemeClr val="tx1"/>
                  </a:solidFill>
                  <a:prstDash val="solid"/>
                  <a:miter lim="800000"/>
                </a:ln>
                <a:solidFill>
                  <a:schemeClr val="bg1">
                    <a:lumMod val="95000"/>
                  </a:schemeClr>
                </a:solidFill>
                <a:latin typeface="+mn-ea"/>
              </a:rPr>
              <a:t>・サービス提供内容の確認</a:t>
            </a:r>
            <a:endParaRPr lang="en-US" altLang="ja-JP" sz="2400" b="1" dirty="0" smtClean="0">
              <a:ln w="18000">
                <a:solidFill>
                  <a:schemeClr val="tx1"/>
                </a:solidFill>
                <a:prstDash val="solid"/>
                <a:miter lim="800000"/>
              </a:ln>
              <a:solidFill>
                <a:schemeClr val="bg1">
                  <a:lumMod val="95000"/>
                </a:schemeClr>
              </a:solidFill>
              <a:latin typeface="+mn-ea"/>
            </a:endParaRPr>
          </a:p>
          <a:p>
            <a:pPr algn="ctr"/>
            <a:r>
              <a:rPr lang="ja-JP" altLang="en-US" sz="2400" b="1" dirty="0" smtClean="0">
                <a:ln w="18000">
                  <a:solidFill>
                    <a:schemeClr val="tx1"/>
                  </a:solidFill>
                  <a:prstDash val="solid"/>
                  <a:miter lim="800000"/>
                </a:ln>
                <a:solidFill>
                  <a:schemeClr val="bg1">
                    <a:lumMod val="95000"/>
                  </a:schemeClr>
                </a:solidFill>
                <a:latin typeface="+mn-ea"/>
              </a:rPr>
              <a:t>・計画に対しての達成度合いの把握</a:t>
            </a:r>
            <a:endParaRPr lang="en-US" altLang="ja-JP" sz="2400" b="1" dirty="0" smtClean="0">
              <a:ln w="18000">
                <a:solidFill>
                  <a:schemeClr val="tx1"/>
                </a:solidFill>
                <a:prstDash val="solid"/>
                <a:miter lim="800000"/>
              </a:ln>
              <a:solidFill>
                <a:schemeClr val="bg1">
                  <a:lumMod val="95000"/>
                </a:schemeClr>
              </a:solidFill>
              <a:latin typeface="+mn-ea"/>
            </a:endParaRPr>
          </a:p>
        </p:txBody>
      </p:sp>
      <p:sp>
        <p:nvSpPr>
          <p:cNvPr id="17" name="正方形/長方形 16"/>
          <p:cNvSpPr/>
          <p:nvPr/>
        </p:nvSpPr>
        <p:spPr>
          <a:xfrm>
            <a:off x="107504" y="735087"/>
            <a:ext cx="3972562" cy="461665"/>
          </a:xfrm>
          <a:prstGeom prst="rect">
            <a:avLst/>
          </a:prstGeom>
        </p:spPr>
        <p:txBody>
          <a:bodyPr wrap="none">
            <a:spAutoFit/>
          </a:bodyPr>
          <a:lstStyle/>
          <a:p>
            <a:r>
              <a:rPr lang="ja-JP" altLang="en-US" sz="2400" dirty="0" smtClean="0">
                <a:latin typeface="HGP創英角ｺﾞｼｯｸUB" pitchFamily="50" charset="-128"/>
                <a:ea typeface="HGP創英角ｺﾞｼｯｸUB" pitchFamily="50" charset="-128"/>
              </a:rPr>
              <a:t>（２）報告書作成</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評価の意味</a:t>
            </a:r>
            <a:endParaRPr lang="en-US" altLang="ja-JP" sz="2400" dirty="0" smtClean="0">
              <a:latin typeface="HGP創英角ｺﾞｼｯｸUB" pitchFamily="50" charset="-128"/>
              <a:ea typeface="HGP創英角ｺﾞｼｯｸUB" pitchFamily="50" charset="-128"/>
            </a:endParaRPr>
          </a:p>
        </p:txBody>
      </p:sp>
      <p:sp>
        <p:nvSpPr>
          <p:cNvPr id="18" name="右矢印 17"/>
          <p:cNvSpPr/>
          <p:nvPr/>
        </p:nvSpPr>
        <p:spPr>
          <a:xfrm rot="5400000">
            <a:off x="4427984" y="1700808"/>
            <a:ext cx="216024" cy="2088232"/>
          </a:xfrm>
          <a:prstGeom prst="rightArrow">
            <a:avLst>
              <a:gd name="adj1" fmla="val 50000"/>
              <a:gd name="adj2" fmla="val 65873"/>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19"/>
          <p:cNvSpPr/>
          <p:nvPr/>
        </p:nvSpPr>
        <p:spPr>
          <a:xfrm rot="5400000">
            <a:off x="4427984" y="3429000"/>
            <a:ext cx="216024" cy="2088232"/>
          </a:xfrm>
          <a:prstGeom prst="rightArrow">
            <a:avLst>
              <a:gd name="adj1" fmla="val 50000"/>
              <a:gd name="adj2" fmla="val 65873"/>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107504" y="4653136"/>
            <a:ext cx="8964488" cy="1464231"/>
          </a:xfrm>
          <a:prstGeom prst="roundRect">
            <a:avLst/>
          </a:prstGeom>
          <a:solidFill>
            <a:srgbClr val="FFC000"/>
          </a:solidFill>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ja-JP" altLang="en-US" sz="2400" b="1" dirty="0" smtClean="0">
                <a:ln w="18000">
                  <a:solidFill>
                    <a:schemeClr val="tx1"/>
                  </a:solidFill>
                  <a:prstDash val="solid"/>
                  <a:miter lim="800000"/>
                </a:ln>
                <a:solidFill>
                  <a:schemeClr val="bg1">
                    <a:lumMod val="95000"/>
                  </a:schemeClr>
                </a:solidFill>
                <a:latin typeface="+mn-ea"/>
              </a:rPr>
              <a:t>次回計画作成時にフィードバック</a:t>
            </a:r>
          </a:p>
          <a:p>
            <a:pPr algn="ctr"/>
            <a:r>
              <a:rPr lang="ja-JP" altLang="en-US" sz="2800" b="1" dirty="0" smtClean="0">
                <a:ln w="18000">
                  <a:solidFill>
                    <a:schemeClr val="tx1"/>
                  </a:solidFill>
                  <a:prstDash val="solid"/>
                  <a:miter lim="800000"/>
                </a:ln>
                <a:solidFill>
                  <a:schemeClr val="bg1">
                    <a:lumMod val="95000"/>
                  </a:schemeClr>
                </a:solidFill>
                <a:latin typeface="HG丸ｺﾞｼｯｸM-PRO" pitchFamily="50" charset="-128"/>
                <a:ea typeface="HG丸ｺﾞｼｯｸM-PRO" pitchFamily="50" charset="-128"/>
              </a:rPr>
              <a:t>・</a:t>
            </a:r>
            <a:r>
              <a:rPr lang="ja-JP" altLang="en-US" sz="2800" b="1" dirty="0" smtClean="0">
                <a:ln w="18000">
                  <a:solidFill>
                    <a:schemeClr val="tx1"/>
                  </a:solidFill>
                  <a:prstDash val="solid"/>
                  <a:miter lim="800000"/>
                </a:ln>
                <a:solidFill>
                  <a:schemeClr val="bg1">
                    <a:lumMod val="95000"/>
                  </a:schemeClr>
                </a:solidFill>
                <a:latin typeface="HGP創英角ｺﾞｼｯｸUB" pitchFamily="50" charset="-128"/>
                <a:ea typeface="HGP創英角ｺﾞｼｯｸUB" pitchFamily="50" charset="-128"/>
              </a:rPr>
              <a:t>より本人のニーズ心身状況に適したサービスの提供</a:t>
            </a:r>
            <a:endParaRPr lang="en-US" altLang="ja-JP" sz="2800" b="1" dirty="0" smtClean="0">
              <a:ln w="18000">
                <a:solidFill>
                  <a:schemeClr val="tx1"/>
                </a:solidFill>
                <a:prstDash val="solid"/>
                <a:miter lim="800000"/>
              </a:ln>
              <a:solidFill>
                <a:schemeClr val="bg1">
                  <a:lumMod val="95000"/>
                </a:schemeClr>
              </a:solidFill>
              <a:latin typeface="HGP創英角ｺﾞｼｯｸUB" pitchFamily="50" charset="-128"/>
              <a:ea typeface="HGP創英角ｺﾞｼｯｸUB" pitchFamily="50" charset="-128"/>
            </a:endParaRPr>
          </a:p>
          <a:p>
            <a:pPr algn="ctr"/>
            <a:r>
              <a:rPr lang="ja-JP" altLang="en-US" sz="2800" b="1" dirty="0" smtClean="0">
                <a:ln w="18000">
                  <a:solidFill>
                    <a:schemeClr val="tx1"/>
                  </a:solidFill>
                  <a:prstDash val="solid"/>
                  <a:miter lim="800000"/>
                </a:ln>
                <a:solidFill>
                  <a:schemeClr val="bg1">
                    <a:lumMod val="95000"/>
                  </a:schemeClr>
                </a:solidFill>
                <a:latin typeface="HG丸ｺﾞｼｯｸM-PRO" pitchFamily="50" charset="-128"/>
                <a:ea typeface="HG丸ｺﾞｼｯｸM-PRO" pitchFamily="50" charset="-128"/>
              </a:rPr>
              <a:t>・</a:t>
            </a:r>
            <a:r>
              <a:rPr lang="ja-JP" altLang="en-US" sz="2800" b="1" dirty="0" err="1" smtClean="0">
                <a:ln w="18000">
                  <a:solidFill>
                    <a:schemeClr val="tx1"/>
                  </a:solidFill>
                  <a:prstDash val="solid"/>
                  <a:miter lim="800000"/>
                </a:ln>
                <a:solidFill>
                  <a:schemeClr val="bg1">
                    <a:lumMod val="95000"/>
                  </a:schemeClr>
                </a:solidFill>
                <a:latin typeface="HGP創英角ｺﾞｼｯｸUB" pitchFamily="50" charset="-128"/>
                <a:ea typeface="HGP創英角ｺﾞｼｯｸUB" pitchFamily="50" charset="-128"/>
              </a:rPr>
              <a:t>自分達自身ののサービスの</a:t>
            </a:r>
            <a:r>
              <a:rPr lang="ja-JP" altLang="en-US" sz="2800" b="1" dirty="0" smtClean="0">
                <a:ln w="18000">
                  <a:solidFill>
                    <a:schemeClr val="tx1"/>
                  </a:solidFill>
                  <a:prstDash val="solid"/>
                  <a:miter lim="800000"/>
                </a:ln>
                <a:solidFill>
                  <a:schemeClr val="bg1">
                    <a:lumMod val="95000"/>
                  </a:schemeClr>
                </a:solidFill>
                <a:latin typeface="HGP創英角ｺﾞｼｯｸUB" pitchFamily="50" charset="-128"/>
                <a:ea typeface="HGP創英角ｺﾞｼｯｸUB" pitchFamily="50" charset="-128"/>
              </a:rPr>
              <a:t>向上</a:t>
            </a:r>
            <a:endParaRPr lang="en-US" altLang="ja-JP" sz="2800" b="1" dirty="0" smtClean="0">
              <a:ln w="18000">
                <a:solidFill>
                  <a:schemeClr val="tx1"/>
                </a:solidFill>
                <a:prstDash val="solid"/>
                <a:miter lim="800000"/>
              </a:ln>
              <a:solidFill>
                <a:schemeClr val="bg1">
                  <a:lumMod val="95000"/>
                </a:schemeClr>
              </a:solidFill>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15616" y="1772816"/>
            <a:ext cx="6624736" cy="3528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t>作成例</a:t>
            </a:r>
            <a:endParaRPr kumimoji="1" lang="ja-JP" altLang="en-US" sz="3600" dirty="0"/>
          </a:p>
        </p:txBody>
      </p:sp>
    </p:spTree>
  </p:cSld>
  <p:clrMapOvr>
    <a:masterClrMapping/>
  </p:clrMapOvr>
  <p:transition>
    <p:newsflash/>
    <p:sndAc>
      <p:stSnd>
        <p:snd r:embed="rId2" name="laser.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971600" y="1412776"/>
            <a:ext cx="6840760" cy="41044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作成例</a:t>
            </a:r>
            <a:endParaRPr kumimoji="1" lang="ja-JP" altLang="en-US" sz="3200" dirty="0"/>
          </a:p>
        </p:txBody>
      </p:sp>
    </p:spTree>
  </p:cSld>
  <p:clrMapOvr>
    <a:masterClrMapping/>
  </p:clrMapOvr>
  <p:transition>
    <p:newsflash/>
    <p:sndAc>
      <p:stSnd>
        <p:snd r:embed="rId2" name="laser.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23528" y="5415607"/>
            <a:ext cx="8208912" cy="461665"/>
          </a:xfrm>
          <a:prstGeom prst="rect">
            <a:avLst/>
          </a:prstGeom>
        </p:spPr>
        <p:txBody>
          <a:bodyPr wrap="square">
            <a:spAutoFit/>
          </a:bodyPr>
          <a:lstStyle/>
          <a:p>
            <a:r>
              <a:rPr lang="ja-JP" altLang="en-US" sz="2400" dirty="0" smtClean="0">
                <a:latin typeface="HGP創英角ｺﾞｼｯｸUB" pitchFamily="50" charset="-128"/>
                <a:ea typeface="HGP創英角ｺﾞｼｯｸUB" pitchFamily="50" charset="-128"/>
              </a:rPr>
              <a:t>おまけ</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サービス担当者会議議事録</a:t>
            </a:r>
            <a:r>
              <a:rPr lang="en-US" altLang="ja-JP"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251520" y="1751325"/>
            <a:ext cx="8208912" cy="3539430"/>
          </a:xfrm>
          <a:prstGeom prst="rect">
            <a:avLst/>
          </a:prstGeom>
          <a:noFill/>
        </p:spPr>
        <p:txBody>
          <a:bodyPr wrap="square" rtlCol="0">
            <a:spAutoFit/>
          </a:bodyPr>
          <a:lstStyle/>
          <a:p>
            <a:r>
              <a:rPr lang="ja-JP" altLang="en-US" sz="2400" b="1" dirty="0" smtClean="0"/>
              <a:t>ケアマネジャーのお仕事の一つでご利用者の変化、</a:t>
            </a:r>
            <a:r>
              <a:rPr lang="zh-TW" altLang="en-US" sz="2400" b="1" dirty="0" smtClean="0"/>
              <a:t>支援</a:t>
            </a:r>
            <a:r>
              <a:rPr lang="zh-TW" altLang="en-US" sz="2400" b="1" dirty="0" smtClean="0"/>
              <a:t>経過</a:t>
            </a:r>
            <a:r>
              <a:rPr lang="zh-TW" altLang="en-US" sz="2400" b="1" dirty="0" smtClean="0"/>
              <a:t>記録</a:t>
            </a:r>
            <a:r>
              <a:rPr lang="ja-JP" altLang="en-US" sz="2400" b="1" dirty="0" smtClean="0"/>
              <a:t>等の作成があります。</a:t>
            </a:r>
            <a:endParaRPr lang="en-US" altLang="ja-JP" sz="2400" b="1" dirty="0" smtClean="0"/>
          </a:p>
          <a:p>
            <a:endParaRPr lang="en-US" altLang="ja-JP" sz="2400" b="1" dirty="0" smtClean="0"/>
          </a:p>
          <a:p>
            <a:r>
              <a:rPr lang="ja-JP" altLang="en-US" sz="2400" b="1" dirty="0" smtClean="0"/>
              <a:t>ケアマネジャーの役割として一月間程度での利用者の様子の把握があります。でもデイやショートを利用している間の様子はケアマネ</a:t>
            </a:r>
            <a:r>
              <a:rPr lang="ja-JP" altLang="en-US" sz="2400" b="1" dirty="0" smtClean="0"/>
              <a:t>ジャー</a:t>
            </a:r>
            <a:r>
              <a:rPr lang="ja-JP" altLang="en-US" sz="2400" b="1" dirty="0" smtClean="0"/>
              <a:t>さんも解りませんよね</a:t>
            </a:r>
            <a:endParaRPr lang="en-US" altLang="ja-JP" sz="2400" b="1" dirty="0" smtClean="0"/>
          </a:p>
          <a:p>
            <a:endParaRPr lang="en-US" altLang="zh-TW" sz="2400" b="1" dirty="0" smtClean="0"/>
          </a:p>
          <a:p>
            <a:r>
              <a:rPr lang="ja-JP" altLang="en-US" sz="2400" b="1" dirty="0" smtClean="0"/>
              <a:t>キチンと報告をすることによってケアマネジャーに対して事業所としてのアピールにも繋がります</a:t>
            </a:r>
            <a:r>
              <a:rPr lang="ja-JP" altLang="en-US" sz="2800" b="1" dirty="0" smtClean="0"/>
              <a:t>。</a:t>
            </a:r>
            <a:endParaRPr lang="zh-TW" altLang="en-US" sz="2800" b="1" dirty="0" smtClean="0"/>
          </a:p>
        </p:txBody>
      </p:sp>
      <p:sp>
        <p:nvSpPr>
          <p:cNvPr id="11" name="正方形/長方形 10"/>
          <p:cNvSpPr/>
          <p:nvPr/>
        </p:nvSpPr>
        <p:spPr>
          <a:xfrm>
            <a:off x="323528" y="980728"/>
            <a:ext cx="8208912" cy="461665"/>
          </a:xfrm>
          <a:prstGeom prst="rect">
            <a:avLst/>
          </a:prstGeom>
        </p:spPr>
        <p:txBody>
          <a:bodyPr wrap="square">
            <a:spAutoFit/>
          </a:bodyPr>
          <a:lstStyle/>
          <a:p>
            <a:r>
              <a:rPr lang="ja-JP" altLang="en-US" sz="2400" b="1" dirty="0" smtClean="0"/>
              <a:t>ケアマネジャーに対して</a:t>
            </a:r>
            <a:r>
              <a:rPr lang="ja-JP" altLang="en-US" sz="2400" dirty="0" smtClean="0">
                <a:latin typeface="HGP創英角ｺﾞｼｯｸUB" pitchFamily="50" charset="-128"/>
                <a:ea typeface="HGP創英角ｺﾞｼｯｸUB" pitchFamily="50" charset="-128"/>
              </a:rPr>
              <a:t>。</a:t>
            </a:r>
            <a:endParaRPr lang="en-US" altLang="ja-JP" sz="2400" b="1" dirty="0" smtClean="0"/>
          </a:p>
        </p:txBody>
      </p:sp>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2019</TotalTime>
  <Words>1103</Words>
  <Application>Microsoft Office PowerPoint</Application>
  <PresentationFormat>画面に合わせる (4:3)</PresentationFormat>
  <Paragraphs>68</Paragraphs>
  <Slides>12</Slides>
  <Notes>1</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Owner</cp:lastModifiedBy>
  <cp:revision>197</cp:revision>
  <dcterms:created xsi:type="dcterms:W3CDTF">2013-07-03T01:02:10Z</dcterms:created>
  <dcterms:modified xsi:type="dcterms:W3CDTF">2013-08-18T07:42:34Z</dcterms:modified>
</cp:coreProperties>
</file>