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2"/>
  </p:notesMasterIdLst>
  <p:sldIdLst>
    <p:sldId id="256" r:id="rId2"/>
    <p:sldId id="258" r:id="rId3"/>
    <p:sldId id="259" r:id="rId4"/>
    <p:sldId id="260" r:id="rId5"/>
    <p:sldId id="267" r:id="rId6"/>
    <p:sldId id="257" r:id="rId7"/>
    <p:sldId id="261" r:id="rId8"/>
    <p:sldId id="262" r:id="rId9"/>
    <p:sldId id="268" r:id="rId10"/>
    <p:sldId id="263" r:id="rId11"/>
  </p:sldIdLst>
  <p:sldSz cx="9144000" cy="6858000" type="screen4x3"/>
  <p:notesSz cx="6797675" cy="9926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27102A9-8310-4765-A935-A1911B00CA55}" styleName="淡色スタイル 1 - アクセント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C4B1156A-380E-4F78-BDF5-A606A8083BF9}" styleName="中間スタイル 4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479" autoAdjust="0"/>
    <p:restoredTop sz="90930" autoAdjust="0"/>
  </p:normalViewPr>
  <p:slideViewPr>
    <p:cSldViewPr>
      <p:cViewPr varScale="1">
        <p:scale>
          <a:sx n="84" d="100"/>
          <a:sy n="84" d="100"/>
        </p:scale>
        <p:origin x="-146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EA0F9E07-0D13-43CE-A211-0B3012AC2227}" type="datetimeFigureOut">
              <a:rPr kumimoji="1" lang="ja-JP" altLang="en-US" smtClean="0"/>
              <a:pPr/>
              <a:t>2013/8/12</a:t>
            </a:fld>
            <a:endParaRPr kumimoji="1" lang="ja-JP" altLang="en-US"/>
          </a:p>
        </p:txBody>
      </p:sp>
      <p:sp>
        <p:nvSpPr>
          <p:cNvPr id="4" name="スライド イメージ プレースホルダー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C0E5C2D1-7B00-4B54-A24D-A81C155E9A95}" type="slidenum">
              <a:rPr kumimoji="1" lang="ja-JP" altLang="en-US" smtClean="0"/>
              <a:pPr/>
              <a:t>&lt;#&gt;</a:t>
            </a:fld>
            <a:endParaRPr kumimoji="1" lang="ja-JP" altLang="en-US"/>
          </a:p>
        </p:txBody>
      </p:sp>
    </p:spTree>
    <p:extLst>
      <p:ext uri="{BB962C8B-B14F-4D97-AF65-F5344CB8AC3E}">
        <p14:creationId xmlns="" xmlns:p14="http://schemas.microsoft.com/office/powerpoint/2010/main" val="346158280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7575" y="744538"/>
            <a:ext cx="4962525" cy="37226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2</a:t>
            </a:fld>
            <a:endParaRPr kumimoji="1" lang="ja-JP" altLang="en-US"/>
          </a:p>
        </p:txBody>
      </p:sp>
    </p:spTree>
    <p:extLst>
      <p:ext uri="{BB962C8B-B14F-4D97-AF65-F5344CB8AC3E}">
        <p14:creationId xmlns="" xmlns:p14="http://schemas.microsoft.com/office/powerpoint/2010/main" val="33578231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7"/>
            <a:ext cx="7772400" cy="1470025"/>
          </a:xfrm>
          <a:prstGeom prst="rect">
            <a:avLst/>
          </a:prstGeo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 サブタイトルの書式設定</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600202"/>
            <a:ext cx="8229600" cy="4525963"/>
          </a:xfrm>
          <a:prstGeom prst="rect">
            <a:avLst/>
          </a:prstGeo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40"/>
            <a:ext cx="2057400" cy="5851525"/>
          </a:xfrm>
          <a:prstGeom prst="rect">
            <a:avLst/>
          </a:prstGeo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1" y="274640"/>
            <a:ext cx="6031523" cy="5851525"/>
          </a:xfrm>
          <a:prstGeom prst="rect">
            <a:avLst/>
          </a:prstGeo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457200" y="1600202"/>
            <a:ext cx="8229600" cy="4525963"/>
          </a:xfrm>
          <a:prstGeom prst="rect">
            <a:avLst/>
          </a:prstGeo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435" y="4406902"/>
            <a:ext cx="7772400" cy="1362075"/>
          </a:xfrm>
          <a:prstGeom prst="rect">
            <a:avLst/>
          </a:prstGeo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435" y="2906714"/>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1" y="1600202"/>
            <a:ext cx="4044463"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2338" y="1600202"/>
            <a:ext cx="4044463"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スライド番号プレースホルダ 4"/>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06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067"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271" y="1535113"/>
            <a:ext cx="4041531"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271" y="2174875"/>
            <a:ext cx="4041531"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スライド番号プレースホルダ 6"/>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スライド番号プレースホルダ 2"/>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1" y="273050"/>
            <a:ext cx="3008435" cy="1162050"/>
          </a:xfrm>
          <a:prstGeom prst="rect">
            <a:avLst/>
          </a:prstGeo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538" y="273052"/>
            <a:ext cx="5111263"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1" y="1435102"/>
            <a:ext cx="3008435"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スライド番号プレースホルダ 4"/>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167" y="4800601"/>
            <a:ext cx="5486400" cy="566738"/>
          </a:xfrm>
          <a:prstGeom prst="rect">
            <a:avLst/>
          </a:prstGeo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167"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アイコンをクリックして図を追加</a:t>
            </a:r>
            <a:endParaRPr lang="ja-JP" altLang="en-US"/>
          </a:p>
        </p:txBody>
      </p:sp>
      <p:sp>
        <p:nvSpPr>
          <p:cNvPr id="4" name="テキスト プレースホルダ 3"/>
          <p:cNvSpPr>
            <a:spLocks noGrp="1"/>
          </p:cNvSpPr>
          <p:nvPr>
            <p:ph type="body" sz="half" idx="2"/>
          </p:nvPr>
        </p:nvSpPr>
        <p:spPr>
          <a:xfrm>
            <a:off x="1792167" y="5367339"/>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スライド番号プレースホルダ 4"/>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18" Type="http://schemas.openxmlformats.org/officeDocument/2006/relationships/image" Target="../media/image5.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46929" name="Picture 17"/>
          <p:cNvPicPr>
            <a:picLocks noChangeAspect="1" noChangeArrowheads="1"/>
          </p:cNvPicPr>
          <p:nvPr/>
        </p:nvPicPr>
        <p:blipFill>
          <a:blip r:embed="rId14" cstate="print"/>
          <a:srcRect/>
          <a:stretch>
            <a:fillRect/>
          </a:stretch>
        </p:blipFill>
        <p:spPr bwMode="auto">
          <a:xfrm>
            <a:off x="0" y="6286502"/>
            <a:ext cx="9144000" cy="581025"/>
          </a:xfrm>
          <a:prstGeom prst="rect">
            <a:avLst/>
          </a:prstGeom>
          <a:noFill/>
          <a:ln w="9525">
            <a:noFill/>
            <a:miter lim="800000"/>
            <a:headEnd/>
            <a:tailEnd/>
          </a:ln>
          <a:effectLst/>
        </p:spPr>
      </p:pic>
      <p:sp>
        <p:nvSpPr>
          <p:cNvPr id="1446916" name="Rectangle 4"/>
          <p:cNvSpPr>
            <a:spLocks noGrp="1" noChangeArrowheads="1"/>
          </p:cNvSpPr>
          <p:nvPr>
            <p:ph type="sldNum" sz="quarter" idx="4"/>
          </p:nvPr>
        </p:nvSpPr>
        <p:spPr bwMode="auto">
          <a:xfrm>
            <a:off x="8172450" y="6597651"/>
            <a:ext cx="971551" cy="260350"/>
          </a:xfrm>
          <a:prstGeom prst="rect">
            <a:avLst/>
          </a:prstGeom>
          <a:noFill/>
          <a:ln w="9525">
            <a:noFill/>
            <a:miter lim="800000"/>
            <a:headEnd/>
            <a:tailEnd/>
          </a:ln>
          <a:effectLst/>
        </p:spPr>
        <p:txBody>
          <a:bodyPr vert="horz" wrap="none" lIns="91440" tIns="0" rIns="91440" bIns="0" numCol="1" anchor="ctr" anchorCtr="0" compatLnSpc="1">
            <a:prstTxWarp prst="textNoShape">
              <a:avLst/>
            </a:prstTxWarp>
          </a:bodyPr>
          <a:lstStyle>
            <a:lvl1pPr algn="r">
              <a:defRPr sz="1000">
                <a:solidFill>
                  <a:schemeClr val="bg1"/>
                </a:solidFill>
                <a:ea typeface="HGP創英角ｺﾞｼｯｸUB" pitchFamily="50" charset="-128"/>
              </a:defRPr>
            </a:lvl1pPr>
          </a:lstStyle>
          <a:p>
            <a:fld id="{EDE73ACA-261E-4BC9-8A40-0CC419A9CACB}" type="slidenum">
              <a:rPr kumimoji="1" lang="ja-JP" altLang="en-US" smtClean="0"/>
              <a:pPr/>
              <a:t>&lt;#&gt;</a:t>
            </a:fld>
            <a:endParaRPr kumimoji="1" lang="ja-JP" altLang="en-US"/>
          </a:p>
        </p:txBody>
      </p:sp>
      <p:sp>
        <p:nvSpPr>
          <p:cNvPr id="1446921" name="Rectangle 9"/>
          <p:cNvSpPr>
            <a:spLocks noChangeArrowheads="1"/>
          </p:cNvSpPr>
          <p:nvPr/>
        </p:nvSpPr>
        <p:spPr bwMode="auto">
          <a:xfrm>
            <a:off x="29308" y="6346825"/>
            <a:ext cx="3125667" cy="463550"/>
          </a:xfrm>
          <a:prstGeom prst="rect">
            <a:avLst/>
          </a:prstGeom>
          <a:solidFill>
            <a:schemeClr val="bg1"/>
          </a:solidFill>
          <a:ln w="19050">
            <a:solidFill>
              <a:srgbClr val="C0C0C0"/>
            </a:solidFill>
            <a:miter lim="800000"/>
            <a:headEnd/>
            <a:tailEnd/>
          </a:ln>
          <a:effectLst/>
        </p:spPr>
        <p:txBody>
          <a:bodyPr wrap="none" anchor="ctr"/>
          <a:lstStyle/>
          <a:p>
            <a:endParaRPr lang="ja-JP" altLang="en-US"/>
          </a:p>
        </p:txBody>
      </p:sp>
      <p:pic>
        <p:nvPicPr>
          <p:cNvPr id="1446922" name="Picture 10" descr="across_1"/>
          <p:cNvPicPr>
            <a:picLocks noChangeAspect="1" noChangeArrowheads="1"/>
          </p:cNvPicPr>
          <p:nvPr/>
        </p:nvPicPr>
        <p:blipFill>
          <a:blip r:embed="rId15" cstate="print"/>
          <a:srcRect/>
          <a:stretch>
            <a:fillRect/>
          </a:stretch>
        </p:blipFill>
        <p:spPr bwMode="auto">
          <a:xfrm>
            <a:off x="42497" y="6359526"/>
            <a:ext cx="646235" cy="431800"/>
          </a:xfrm>
          <a:prstGeom prst="rect">
            <a:avLst/>
          </a:prstGeom>
          <a:noFill/>
        </p:spPr>
      </p:pic>
      <p:pic>
        <p:nvPicPr>
          <p:cNvPr id="1446923" name="Picture 11" descr="across_2"/>
          <p:cNvPicPr>
            <a:picLocks noChangeAspect="1" noChangeArrowheads="1"/>
          </p:cNvPicPr>
          <p:nvPr/>
        </p:nvPicPr>
        <p:blipFill>
          <a:blip r:embed="rId16" cstate="print"/>
          <a:srcRect/>
          <a:stretch>
            <a:fillRect/>
          </a:stretch>
        </p:blipFill>
        <p:spPr bwMode="auto">
          <a:xfrm>
            <a:off x="744417" y="6410327"/>
            <a:ext cx="2397369" cy="333375"/>
          </a:xfrm>
          <a:prstGeom prst="rect">
            <a:avLst/>
          </a:prstGeom>
          <a:noFill/>
        </p:spPr>
      </p:pic>
      <p:pic>
        <p:nvPicPr>
          <p:cNvPr id="1446927" name="Picture 15"/>
          <p:cNvPicPr>
            <a:picLocks noChangeAspect="1" noChangeArrowheads="1"/>
          </p:cNvPicPr>
          <p:nvPr/>
        </p:nvPicPr>
        <p:blipFill>
          <a:blip r:embed="rId17" cstate="print"/>
          <a:srcRect/>
          <a:stretch>
            <a:fillRect/>
          </a:stretch>
        </p:blipFill>
        <p:spPr bwMode="auto">
          <a:xfrm>
            <a:off x="0" y="581027"/>
            <a:ext cx="9144000" cy="169863"/>
          </a:xfrm>
          <a:prstGeom prst="rect">
            <a:avLst/>
          </a:prstGeom>
          <a:noFill/>
          <a:ln w="9525">
            <a:noFill/>
            <a:miter lim="800000"/>
            <a:headEnd/>
            <a:tailEnd/>
          </a:ln>
          <a:effectLst/>
        </p:spPr>
      </p:pic>
      <p:pic>
        <p:nvPicPr>
          <p:cNvPr id="1446928" name="Picture 16"/>
          <p:cNvPicPr>
            <a:picLocks noChangeAspect="1" noChangeArrowheads="1"/>
          </p:cNvPicPr>
          <p:nvPr/>
        </p:nvPicPr>
        <p:blipFill>
          <a:blip r:embed="rId14" cstate="print"/>
          <a:srcRect/>
          <a:stretch>
            <a:fillRect/>
          </a:stretch>
        </p:blipFill>
        <p:spPr bwMode="auto">
          <a:xfrm>
            <a:off x="0" y="2"/>
            <a:ext cx="9144000" cy="581025"/>
          </a:xfrm>
          <a:prstGeom prst="rect">
            <a:avLst/>
          </a:prstGeom>
          <a:noFill/>
          <a:ln w="9525">
            <a:noFill/>
            <a:miter lim="800000"/>
            <a:headEnd/>
            <a:tailEnd/>
          </a:ln>
          <a:effectLst/>
        </p:spPr>
      </p:pic>
      <p:pic>
        <p:nvPicPr>
          <p:cNvPr id="1446930" name="Picture 18"/>
          <p:cNvPicPr>
            <a:picLocks noChangeAspect="1" noChangeArrowheads="1"/>
          </p:cNvPicPr>
          <p:nvPr/>
        </p:nvPicPr>
        <p:blipFill>
          <a:blip r:embed="rId17" cstate="print"/>
          <a:srcRect/>
          <a:stretch>
            <a:fillRect/>
          </a:stretch>
        </p:blipFill>
        <p:spPr bwMode="auto">
          <a:xfrm>
            <a:off x="0" y="6221415"/>
            <a:ext cx="9144000" cy="65087"/>
          </a:xfrm>
          <a:prstGeom prst="rect">
            <a:avLst/>
          </a:prstGeom>
          <a:noFill/>
          <a:ln w="9525">
            <a:noFill/>
            <a:miter lim="800000"/>
            <a:headEnd/>
            <a:tailEnd/>
          </a:ln>
          <a:effectLst/>
        </p:spPr>
      </p:pic>
      <p:pic>
        <p:nvPicPr>
          <p:cNvPr id="1446931" name="Picture 19"/>
          <p:cNvPicPr>
            <a:picLocks noChangeAspect="1" noChangeArrowheads="1"/>
          </p:cNvPicPr>
          <p:nvPr/>
        </p:nvPicPr>
        <p:blipFill>
          <a:blip r:embed="rId18" cstate="print"/>
          <a:srcRect/>
          <a:stretch>
            <a:fillRect/>
          </a:stretch>
        </p:blipFill>
        <p:spPr bwMode="auto">
          <a:xfrm>
            <a:off x="7735766" y="111125"/>
            <a:ext cx="1318847" cy="381000"/>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p:newsflash/>
    <p:sndAc>
      <p:stSnd>
        <p:snd r:embed="rId13" name="laser.wav"/>
      </p:stSnd>
    </p:sndAc>
  </p:transition>
  <p:timing>
    <p:tnLst>
      <p:par>
        <p:cTn id="1" dur="indefinite" restart="never" nodeType="tmRoot"/>
      </p:par>
    </p:tnLst>
  </p:timing>
  <p:txStyles>
    <p:titleStyle>
      <a:lvl1pPr algn="ctr" rtl="0" eaLnBrk="1" fontAlgn="base" hangingPunct="1">
        <a:spcBef>
          <a:spcPct val="0"/>
        </a:spcBef>
        <a:spcAft>
          <a:spcPct val="0"/>
        </a:spcAft>
        <a:defRPr kumimoji="1" sz="4400">
          <a:solidFill>
            <a:schemeClr val="tx2"/>
          </a:solidFill>
          <a:latin typeface="+mj-lt"/>
          <a:ea typeface="+mj-ea"/>
          <a:cs typeface="+mj-cs"/>
        </a:defRPr>
      </a:lvl1pPr>
      <a:lvl2pPr algn="ctr" rtl="0" eaLnBrk="1" fontAlgn="base" hangingPunct="1">
        <a:spcBef>
          <a:spcPct val="0"/>
        </a:spcBef>
        <a:spcAft>
          <a:spcPct val="0"/>
        </a:spcAft>
        <a:defRPr kumimoji="1" sz="4400">
          <a:solidFill>
            <a:schemeClr val="tx2"/>
          </a:solidFill>
          <a:latin typeface="Arial" charset="0"/>
          <a:ea typeface="ＭＳ Ｐゴシック" pitchFamily="50" charset="-128"/>
        </a:defRPr>
      </a:lvl2pPr>
      <a:lvl3pPr algn="ctr" rtl="0" eaLnBrk="1" fontAlgn="base" hangingPunct="1">
        <a:spcBef>
          <a:spcPct val="0"/>
        </a:spcBef>
        <a:spcAft>
          <a:spcPct val="0"/>
        </a:spcAft>
        <a:defRPr kumimoji="1" sz="4400">
          <a:solidFill>
            <a:schemeClr val="tx2"/>
          </a:solidFill>
          <a:latin typeface="Arial" charset="0"/>
          <a:ea typeface="ＭＳ Ｐゴシック" pitchFamily="50" charset="-128"/>
        </a:defRPr>
      </a:lvl3pPr>
      <a:lvl4pPr algn="ctr" rtl="0" eaLnBrk="1" fontAlgn="base" hangingPunct="1">
        <a:spcBef>
          <a:spcPct val="0"/>
        </a:spcBef>
        <a:spcAft>
          <a:spcPct val="0"/>
        </a:spcAft>
        <a:defRPr kumimoji="1" sz="4400">
          <a:solidFill>
            <a:schemeClr val="tx2"/>
          </a:solidFill>
          <a:latin typeface="Arial" charset="0"/>
          <a:ea typeface="ＭＳ Ｐゴシック" pitchFamily="50" charset="-128"/>
        </a:defRPr>
      </a:lvl4pPr>
      <a:lvl5pPr algn="ctr" rtl="0" eaLnBrk="1" fontAlgn="base" hangingPunct="1">
        <a:spcBef>
          <a:spcPct val="0"/>
        </a:spcBef>
        <a:spcAft>
          <a:spcPct val="0"/>
        </a:spcAft>
        <a:defRPr kumimoji="1" sz="4400">
          <a:solidFill>
            <a:schemeClr val="tx2"/>
          </a:solidFill>
          <a:latin typeface="Arial" charset="0"/>
          <a:ea typeface="ＭＳ Ｐゴシック" pitchFamily="50" charset="-128"/>
        </a:defRPr>
      </a:lvl5pPr>
      <a:lvl6pPr marL="457200" algn="ctr" rtl="0" eaLnBrk="1" fontAlgn="base" hangingPunct="1">
        <a:spcBef>
          <a:spcPct val="0"/>
        </a:spcBef>
        <a:spcAft>
          <a:spcPct val="0"/>
        </a:spcAft>
        <a:defRPr kumimoji="1" sz="4400">
          <a:solidFill>
            <a:schemeClr val="tx2"/>
          </a:solidFill>
          <a:latin typeface="Arial" charset="0"/>
          <a:ea typeface="ＭＳ Ｐゴシック" pitchFamily="50" charset="-128"/>
        </a:defRPr>
      </a:lvl6pPr>
      <a:lvl7pPr marL="914400" algn="ctr" rtl="0" eaLnBrk="1" fontAlgn="base" hangingPunct="1">
        <a:spcBef>
          <a:spcPct val="0"/>
        </a:spcBef>
        <a:spcAft>
          <a:spcPct val="0"/>
        </a:spcAft>
        <a:defRPr kumimoji="1" sz="4400">
          <a:solidFill>
            <a:schemeClr val="tx2"/>
          </a:solidFill>
          <a:latin typeface="Arial" charset="0"/>
          <a:ea typeface="ＭＳ Ｐゴシック" pitchFamily="50" charset="-128"/>
        </a:defRPr>
      </a:lvl7pPr>
      <a:lvl8pPr marL="1371600" algn="ctr" rtl="0" eaLnBrk="1" fontAlgn="base" hangingPunct="1">
        <a:spcBef>
          <a:spcPct val="0"/>
        </a:spcBef>
        <a:spcAft>
          <a:spcPct val="0"/>
        </a:spcAft>
        <a:defRPr kumimoji="1" sz="4400">
          <a:solidFill>
            <a:schemeClr val="tx2"/>
          </a:solidFill>
          <a:latin typeface="Arial" charset="0"/>
          <a:ea typeface="ＭＳ Ｐゴシック" pitchFamily="50" charset="-128"/>
        </a:defRPr>
      </a:lvl8pPr>
      <a:lvl9pPr marL="1828800" algn="ctr" rtl="0" eaLnBrk="1" fontAlgn="base" hangingPunct="1">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eaLnBrk="1" fontAlgn="base" hangingPunct="1">
        <a:spcBef>
          <a:spcPct val="20000"/>
        </a:spcBef>
        <a:spcAft>
          <a:spcPct val="0"/>
        </a:spcAft>
        <a:buChar char="•"/>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800">
          <a:solidFill>
            <a:schemeClr val="tx1"/>
          </a:solidFill>
          <a:latin typeface="+mn-lt"/>
          <a:ea typeface="+mn-ea"/>
        </a:defRPr>
      </a:lvl2pPr>
      <a:lvl3pPr marL="1143000" indent="-228600" algn="l" rtl="0" eaLnBrk="1" fontAlgn="base" hangingPunct="1">
        <a:spcBef>
          <a:spcPct val="20000"/>
        </a:spcBef>
        <a:spcAft>
          <a:spcPct val="0"/>
        </a:spcAft>
        <a:buChar char="•"/>
        <a:defRPr kumimoji="1" sz="24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テキスト ボックス 4"/>
          <p:cNvSpPr txBox="1"/>
          <p:nvPr/>
        </p:nvSpPr>
        <p:spPr>
          <a:xfrm>
            <a:off x="971600" y="3070701"/>
            <a:ext cx="7200800" cy="646331"/>
          </a:xfrm>
          <a:prstGeom prst="rect">
            <a:avLst/>
          </a:prstGeom>
          <a:noFill/>
        </p:spPr>
        <p:txBody>
          <a:bodyPr wrap="square" rtlCol="0">
            <a:spAutoFit/>
          </a:bodyPr>
          <a:lstStyle/>
          <a:p>
            <a:pPr algn="ctr"/>
            <a:r>
              <a:rPr kumimoji="1" lang="ja-JP" altLang="en-US" sz="3600" dirty="0" smtClean="0">
                <a:latin typeface="HGS創英角ｺﾞｼｯｸUB" pitchFamily="50" charset="-128"/>
                <a:ea typeface="HGS創英角ｺﾞｼｯｸUB" pitchFamily="50" charset="-128"/>
              </a:rPr>
              <a:t>ヒヤリハット</a:t>
            </a:r>
            <a:r>
              <a:rPr lang="ja-JP" altLang="en-US" sz="3600" dirty="0" smtClean="0">
                <a:latin typeface="HGS創英角ｺﾞｼｯｸUB" pitchFamily="50" charset="-128"/>
                <a:ea typeface="HGS創英角ｺﾞｼｯｸUB" pitchFamily="50" charset="-128"/>
              </a:rPr>
              <a:t>・事故</a:t>
            </a:r>
            <a:r>
              <a:rPr kumimoji="1" lang="ja-JP" altLang="en-US" sz="3600" dirty="0" smtClean="0">
                <a:latin typeface="HGS創英角ｺﾞｼｯｸUB" pitchFamily="50" charset="-128"/>
                <a:ea typeface="HGS創英角ｺﾞｼｯｸUB" pitchFamily="50" charset="-128"/>
              </a:rPr>
              <a:t>事例</a:t>
            </a:r>
            <a:r>
              <a:rPr kumimoji="1" lang="ja-JP" altLang="en-US" sz="3600" dirty="0" smtClean="0">
                <a:latin typeface="HGS創英角ｺﾞｼｯｸUB" pitchFamily="50" charset="-128"/>
                <a:ea typeface="HGS創英角ｺﾞｼｯｸUB" pitchFamily="50" charset="-128"/>
              </a:rPr>
              <a:t>への対応</a:t>
            </a:r>
            <a:endParaRPr kumimoji="1" lang="ja-JP" altLang="en-US" sz="3600" dirty="0">
              <a:latin typeface="HGS創英角ｺﾞｼｯｸUB" pitchFamily="50" charset="-128"/>
              <a:ea typeface="HGS創英角ｺﾞｼｯｸUB" pitchFamily="50" charset="-128"/>
            </a:endParaRPr>
          </a:p>
        </p:txBody>
      </p:sp>
    </p:spTree>
  </p:cSld>
  <p:clrMapOvr>
    <a:masterClrMapping/>
  </p:clrMapOvr>
  <p:transition>
    <p:newsflash/>
    <p:sndAc>
      <p:stSnd>
        <p:snd r:embed="rId2" name="laser.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35496" y="44624"/>
            <a:ext cx="8136904" cy="461665"/>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ヒヤリハット・事故報告書の活用方法</a:t>
            </a:r>
            <a:endParaRPr lang="en-US" altLang="ja-JP" sz="2400" dirty="0" smtClean="0">
              <a:latin typeface="HGP創英角ｺﾞｼｯｸUB" pitchFamily="50" charset="-128"/>
              <a:ea typeface="HGP創英角ｺﾞｼｯｸUB" pitchFamily="50" charset="-128"/>
            </a:endParaRPr>
          </a:p>
        </p:txBody>
      </p:sp>
      <p:sp>
        <p:nvSpPr>
          <p:cNvPr id="4" name="テキスト ボックス 3"/>
          <p:cNvSpPr txBox="1"/>
          <p:nvPr/>
        </p:nvSpPr>
        <p:spPr>
          <a:xfrm>
            <a:off x="539552" y="980728"/>
            <a:ext cx="8136904" cy="3046988"/>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①</a:t>
            </a:r>
            <a:r>
              <a:rPr lang="ja-JP" altLang="en-US" sz="2400" dirty="0" smtClean="0">
                <a:latin typeface="HGP創英角ｺﾞｼｯｸUB" pitchFamily="50" charset="-128"/>
                <a:ea typeface="HGP創英角ｺﾞｼｯｸUB" pitchFamily="50" charset="-128"/>
              </a:rPr>
              <a:t>　</a:t>
            </a:r>
            <a:r>
              <a:rPr lang="ja-JP" altLang="en-US" sz="2400" dirty="0" smtClean="0">
                <a:latin typeface="HGP創英角ｺﾞｼｯｸUB" pitchFamily="50" charset="-128"/>
                <a:ea typeface="HGP創英角ｺﾞｼｯｸUB" pitchFamily="50" charset="-128"/>
              </a:rPr>
              <a:t>検討結果をまとめます。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②　検討結果を共有し、職員間で共通理解をします。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③　改善策が明確になった部分からマニュアル化し、出来る所</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a:t>
            </a:r>
            <a:r>
              <a:rPr lang="ja-JP" altLang="en-US" sz="2400" dirty="0" smtClean="0">
                <a:latin typeface="HGP創英角ｺﾞｼｯｸUB" pitchFamily="50" charset="-128"/>
                <a:ea typeface="HGP創英角ｺﾞｼｯｸUB" pitchFamily="50" charset="-128"/>
              </a:rPr>
              <a:t>　　</a:t>
            </a:r>
            <a:r>
              <a:rPr lang="ja-JP" altLang="en-US" sz="2400" dirty="0" smtClean="0">
                <a:latin typeface="HGP創英角ｺﾞｼｯｸUB" pitchFamily="50" charset="-128"/>
                <a:ea typeface="HGP創英角ｺﾞｼｯｸUB" pitchFamily="50" charset="-128"/>
              </a:rPr>
              <a:t>から速やかに実行します。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④　改善策が適切であったかを見直し、評価をします。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⑤　上記のサイクルをヒヤリハット・事故報告書を用いて行う</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a:t>
            </a:r>
            <a:r>
              <a:rPr lang="ja-JP" altLang="en-US" sz="2400" dirty="0" smtClean="0">
                <a:latin typeface="HGP創英角ｺﾞｼｯｸUB" pitchFamily="50" charset="-128"/>
                <a:ea typeface="HGP創英角ｺﾞｼｯｸUB" pitchFamily="50" charset="-128"/>
              </a:rPr>
              <a:t>　　事により、危機管理意識の向上や危機管理体制を高めて</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a:t>
            </a:r>
            <a:r>
              <a:rPr lang="ja-JP" altLang="en-US" sz="2400" dirty="0" smtClean="0">
                <a:latin typeface="HGP創英角ｺﾞｼｯｸUB" pitchFamily="50" charset="-128"/>
                <a:ea typeface="HGP創英角ｺﾞｼｯｸUB" pitchFamily="50" charset="-128"/>
              </a:rPr>
              <a:t>　　いきます。</a:t>
            </a:r>
            <a:endParaRPr lang="en-US" altLang="ja-JP" sz="2400" dirty="0" smtClean="0">
              <a:latin typeface="HGP創英角ｺﾞｼｯｸUB" pitchFamily="50" charset="-128"/>
              <a:ea typeface="HGP創英角ｺﾞｼｯｸUB" pitchFamily="50" charset="-128"/>
            </a:endParaRPr>
          </a:p>
        </p:txBody>
      </p:sp>
    </p:spTree>
    <p:extLst>
      <p:ext uri="{BB962C8B-B14F-4D97-AF65-F5344CB8AC3E}">
        <p14:creationId xmlns="" xmlns:p14="http://schemas.microsoft.com/office/powerpoint/2010/main" val="2269733565"/>
      </p:ext>
    </p:extLst>
  </p:cSld>
  <p:clrMapOvr>
    <a:masterClrMapping/>
  </p:clrMapOvr>
  <p:transition>
    <p:newsflash/>
    <p:sndAc>
      <p:stSnd>
        <p:snd r:embed="rId2" name="laser.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35496" y="44625"/>
            <a:ext cx="5940152" cy="461665"/>
          </a:xfrm>
          <a:prstGeom prst="rect">
            <a:avLst/>
          </a:prstGeom>
          <a:noFill/>
        </p:spPr>
        <p:txBody>
          <a:bodyPr wrap="square" rtlCol="0">
            <a:spAutoFit/>
          </a:bodyPr>
          <a:lstStyle/>
          <a:p>
            <a:r>
              <a:rPr lang="ja-JP" altLang="en-US" sz="2400" dirty="0" smtClean="0">
                <a:latin typeface="HGS創英角ｺﾞｼｯｸUB" pitchFamily="50" charset="-128"/>
                <a:ea typeface="HGS創英角ｺﾞｼｯｸUB" pitchFamily="50" charset="-128"/>
              </a:rPr>
              <a:t>ヒヤリハット</a:t>
            </a:r>
            <a:r>
              <a:rPr kumimoji="1" lang="ja-JP" altLang="en-US" sz="2400" dirty="0" smtClean="0">
                <a:latin typeface="HGS創英角ｺﾞｼｯｸUB" pitchFamily="50" charset="-128"/>
                <a:ea typeface="HGS創英角ｺﾞｼｯｸUB" pitchFamily="50" charset="-128"/>
              </a:rPr>
              <a:t>とは</a:t>
            </a:r>
            <a:endParaRPr kumimoji="1" lang="ja-JP" altLang="en-US" sz="2400" dirty="0">
              <a:latin typeface="HGS創英角ｺﾞｼｯｸUB" pitchFamily="50" charset="-128"/>
              <a:ea typeface="HGS創英角ｺﾞｼｯｸUB" pitchFamily="50" charset="-128"/>
            </a:endParaRPr>
          </a:p>
        </p:txBody>
      </p:sp>
      <p:sp>
        <p:nvSpPr>
          <p:cNvPr id="3" name="テキスト ボックス 2"/>
          <p:cNvSpPr txBox="1"/>
          <p:nvPr/>
        </p:nvSpPr>
        <p:spPr>
          <a:xfrm>
            <a:off x="467544" y="1988840"/>
            <a:ext cx="5941168" cy="923330"/>
          </a:xfrm>
          <a:prstGeom prst="rect">
            <a:avLst/>
          </a:prstGeom>
          <a:noFill/>
        </p:spPr>
        <p:txBody>
          <a:bodyPr wrap="square" rtlCol="0">
            <a:spAutoFit/>
          </a:bodyPr>
          <a:lstStyle/>
          <a:p>
            <a:endParaRPr kumimoji="1" lang="en-US" altLang="ja-JP" dirty="0" smtClean="0"/>
          </a:p>
          <a:p>
            <a:endParaRPr lang="en-US" altLang="ja-JP" dirty="0" smtClean="0"/>
          </a:p>
          <a:p>
            <a:endParaRPr kumimoji="1" lang="en-US" altLang="ja-JP" dirty="0"/>
          </a:p>
        </p:txBody>
      </p:sp>
      <p:sp>
        <p:nvSpPr>
          <p:cNvPr id="9" name="テキスト ボックス 8"/>
          <p:cNvSpPr txBox="1"/>
          <p:nvPr/>
        </p:nvSpPr>
        <p:spPr>
          <a:xfrm>
            <a:off x="179512" y="836713"/>
            <a:ext cx="8784976" cy="1938992"/>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結果的に事故には至らなかったが、適切な処理が行われないと事故になる可能性がある事象。</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日常の指導や行為の中で「ヒヤリ」としたり、「ハッ」とした経験の事を指し、その行為や状態が見過ごされたり、気付かずに実行されたりした時に、何らかの事故に繋がる恐れがあるものの事。</a:t>
            </a:r>
            <a:endParaRPr lang="en-US" altLang="ja-JP" sz="2400" dirty="0" smtClean="0">
              <a:latin typeface="HGP創英角ｺﾞｼｯｸUB" pitchFamily="50" charset="-128"/>
              <a:ea typeface="HGP創英角ｺﾞｼｯｸUB" pitchFamily="50" charset="-128"/>
            </a:endParaRPr>
          </a:p>
        </p:txBody>
      </p:sp>
      <p:sp>
        <p:nvSpPr>
          <p:cNvPr id="6" name="テキスト ボックス 5"/>
          <p:cNvSpPr txBox="1"/>
          <p:nvPr/>
        </p:nvSpPr>
        <p:spPr>
          <a:xfrm>
            <a:off x="179512" y="2780929"/>
            <a:ext cx="8784976" cy="461665"/>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　ヒヤリハット</a:t>
            </a:r>
            <a:r>
              <a:rPr lang="ja-JP" altLang="en-US" sz="2400" dirty="0" smtClean="0">
                <a:latin typeface="HGP創英角ｺﾞｼｯｸUB" pitchFamily="50" charset="-128"/>
                <a:ea typeface="HGP創英角ｺﾞｼｯｸUB" pitchFamily="50" charset="-128"/>
              </a:rPr>
              <a:t>の意義</a:t>
            </a:r>
            <a:endParaRPr lang="en-US" altLang="ja-JP" sz="2400" dirty="0" smtClean="0">
              <a:latin typeface="HGP創英角ｺﾞｼｯｸUB" pitchFamily="50" charset="-128"/>
              <a:ea typeface="HGP創英角ｺﾞｼｯｸUB" pitchFamily="50" charset="-128"/>
            </a:endParaRPr>
          </a:p>
        </p:txBody>
      </p:sp>
      <p:sp>
        <p:nvSpPr>
          <p:cNvPr id="7" name="テキスト ボックス 6"/>
          <p:cNvSpPr txBox="1"/>
          <p:nvPr/>
        </p:nvSpPr>
        <p:spPr>
          <a:xfrm>
            <a:off x="539552" y="3190324"/>
            <a:ext cx="8136904" cy="3046988"/>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ヒヤリハットについての情報を把握・分析する為の報告書がヒヤリハット報告書となります</a:t>
            </a:r>
            <a:r>
              <a:rPr lang="ja-JP" altLang="en-US" sz="2400" dirty="0" smtClean="0">
                <a:latin typeface="HGP創英角ｺﾞｼｯｸUB" pitchFamily="50" charset="-128"/>
                <a:ea typeface="HGP創英角ｺﾞｼｯｸUB" pitchFamily="50" charset="-128"/>
              </a:rPr>
              <a:t>。</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施設の管理者は、緊急時対応マニュアルを作成し、事故を未然に防ぐよう努めなければなりません。</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ですが</a:t>
            </a:r>
            <a:r>
              <a:rPr lang="ja-JP" altLang="en-US" sz="2400" dirty="0" smtClean="0">
                <a:latin typeface="HGP創英角ｺﾞｼｯｸUB" pitchFamily="50" charset="-128"/>
                <a:ea typeface="HGP創英角ｺﾞｼｯｸUB" pitchFamily="50" charset="-128"/>
              </a:rPr>
              <a:t>、どれほど安全対策を講じても事故の可能性が０％になる事はありません。即ち、事故が起こる可能性は必ず存在するものとして、その発生を防ぐため、最大限の努力が必要です。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事故発生防止のデータベースとなるのがヒヤリハット報告書です。</a:t>
            </a:r>
            <a:endParaRPr lang="en-US" altLang="ja-JP" sz="2400" dirty="0" smtClean="0">
              <a:latin typeface="HGP創英角ｺﾞｼｯｸUB" pitchFamily="50" charset="-128"/>
              <a:ea typeface="HGP創英角ｺﾞｼｯｸUB" pitchFamily="50" charset="-128"/>
            </a:endParaRPr>
          </a:p>
        </p:txBody>
      </p:sp>
    </p:spTree>
  </p:cSld>
  <p:clrMapOvr>
    <a:masterClrMapping/>
  </p:clrMapOvr>
  <p:transition>
    <p:newsflash/>
    <p:sndAc>
      <p:stSnd>
        <p:snd r:embed="rId3" name="laser.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5498" y="1844824"/>
            <a:ext cx="184731" cy="400110"/>
          </a:xfrm>
          <a:prstGeom prst="rect">
            <a:avLst/>
          </a:prstGeom>
          <a:noFill/>
        </p:spPr>
        <p:txBody>
          <a:bodyPr wrap="none" rtlCol="0">
            <a:spAutoFit/>
          </a:bodyPr>
          <a:lstStyle/>
          <a:p>
            <a:endParaRPr lang="ja-JP" altLang="en-US" sz="2000" dirty="0" smtClean="0">
              <a:latin typeface="HG創英角ｺﾞｼｯｸUB" pitchFamily="49" charset="-128"/>
              <a:ea typeface="HG創英角ｺﾞｼｯｸUB" pitchFamily="49" charset="-128"/>
            </a:endParaRPr>
          </a:p>
        </p:txBody>
      </p:sp>
      <p:sp>
        <p:nvSpPr>
          <p:cNvPr id="5" name="テキスト ボックス 4"/>
          <p:cNvSpPr txBox="1"/>
          <p:nvPr/>
        </p:nvSpPr>
        <p:spPr>
          <a:xfrm>
            <a:off x="179512" y="836713"/>
            <a:ext cx="8784976" cy="461665"/>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２．ハインリッヒの法則</a:t>
            </a:r>
            <a:endParaRPr lang="en-US" altLang="ja-JP" sz="2400" dirty="0" smtClean="0">
              <a:latin typeface="HGP創英角ｺﾞｼｯｸUB" pitchFamily="50" charset="-128"/>
              <a:ea typeface="HGP創英角ｺﾞｼｯｸUB" pitchFamily="50" charset="-128"/>
            </a:endParaRPr>
          </a:p>
        </p:txBody>
      </p:sp>
      <p:sp>
        <p:nvSpPr>
          <p:cNvPr id="6" name="テキスト ボックス 5"/>
          <p:cNvSpPr txBox="1"/>
          <p:nvPr/>
        </p:nvSpPr>
        <p:spPr>
          <a:xfrm>
            <a:off x="539552" y="1340769"/>
            <a:ext cx="8136904" cy="1569660"/>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事故発生の構造を示す考え方としてよく用いられるのが「ハインリッヒの法則」です。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１件の重大な事故の裏には２９件の軽微な事故と３００件のニアミス（ヒヤリハット）があると提唱しています。</a:t>
            </a:r>
            <a:endParaRPr lang="en-US" altLang="ja-JP" sz="2400" dirty="0" smtClean="0">
              <a:latin typeface="HGP創英角ｺﾞｼｯｸUB" pitchFamily="50" charset="-128"/>
              <a:ea typeface="HGP創英角ｺﾞｼｯｸUB" pitchFamily="50" charset="-128"/>
            </a:endParaRPr>
          </a:p>
        </p:txBody>
      </p:sp>
      <p:pic>
        <p:nvPicPr>
          <p:cNvPr id="7" name="図 6" descr="ts_s1img01.gif"/>
          <p:cNvPicPr>
            <a:picLocks noChangeAspect="1"/>
          </p:cNvPicPr>
          <p:nvPr/>
        </p:nvPicPr>
        <p:blipFill>
          <a:blip r:embed="rId3" cstate="print"/>
          <a:stretch>
            <a:fillRect/>
          </a:stretch>
        </p:blipFill>
        <p:spPr>
          <a:xfrm>
            <a:off x="3707904" y="3501008"/>
            <a:ext cx="3952874" cy="2381250"/>
          </a:xfrm>
          <a:prstGeom prst="rect">
            <a:avLst/>
          </a:prstGeom>
        </p:spPr>
      </p:pic>
      <p:sp>
        <p:nvSpPr>
          <p:cNvPr id="8" name="角丸四角形吹き出し 7"/>
          <p:cNvSpPr/>
          <p:nvPr/>
        </p:nvSpPr>
        <p:spPr>
          <a:xfrm>
            <a:off x="971600" y="3104384"/>
            <a:ext cx="2952328" cy="612648"/>
          </a:xfrm>
          <a:prstGeom prst="wedgeRoundRectCallout">
            <a:avLst>
              <a:gd name="adj1" fmla="val 100869"/>
              <a:gd name="adj2" fmla="val 8629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ysClr val="windowText" lastClr="000000"/>
                </a:solidFill>
              </a:rPr>
              <a:t>１件の重大事故の陰には</a:t>
            </a:r>
            <a:endParaRPr kumimoji="1" lang="ja-JP" altLang="en-US" b="1" dirty="0">
              <a:solidFill>
                <a:sysClr val="windowText" lastClr="000000"/>
              </a:solidFill>
            </a:endParaRPr>
          </a:p>
        </p:txBody>
      </p:sp>
      <p:sp>
        <p:nvSpPr>
          <p:cNvPr id="9" name="角丸四角形吹き出し 8"/>
          <p:cNvSpPr/>
          <p:nvPr/>
        </p:nvSpPr>
        <p:spPr>
          <a:xfrm>
            <a:off x="971600" y="4040488"/>
            <a:ext cx="2952328" cy="612648"/>
          </a:xfrm>
          <a:prstGeom prst="wedgeRoundRectCallout">
            <a:avLst>
              <a:gd name="adj1" fmla="val 96281"/>
              <a:gd name="adj2" fmla="val 31011"/>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smtClean="0">
                <a:solidFill>
                  <a:sysClr val="windowText" lastClr="000000"/>
                </a:solidFill>
              </a:rPr>
              <a:t>２９</a:t>
            </a:r>
            <a:r>
              <a:rPr kumimoji="1" lang="ja-JP" altLang="en-US" b="1" dirty="0" smtClean="0">
                <a:solidFill>
                  <a:sysClr val="windowText" lastClr="000000"/>
                </a:solidFill>
              </a:rPr>
              <a:t>件の軽微な事故があり</a:t>
            </a:r>
            <a:endParaRPr kumimoji="1" lang="ja-JP" altLang="en-US" b="1" dirty="0">
              <a:solidFill>
                <a:sysClr val="windowText" lastClr="000000"/>
              </a:solidFill>
            </a:endParaRPr>
          </a:p>
        </p:txBody>
      </p:sp>
      <p:sp>
        <p:nvSpPr>
          <p:cNvPr id="10" name="角丸四角形吹き出し 9"/>
          <p:cNvSpPr/>
          <p:nvPr/>
        </p:nvSpPr>
        <p:spPr>
          <a:xfrm>
            <a:off x="971600" y="4976592"/>
            <a:ext cx="2952328" cy="612648"/>
          </a:xfrm>
          <a:prstGeom prst="wedgeRoundRectCallout">
            <a:avLst>
              <a:gd name="adj1" fmla="val 89016"/>
              <a:gd name="adj2" fmla="val -3163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smtClean="0">
                <a:solidFill>
                  <a:sysClr val="windowText" lastClr="000000"/>
                </a:solidFill>
              </a:rPr>
              <a:t>３００</a:t>
            </a:r>
            <a:r>
              <a:rPr kumimoji="1" lang="ja-JP" altLang="en-US" b="1" dirty="0" smtClean="0">
                <a:solidFill>
                  <a:sysClr val="windowText" lastClr="000000"/>
                </a:solidFill>
              </a:rPr>
              <a:t>件の怪我は無いがヒヤッとした体験がある</a:t>
            </a:r>
            <a:endParaRPr kumimoji="1" lang="ja-JP" altLang="en-US" b="1" dirty="0">
              <a:solidFill>
                <a:sysClr val="windowText" lastClr="000000"/>
              </a:solidFill>
            </a:endParaRPr>
          </a:p>
        </p:txBody>
      </p:sp>
    </p:spTree>
  </p:cSld>
  <p:clrMapOvr>
    <a:masterClrMapping/>
  </p:clrMapOvr>
  <p:transition>
    <p:newsflash/>
    <p:sndAc>
      <p:stSnd>
        <p:snd r:embed="rId2" name="laser.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5496" y="44624"/>
            <a:ext cx="8136904" cy="461665"/>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ヒヤリハット・事故報告書</a:t>
            </a:r>
            <a:r>
              <a:rPr lang="ja-JP" altLang="en-US" sz="2400" dirty="0" smtClean="0">
                <a:latin typeface="HGP創英角ｺﾞｼｯｸUB" pitchFamily="50" charset="-128"/>
                <a:ea typeface="HGP創英角ｺﾞｼｯｸUB" pitchFamily="50" charset="-128"/>
              </a:rPr>
              <a:t>について</a:t>
            </a:r>
            <a:endParaRPr lang="en-US" altLang="ja-JP" sz="2400" dirty="0" smtClean="0">
              <a:latin typeface="HGP創英角ｺﾞｼｯｸUB" pitchFamily="50" charset="-128"/>
              <a:ea typeface="HGP創英角ｺﾞｼｯｸUB" pitchFamily="50" charset="-128"/>
            </a:endParaRPr>
          </a:p>
        </p:txBody>
      </p:sp>
      <p:sp>
        <p:nvSpPr>
          <p:cNvPr id="5" name="テキスト ボックス 4"/>
          <p:cNvSpPr txBox="1"/>
          <p:nvPr/>
        </p:nvSpPr>
        <p:spPr>
          <a:xfrm>
            <a:off x="107504" y="980728"/>
            <a:ext cx="8928992" cy="461665"/>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１．目的</a:t>
            </a:r>
            <a:endParaRPr lang="en-US" altLang="ja-JP" sz="2400" dirty="0" smtClean="0">
              <a:latin typeface="HGP創英角ｺﾞｼｯｸUB" pitchFamily="50" charset="-128"/>
              <a:ea typeface="HGP創英角ｺﾞｼｯｸUB" pitchFamily="50" charset="-128"/>
            </a:endParaRPr>
          </a:p>
        </p:txBody>
      </p:sp>
      <p:sp>
        <p:nvSpPr>
          <p:cNvPr id="6" name="テキスト ボックス 5"/>
          <p:cNvSpPr txBox="1"/>
          <p:nvPr/>
        </p:nvSpPr>
        <p:spPr>
          <a:xfrm>
            <a:off x="395536" y="1556792"/>
            <a:ext cx="8352928" cy="4154984"/>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一度起こった事例は、</a:t>
            </a:r>
            <a:r>
              <a:rPr lang="ja-JP" altLang="en-US" sz="2400" dirty="0" smtClean="0">
                <a:latin typeface="HGP創英角ｺﾞｼｯｸUB" pitchFamily="50" charset="-128"/>
                <a:ea typeface="HGP創英角ｺﾞｼｯｸUB" pitchFamily="50" charset="-128"/>
              </a:rPr>
              <a:t>ヒヤリハットや事故報告書</a:t>
            </a:r>
            <a:r>
              <a:rPr lang="ja-JP" altLang="en-US" sz="2400" dirty="0" smtClean="0">
                <a:latin typeface="HGP創英角ｺﾞｼｯｸUB" pitchFamily="50" charset="-128"/>
                <a:ea typeface="HGP創英角ｺﾞｼｯｸUB" pitchFamily="50" charset="-128"/>
              </a:rPr>
              <a:t>により、その原因を分析するとともに関係者で共有し、二度と起こさない為の対策を講じる資料となります。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どんな軽微な事故でもヒヤリハット報告書への記載が無ければ蓄積・分析・活用する事は出来ません。また、ヒヤリハット報告書が円滑に提出される事はスタッフの危機管理意識の高さを証明するものです。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あくまで事故防止のための報告書であり、ミスの責任を問うものでは決してありません。</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スタッフ一人一人がヒヤリハット報告書の目的を十分に認識し、スムーズに提出される環境整備を行う事が重要になります。</a:t>
            </a:r>
            <a:endParaRPr lang="en-US" altLang="ja-JP" sz="2400" dirty="0" smtClean="0">
              <a:latin typeface="HGP創英角ｺﾞｼｯｸUB" pitchFamily="50" charset="-128"/>
              <a:ea typeface="HGP創英角ｺﾞｼｯｸUB" pitchFamily="50" charset="-128"/>
            </a:endParaRPr>
          </a:p>
        </p:txBody>
      </p:sp>
    </p:spTree>
  </p:cSld>
  <p:clrMapOvr>
    <a:masterClrMapping/>
  </p:clrMapOvr>
  <p:transition>
    <p:newsflash/>
    <p:sndAc>
      <p:stSnd>
        <p:snd r:embed="rId2" name="laser.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07504" y="836712"/>
            <a:ext cx="8928992" cy="461665"/>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２．どんな時に記載するのか。</a:t>
            </a:r>
            <a:endParaRPr lang="en-US" altLang="ja-JP" sz="2400" dirty="0" smtClean="0">
              <a:latin typeface="HGP創英角ｺﾞｼｯｸUB" pitchFamily="50" charset="-128"/>
              <a:ea typeface="HGP創英角ｺﾞｼｯｸUB" pitchFamily="50" charset="-128"/>
            </a:endParaRPr>
          </a:p>
        </p:txBody>
      </p:sp>
      <p:sp>
        <p:nvSpPr>
          <p:cNvPr id="5" name="テキスト ボックス 4"/>
          <p:cNvSpPr txBox="1"/>
          <p:nvPr/>
        </p:nvSpPr>
        <p:spPr>
          <a:xfrm>
            <a:off x="539552" y="1255399"/>
            <a:ext cx="8136904" cy="3046988"/>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①　利用者様に直接影響は及ばなかったが、ヒヤリまたはハッと</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する事が起こった場合。</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②　どんなに小さなミスやトラブルでも、自分が原因で起こした</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と考えた場合</a:t>
            </a:r>
            <a:r>
              <a:rPr lang="ja-JP" altLang="en-US" sz="2400" dirty="0" smtClean="0">
                <a:latin typeface="HGP創英角ｺﾞｼｯｸUB" pitchFamily="50" charset="-128"/>
                <a:ea typeface="HGP創英角ｺﾞｼｯｸUB" pitchFamily="50" charset="-128"/>
              </a:rPr>
              <a:t>。</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③　直接的には関与していないが、発生したミスや事故が</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a:t>
            </a:r>
            <a:r>
              <a:rPr lang="ja-JP" altLang="en-US" sz="2400" dirty="0" smtClean="0">
                <a:latin typeface="HGP創英角ｺﾞｼｯｸUB" pitchFamily="50" charset="-128"/>
                <a:ea typeface="HGP創英角ｺﾞｼｯｸUB" pitchFamily="50" charset="-128"/>
              </a:rPr>
              <a:t>　わかった場合</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④　直接的には関与していないが、今後問題として浮上して</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a:t>
            </a:r>
            <a:r>
              <a:rPr lang="ja-JP" altLang="en-US" sz="2400" dirty="0" smtClean="0">
                <a:latin typeface="HGP創英角ｺﾞｼｯｸUB" pitchFamily="50" charset="-128"/>
                <a:ea typeface="HGP創英角ｺﾞｼｯｸUB" pitchFamily="50" charset="-128"/>
              </a:rPr>
              <a:t>　</a:t>
            </a:r>
            <a:r>
              <a:rPr lang="ja-JP" altLang="en-US" sz="2400" dirty="0" smtClean="0">
                <a:latin typeface="HGP創英角ｺﾞｼｯｸUB" pitchFamily="50" charset="-128"/>
                <a:ea typeface="HGP創英角ｺﾞｼｯｸUB" pitchFamily="50" charset="-128"/>
              </a:rPr>
              <a:t>くる可能性があると考える場合。</a:t>
            </a:r>
            <a:endParaRPr lang="en-US" altLang="ja-JP" sz="2400" dirty="0" smtClean="0">
              <a:latin typeface="HGP創英角ｺﾞｼｯｸUB" pitchFamily="50" charset="-128"/>
              <a:ea typeface="HGP創英角ｺﾞｼｯｸUB" pitchFamily="50" charset="-128"/>
            </a:endParaRPr>
          </a:p>
        </p:txBody>
      </p:sp>
    </p:spTree>
  </p:cSld>
  <p:clrMapOvr>
    <a:masterClrMapping/>
  </p:clrMapOvr>
  <p:transition>
    <p:newsflash/>
    <p:sndAc>
      <p:stSnd>
        <p:snd r:embed="rId2" name="laser.wav"/>
      </p:stSnd>
    </p:sndAc>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p:cNvSpPr txBox="1"/>
          <p:nvPr/>
        </p:nvSpPr>
        <p:spPr>
          <a:xfrm>
            <a:off x="107504" y="836712"/>
            <a:ext cx="8928992" cy="461665"/>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３</a:t>
            </a:r>
            <a:r>
              <a:rPr lang="ja-JP" altLang="en-US" sz="2400" dirty="0" smtClean="0">
                <a:latin typeface="HGP創英角ｺﾞｼｯｸUB" pitchFamily="50" charset="-128"/>
                <a:ea typeface="HGP創英角ｺﾞｼｯｸUB" pitchFamily="50" charset="-128"/>
              </a:rPr>
              <a:t>．報告書の記載方法</a:t>
            </a:r>
            <a:endParaRPr lang="en-US" altLang="ja-JP" sz="2400" dirty="0" smtClean="0">
              <a:latin typeface="HGP創英角ｺﾞｼｯｸUB" pitchFamily="50" charset="-128"/>
              <a:ea typeface="HGP創英角ｺﾞｼｯｸUB" pitchFamily="50" charset="-128"/>
            </a:endParaRPr>
          </a:p>
        </p:txBody>
      </p:sp>
      <p:sp>
        <p:nvSpPr>
          <p:cNvPr id="9" name="テキスト ボックス 8"/>
          <p:cNvSpPr txBox="1"/>
          <p:nvPr/>
        </p:nvSpPr>
        <p:spPr>
          <a:xfrm>
            <a:off x="539552" y="1208941"/>
            <a:ext cx="8136904" cy="4893647"/>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①　</a:t>
            </a:r>
            <a:r>
              <a:rPr lang="ja-JP" altLang="en-US" sz="2400" dirty="0" smtClean="0">
                <a:latin typeface="HGP創英角ｺﾞｼｯｸUB" pitchFamily="50" charset="-128"/>
                <a:ea typeface="HGP創英角ｺﾞｼｯｸUB" pitchFamily="50" charset="-128"/>
              </a:rPr>
              <a:t>記載の基本的な心構え</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　当事者が記載する事を原則とします。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a:t>
            </a:r>
            <a:r>
              <a:rPr lang="ja-JP" altLang="en-US" sz="2400" dirty="0" smtClean="0">
                <a:latin typeface="HGP創英角ｺﾞｼｯｸUB" pitchFamily="50" charset="-128"/>
                <a:ea typeface="HGP創英角ｺﾞｼｯｸUB" pitchFamily="50" charset="-128"/>
              </a:rPr>
              <a:t>・　事実に基づいて記載します。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a:t>
            </a:r>
            <a:r>
              <a:rPr lang="ja-JP" altLang="en-US" sz="2400" dirty="0" smtClean="0">
                <a:latin typeface="HGP創英角ｺﾞｼｯｸUB" pitchFamily="50" charset="-128"/>
                <a:ea typeface="HGP創英角ｺﾞｼｯｸUB" pitchFamily="50" charset="-128"/>
              </a:rPr>
              <a:t>・　速やかに記載し、提出を行います。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a:t>
            </a:r>
            <a:r>
              <a:rPr lang="ja-JP" altLang="en-US" sz="2400" dirty="0" smtClean="0">
                <a:latin typeface="HGP創英角ｺﾞｼｯｸUB" pitchFamily="50" charset="-128"/>
                <a:ea typeface="HGP創英角ｺﾞｼｯｸUB" pitchFamily="50" charset="-128"/>
              </a:rPr>
              <a:t>・　「今後の対策」、「防止策」については、必要と考えられる</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a:t>
            </a:r>
            <a:r>
              <a:rPr lang="ja-JP" altLang="en-US" sz="2400" dirty="0" smtClean="0">
                <a:latin typeface="HGP創英角ｺﾞｼｯｸUB" pitchFamily="50" charset="-128"/>
                <a:ea typeface="HGP創英角ｺﾞｼｯｸUB" pitchFamily="50" charset="-128"/>
              </a:rPr>
              <a:t>　　もの等を記載</a:t>
            </a:r>
            <a:r>
              <a:rPr lang="ja-JP" altLang="en-US" sz="2400" dirty="0" smtClean="0">
                <a:latin typeface="HGP創英角ｺﾞｼｯｸUB" pitchFamily="50" charset="-128"/>
                <a:ea typeface="HGP創英角ｺﾞｼｯｸUB" pitchFamily="50" charset="-128"/>
              </a:rPr>
              <a:t>します。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②</a:t>
            </a:r>
            <a:r>
              <a:rPr lang="ja-JP" altLang="en-US" sz="2400" dirty="0" smtClean="0">
                <a:latin typeface="HGP創英角ｺﾞｼｯｸUB" pitchFamily="50" charset="-128"/>
                <a:ea typeface="HGP創英角ｺﾞｼｯｸUB" pitchFamily="50" charset="-128"/>
              </a:rPr>
              <a:t>　</a:t>
            </a:r>
            <a:r>
              <a:rPr lang="ja-JP" altLang="en-US" sz="2400" dirty="0" smtClean="0">
                <a:latin typeface="HGP創英角ｺﾞｼｯｸUB" pitchFamily="50" charset="-128"/>
                <a:ea typeface="HGP創英角ｺﾞｼｯｸUB" pitchFamily="50" charset="-128"/>
              </a:rPr>
              <a:t>記載方法</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a:t>
            </a:r>
            <a:r>
              <a:rPr lang="ja-JP" altLang="en-US" sz="2400" dirty="0" smtClean="0">
                <a:latin typeface="HGP創英角ｺﾞｼｯｸUB" pitchFamily="50" charset="-128"/>
                <a:ea typeface="HGP創英角ｺﾞｼｯｸUB" pitchFamily="50" charset="-128"/>
              </a:rPr>
              <a:t>事故等に関連する事実を正確に、また、時系列で詳しく</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a:t>
            </a:r>
            <a:r>
              <a:rPr lang="ja-JP" altLang="en-US" sz="2400" dirty="0" smtClean="0">
                <a:latin typeface="HGP創英角ｺﾞｼｯｸUB" pitchFamily="50" charset="-128"/>
                <a:ea typeface="HGP創英角ｺﾞｼｯｸUB" pitchFamily="50" charset="-128"/>
              </a:rPr>
              <a:t>記載します。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　事故の発生と経過</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a:t>
            </a:r>
            <a:r>
              <a:rPr lang="ja-JP" altLang="en-US" sz="2400" dirty="0" smtClean="0">
                <a:latin typeface="HGP創英角ｺﾞｼｯｸUB" pitchFamily="50" charset="-128"/>
                <a:ea typeface="HGP創英角ｺﾞｼｯｸUB" pitchFamily="50" charset="-128"/>
              </a:rPr>
              <a:t>・　事故発生後の報告と対応</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a:t>
            </a:r>
            <a:r>
              <a:rPr lang="ja-JP" altLang="en-US" sz="2400" dirty="0" smtClean="0">
                <a:latin typeface="HGP創英角ｺﾞｼｯｸUB" pitchFamily="50" charset="-128"/>
                <a:ea typeface="HGP創英角ｺﾞｼｯｸUB" pitchFamily="50" charset="-128"/>
              </a:rPr>
              <a:t>・　ご家族への連絡時間と内容</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a:t>
            </a:r>
            <a:r>
              <a:rPr lang="ja-JP" altLang="en-US" sz="2400" dirty="0" smtClean="0">
                <a:latin typeface="HGP創英角ｺﾞｼｯｸUB" pitchFamily="50" charset="-128"/>
                <a:ea typeface="HGP創英角ｺﾞｼｯｸUB" pitchFamily="50" charset="-128"/>
              </a:rPr>
              <a:t>・　ご家族への説明内容と反応</a:t>
            </a:r>
            <a:endParaRPr lang="en-US" altLang="ja-JP" sz="2400" dirty="0" smtClean="0">
              <a:latin typeface="HGP創英角ｺﾞｼｯｸUB" pitchFamily="50" charset="-128"/>
              <a:ea typeface="HGP創英角ｺﾞｼｯｸUB" pitchFamily="50" charset="-128"/>
            </a:endParaRPr>
          </a:p>
        </p:txBody>
      </p:sp>
    </p:spTree>
  </p:cSld>
  <p:clrMapOvr>
    <a:masterClrMapping/>
  </p:clrMapOvr>
  <p:transition>
    <p:newsflash/>
    <p:sndAc>
      <p:stSnd>
        <p:snd r:embed="rId2" name="laser.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539552" y="908721"/>
            <a:ext cx="8136904" cy="3046988"/>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③</a:t>
            </a:r>
            <a:r>
              <a:rPr lang="ja-JP" altLang="en-US" sz="2400" dirty="0" smtClean="0">
                <a:latin typeface="HGP創英角ｺﾞｼｯｸUB" pitchFamily="50" charset="-128"/>
                <a:ea typeface="HGP創英角ｺﾞｼｯｸUB" pitchFamily="50" charset="-128"/>
              </a:rPr>
              <a:t>　</a:t>
            </a:r>
            <a:r>
              <a:rPr lang="ja-JP" altLang="en-US" sz="2400" dirty="0" smtClean="0">
                <a:latin typeface="HGP創英角ｺﾞｼｯｸUB" pitchFamily="50" charset="-128"/>
                <a:ea typeface="HGP創英角ｺﾞｼｯｸUB" pitchFamily="50" charset="-128"/>
              </a:rPr>
              <a:t>報告書の修正</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事故報告書</a:t>
            </a:r>
            <a:r>
              <a:rPr lang="ja-JP" altLang="en-US" sz="2400" dirty="0" smtClean="0">
                <a:latin typeface="HGP創英角ｺﾞｼｯｸUB" pitchFamily="50" charset="-128"/>
                <a:ea typeface="HGP創英角ｺﾞｼｯｸUB" pitchFamily="50" charset="-128"/>
              </a:rPr>
              <a:t>の</a:t>
            </a:r>
            <a:r>
              <a:rPr lang="ja-JP" altLang="en-US" sz="2400" dirty="0" smtClean="0">
                <a:latin typeface="HGP創英角ｺﾞｼｯｸUB" pitchFamily="50" charset="-128"/>
                <a:ea typeface="HGP創英角ｺﾞｼｯｸUB" pitchFamily="50" charset="-128"/>
              </a:rPr>
              <a:t>場合</a:t>
            </a:r>
            <a:r>
              <a:rPr lang="ja-JP" altLang="en-US" sz="2400" dirty="0" smtClean="0">
                <a:latin typeface="HGP創英角ｺﾞｼｯｸUB" pitchFamily="50" charset="-128"/>
                <a:ea typeface="HGP創英角ｺﾞｼｯｸUB" pitchFamily="50" charset="-128"/>
              </a:rPr>
              <a:t>は、原則として修正するものではありま</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a:t>
            </a:r>
            <a:r>
              <a:rPr lang="ja-JP" altLang="en-US" sz="2400" dirty="0" smtClean="0">
                <a:latin typeface="HGP創英角ｺﾞｼｯｸUB" pitchFamily="50" charset="-128"/>
                <a:ea typeface="HGP創英角ｺﾞｼｯｸUB" pitchFamily="50" charset="-128"/>
              </a:rPr>
              <a:t>せんが、やむを得ず訂正する場合は、下記の方法で行います。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　後で誤解されないように、２本線を引いて見え消しで</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a:t>
            </a:r>
            <a:r>
              <a:rPr lang="ja-JP" altLang="en-US" sz="2400" dirty="0" smtClean="0">
                <a:latin typeface="HGP創英角ｺﾞｼｯｸUB" pitchFamily="50" charset="-128"/>
                <a:ea typeface="HGP創英角ｺﾞｼｯｸUB" pitchFamily="50" charset="-128"/>
              </a:rPr>
              <a:t>　　訂正します。　</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　空欄を作らないようにします。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a:t>
            </a:r>
            <a:r>
              <a:rPr lang="ja-JP" altLang="en-US" sz="2400" dirty="0" smtClean="0">
                <a:latin typeface="HGP創英角ｺﾞｼｯｸUB" pitchFamily="50" charset="-128"/>
                <a:ea typeface="HGP創英角ｺﾞｼｯｸUB" pitchFamily="50" charset="-128"/>
              </a:rPr>
              <a:t>・　後から不足分を追加する場合、欄外に「○月○日</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a:t>
            </a:r>
            <a:r>
              <a:rPr lang="ja-JP" altLang="en-US" sz="2400" dirty="0" smtClean="0">
                <a:latin typeface="HGP創英角ｺﾞｼｯｸUB" pitchFamily="50" charset="-128"/>
                <a:ea typeface="HGP創英角ｺﾞｼｯｸUB" pitchFamily="50" charset="-128"/>
              </a:rPr>
              <a:t>　　記載不足の為追加する」として署名・捺印します。</a:t>
            </a:r>
            <a:endParaRPr lang="en-US" altLang="ja-JP" sz="2400" dirty="0" smtClean="0">
              <a:latin typeface="HGP創英角ｺﾞｼｯｸUB" pitchFamily="50" charset="-128"/>
              <a:ea typeface="HGP創英角ｺﾞｼｯｸUB" pitchFamily="50" charset="-128"/>
            </a:endParaRPr>
          </a:p>
        </p:txBody>
      </p:sp>
    </p:spTree>
    <p:extLst>
      <p:ext uri="{BB962C8B-B14F-4D97-AF65-F5344CB8AC3E}">
        <p14:creationId xmlns="" xmlns:p14="http://schemas.microsoft.com/office/powerpoint/2010/main" val="4186219043"/>
      </p:ext>
    </p:extLst>
  </p:cSld>
  <p:clrMapOvr>
    <a:masterClrMapping/>
  </p:clrMapOvr>
  <p:transition>
    <p:newsflash/>
    <p:sndAc>
      <p:stSnd>
        <p:snd r:embed="rId2" name="laser.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07504" y="836712"/>
            <a:ext cx="8928992" cy="461665"/>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４</a:t>
            </a:r>
            <a:r>
              <a:rPr lang="ja-JP" altLang="en-US" sz="2400" dirty="0" smtClean="0">
                <a:latin typeface="HGP創英角ｺﾞｼｯｸUB" pitchFamily="50" charset="-128"/>
                <a:ea typeface="HGP創英角ｺﾞｼｯｸUB" pitchFamily="50" charset="-128"/>
              </a:rPr>
              <a:t>．ヒヤリハット・事故報告書の蓄積と分析</a:t>
            </a:r>
            <a:endParaRPr lang="en-US" altLang="ja-JP" sz="2400" dirty="0" smtClean="0">
              <a:latin typeface="HGP創英角ｺﾞｼｯｸUB" pitchFamily="50" charset="-128"/>
              <a:ea typeface="HGP創英角ｺﾞｼｯｸUB" pitchFamily="50" charset="-128"/>
            </a:endParaRPr>
          </a:p>
        </p:txBody>
      </p:sp>
      <p:sp>
        <p:nvSpPr>
          <p:cNvPr id="7" name="テキスト ボックス 6"/>
          <p:cNvSpPr txBox="1"/>
          <p:nvPr/>
        </p:nvSpPr>
        <p:spPr>
          <a:xfrm>
            <a:off x="539552" y="1246108"/>
            <a:ext cx="8136904" cy="4154984"/>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①</a:t>
            </a:r>
            <a:r>
              <a:rPr lang="ja-JP" altLang="en-US" sz="2400" dirty="0" smtClean="0">
                <a:latin typeface="HGP創英角ｺﾞｼｯｸUB" pitchFamily="50" charset="-128"/>
                <a:ea typeface="HGP創英角ｺﾞｼｯｸUB" pitchFamily="50" charset="-128"/>
              </a:rPr>
              <a:t>　</a:t>
            </a:r>
            <a:r>
              <a:rPr lang="ja-JP" altLang="en-US" sz="2400" dirty="0" smtClean="0">
                <a:latin typeface="HGP創英角ｺﾞｼｯｸUB" pitchFamily="50" charset="-128"/>
                <a:ea typeface="HGP創英角ｺﾞｼｯｸUB" pitchFamily="50" charset="-128"/>
              </a:rPr>
              <a:t>蓄積の重要性</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a:t>
            </a:r>
            <a:r>
              <a:rPr lang="ja-JP" altLang="en-US" sz="2400" dirty="0" smtClean="0">
                <a:latin typeface="HGP創英角ｺﾞｼｯｸUB" pitchFamily="50" charset="-128"/>
                <a:ea typeface="HGP創英角ｺﾞｼｯｸUB" pitchFamily="50" charset="-128"/>
              </a:rPr>
              <a:t>　事故は、一つの単純なミスや問題点から発生するのではなく、</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a:t>
            </a:r>
            <a:r>
              <a:rPr lang="ja-JP" altLang="en-US" sz="2400" dirty="0" smtClean="0">
                <a:latin typeface="HGP創英角ｺﾞｼｯｸUB" pitchFamily="50" charset="-128"/>
                <a:ea typeface="HGP創英角ｺﾞｼｯｸUB" pitchFamily="50" charset="-128"/>
              </a:rPr>
              <a:t>　複数の要素が重なり合い発生に至ると言われています。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a:t>
            </a:r>
            <a:r>
              <a:rPr lang="ja-JP" altLang="en-US" sz="2400" dirty="0" smtClean="0">
                <a:latin typeface="HGP創英角ｺﾞｼｯｸUB" pitchFamily="50" charset="-128"/>
                <a:ea typeface="HGP創英角ｺﾞｼｯｸUB" pitchFamily="50" charset="-128"/>
              </a:rPr>
              <a:t>　一事例だけではなく施設内の報告書を分析・蓄積する事に</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a:t>
            </a:r>
            <a:r>
              <a:rPr lang="ja-JP" altLang="en-US" sz="2400" dirty="0" smtClean="0">
                <a:latin typeface="HGP創英角ｺﾞｼｯｸUB" pitchFamily="50" charset="-128"/>
                <a:ea typeface="HGP創英角ｺﾞｼｯｸUB" pitchFamily="50" charset="-128"/>
              </a:rPr>
              <a:t>　より、その後の対策に役立てる事が出来ます。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②　分析の重要性</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a:t>
            </a:r>
            <a:r>
              <a:rPr lang="ja-JP" altLang="en-US" sz="2400" dirty="0" smtClean="0">
                <a:latin typeface="HGP創英角ｺﾞｼｯｸUB" pitchFamily="50" charset="-128"/>
                <a:ea typeface="HGP創英角ｺﾞｼｯｸUB" pitchFamily="50" charset="-128"/>
              </a:rPr>
              <a:t>　事故発生のリスクを可能な限り無くしていくためには、ヒヤリ</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a:t>
            </a:r>
            <a:r>
              <a:rPr lang="ja-JP" altLang="en-US" sz="2400" dirty="0" smtClean="0">
                <a:latin typeface="HGP創英角ｺﾞｼｯｸUB" pitchFamily="50" charset="-128"/>
                <a:ea typeface="HGP創英角ｺﾞｼｯｸUB" pitchFamily="50" charset="-128"/>
              </a:rPr>
              <a:t>　</a:t>
            </a:r>
            <a:r>
              <a:rPr lang="ja-JP" altLang="en-US" sz="2400" dirty="0" smtClean="0">
                <a:latin typeface="HGP創英角ｺﾞｼｯｸUB" pitchFamily="50" charset="-128"/>
                <a:ea typeface="HGP創英角ｺﾞｼｯｸUB" pitchFamily="50" charset="-128"/>
              </a:rPr>
              <a:t>ハット・事故報告書の提出により、職員の危機管理意識を</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a:t>
            </a:r>
            <a:r>
              <a:rPr lang="ja-JP" altLang="en-US" sz="2400" dirty="0" smtClean="0">
                <a:latin typeface="HGP創英角ｺﾞｼｯｸUB" pitchFamily="50" charset="-128"/>
                <a:ea typeface="HGP創英角ｺﾞｼｯｸUB" pitchFamily="50" charset="-128"/>
              </a:rPr>
              <a:t>　</a:t>
            </a:r>
            <a:r>
              <a:rPr lang="ja-JP" altLang="en-US" sz="2400" dirty="0" smtClean="0">
                <a:latin typeface="HGP創英角ｺﾞｼｯｸUB" pitchFamily="50" charset="-128"/>
                <a:ea typeface="HGP創英角ｺﾞｼｯｸUB" pitchFamily="50" charset="-128"/>
              </a:rPr>
              <a:t>高める事が必要です。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a:t>
            </a:r>
            <a:r>
              <a:rPr lang="ja-JP" altLang="en-US" sz="2400" dirty="0" smtClean="0">
                <a:latin typeface="HGP創英角ｺﾞｼｯｸUB" pitchFamily="50" charset="-128"/>
                <a:ea typeface="HGP創英角ｺﾞｼｯｸUB" pitchFamily="50" charset="-128"/>
              </a:rPr>
              <a:t>　また、分析により、事故の発生を未然に防ぐ手立てを客観的</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a:t>
            </a:r>
            <a:r>
              <a:rPr lang="ja-JP" altLang="en-US" sz="2400" dirty="0" smtClean="0">
                <a:latin typeface="HGP創英角ｺﾞｼｯｸUB" pitchFamily="50" charset="-128"/>
                <a:ea typeface="HGP創英角ｺﾞｼｯｸUB" pitchFamily="50" charset="-128"/>
              </a:rPr>
              <a:t>　に検討する重要な手法となります。</a:t>
            </a:r>
            <a:endParaRPr lang="en-US" altLang="ja-JP" sz="2400" dirty="0" smtClean="0">
              <a:latin typeface="HGP創英角ｺﾞｼｯｸUB" pitchFamily="50" charset="-128"/>
              <a:ea typeface="HGP創英角ｺﾞｼｯｸUB" pitchFamily="50" charset="-128"/>
            </a:endParaRPr>
          </a:p>
        </p:txBody>
      </p:sp>
    </p:spTree>
    <p:extLst>
      <p:ext uri="{BB962C8B-B14F-4D97-AF65-F5344CB8AC3E}">
        <p14:creationId xmlns="" xmlns:p14="http://schemas.microsoft.com/office/powerpoint/2010/main" val="55946903"/>
      </p:ext>
    </p:extLst>
  </p:cSld>
  <p:clrMapOvr>
    <a:masterClrMapping/>
  </p:clrMapOvr>
  <p:transition>
    <p:newsflash/>
    <p:sndAc>
      <p:stSnd>
        <p:snd r:embed="rId2" name="laser.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539552" y="980728"/>
            <a:ext cx="8136904" cy="4154984"/>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③</a:t>
            </a:r>
            <a:r>
              <a:rPr lang="ja-JP" altLang="en-US" sz="2400" dirty="0" smtClean="0">
                <a:latin typeface="HGP創英角ｺﾞｼｯｸUB" pitchFamily="50" charset="-128"/>
                <a:ea typeface="HGP創英角ｺﾞｼｯｸUB" pitchFamily="50" charset="-128"/>
              </a:rPr>
              <a:t>　</a:t>
            </a:r>
            <a:r>
              <a:rPr lang="ja-JP" altLang="en-US" sz="2400" dirty="0" smtClean="0">
                <a:latin typeface="HGP創英角ｺﾞｼｯｸUB" pitchFamily="50" charset="-128"/>
                <a:ea typeface="HGP創英角ｺﾞｼｯｸUB" pitchFamily="50" charset="-128"/>
              </a:rPr>
              <a:t>分析の方法</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a:t>
            </a:r>
            <a:r>
              <a:rPr lang="ja-JP" altLang="en-US" sz="2400" dirty="0" smtClean="0">
                <a:latin typeface="HGP創英角ｺﾞｼｯｸUB" pitchFamily="50" charset="-128"/>
                <a:ea typeface="HGP創英角ｺﾞｼｯｸUB" pitchFamily="50" charset="-128"/>
              </a:rPr>
              <a:t>・　分析の視点</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a:t>
            </a:r>
            <a:r>
              <a:rPr lang="ja-JP" altLang="en-US" sz="2400" dirty="0" smtClean="0">
                <a:latin typeface="HGP創英角ｺﾞｼｯｸUB" pitchFamily="50" charset="-128"/>
                <a:ea typeface="HGP創英角ｺﾞｼｯｸUB" pitchFamily="50" charset="-128"/>
              </a:rPr>
              <a:t>　　管理体制面・器具、施設、設備面・環境面・人的要因面の</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a:t>
            </a:r>
            <a:r>
              <a:rPr lang="ja-JP" altLang="en-US" sz="2400" dirty="0" smtClean="0">
                <a:latin typeface="HGP創英角ｺﾞｼｯｸUB" pitchFamily="50" charset="-128"/>
                <a:ea typeface="HGP創英角ｺﾞｼｯｸUB" pitchFamily="50" charset="-128"/>
              </a:rPr>
              <a:t>　　</a:t>
            </a:r>
            <a:r>
              <a:rPr lang="ja-JP" altLang="en-US" sz="2400" dirty="0" smtClean="0">
                <a:latin typeface="HGP創英角ｺﾞｼｯｸUB" pitchFamily="50" charset="-128"/>
                <a:ea typeface="HGP創英角ｺﾞｼｯｸUB" pitchFamily="50" charset="-128"/>
              </a:rPr>
              <a:t>各視点で因果関係と具体的対応策を検討し、その事象の</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a:t>
            </a:r>
            <a:r>
              <a:rPr lang="ja-JP" altLang="en-US" sz="2400" dirty="0" smtClean="0">
                <a:latin typeface="HGP創英角ｺﾞｼｯｸUB" pitchFamily="50" charset="-128"/>
                <a:ea typeface="HGP創英角ｺﾞｼｯｸUB" pitchFamily="50" charset="-128"/>
              </a:rPr>
              <a:t>　　問題がどこにあるかを把握します。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a:t>
            </a:r>
            <a:r>
              <a:rPr lang="ja-JP" altLang="en-US" sz="2400" dirty="0" smtClean="0">
                <a:latin typeface="HGP創英角ｺﾞｼｯｸUB" pitchFamily="50" charset="-128"/>
                <a:ea typeface="HGP創英角ｺﾞｼｯｸUB" pitchFamily="50" charset="-128"/>
              </a:rPr>
              <a:t>・　要因分析</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a:t>
            </a:r>
            <a:r>
              <a:rPr lang="ja-JP" altLang="en-US" sz="2400" dirty="0" smtClean="0">
                <a:latin typeface="HGP創英角ｺﾞｼｯｸUB" pitchFamily="50" charset="-128"/>
                <a:ea typeface="HGP創英角ｺﾞｼｯｸUB" pitchFamily="50" charset="-128"/>
              </a:rPr>
              <a:t>　　ヒヤリハット・事故報告書においては内容の分類、原因から</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a:t>
            </a:r>
            <a:r>
              <a:rPr lang="ja-JP" altLang="en-US" sz="2400" dirty="0" smtClean="0">
                <a:latin typeface="HGP創英角ｺﾞｼｯｸUB" pitchFamily="50" charset="-128"/>
                <a:ea typeface="HGP創英角ｺﾞｼｯｸUB" pitchFamily="50" charset="-128"/>
              </a:rPr>
              <a:t>　　集計・分析する方法も必要です。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a:t>
            </a:r>
            <a:r>
              <a:rPr lang="ja-JP" altLang="en-US" sz="2400" dirty="0" smtClean="0">
                <a:latin typeface="HGP創英角ｺﾞｼｯｸUB" pitchFamily="50" charset="-128"/>
                <a:ea typeface="HGP創英角ｺﾞｼｯｸUB" pitchFamily="50" charset="-128"/>
              </a:rPr>
              <a:t>　　どのような状況やケア内容時に多いか、その原因は何か、</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a:t>
            </a:r>
            <a:r>
              <a:rPr lang="ja-JP" altLang="en-US" sz="2400" dirty="0" smtClean="0">
                <a:latin typeface="HGP創英角ｺﾞｼｯｸUB" pitchFamily="50" charset="-128"/>
                <a:ea typeface="HGP創英角ｺﾞｼｯｸUB" pitchFamily="50" charset="-128"/>
              </a:rPr>
              <a:t>　　分析結果を共有する事により、事故を未然に防ぐ対策を</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a:t>
            </a:r>
            <a:r>
              <a:rPr lang="ja-JP" altLang="en-US" sz="2400" dirty="0" smtClean="0">
                <a:latin typeface="HGP創英角ｺﾞｼｯｸUB" pitchFamily="50" charset="-128"/>
                <a:ea typeface="HGP創英角ｺﾞｼｯｸUB" pitchFamily="50" charset="-128"/>
              </a:rPr>
              <a:t>　　講じます。</a:t>
            </a:r>
            <a:endParaRPr lang="en-US" altLang="ja-JP" sz="2400" dirty="0" smtClean="0">
              <a:latin typeface="HGP創英角ｺﾞｼｯｸUB" pitchFamily="50" charset="-128"/>
              <a:ea typeface="HGP創英角ｺﾞｼｯｸUB" pitchFamily="50" charset="-128"/>
            </a:endParaRPr>
          </a:p>
        </p:txBody>
      </p:sp>
    </p:spTree>
  </p:cSld>
  <p:clrMapOvr>
    <a:masterClrMapping/>
  </p:clrMapOvr>
  <p:transition>
    <p:newsflash/>
    <p:sndAc>
      <p:stSnd>
        <p:snd r:embed="rId2" name="laser.wav"/>
      </p:stSnd>
    </p:sndAc>
  </p:transition>
</p:sld>
</file>

<file path=ppt/theme/theme1.xml><?xml version="1.0" encoding="utf-8"?>
<a:theme xmlns:a="http://schemas.openxmlformats.org/drawingml/2006/main" name="テーマ1">
  <a:themeElements>
    <a:clrScheme name="通常タイプ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通常タイプ">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通常タイプ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通常タイプ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通常タイプ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通常タイプ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通常タイプ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通常タイプ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通常タイプ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通常タイプ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通常タイプ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通常タイプ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通常タイプ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通常タイプ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テーマ1</Template>
  <TotalTime>2449</TotalTime>
  <Words>447</Words>
  <Application>Microsoft Office PowerPoint</Application>
  <PresentationFormat>画面に合わせる (4:3)</PresentationFormat>
  <Paragraphs>86</Paragraphs>
  <Slides>10</Slides>
  <Notes>1</Notes>
  <HiddenSlides>0</HiddenSlides>
  <MMClips>0</MMClips>
  <ScaleCrop>false</ScaleCrop>
  <HeadingPairs>
    <vt:vector size="4" baseType="variant">
      <vt:variant>
        <vt:lpstr>テーマ</vt:lpstr>
      </vt:variant>
      <vt:variant>
        <vt:i4>1</vt:i4>
      </vt:variant>
      <vt:variant>
        <vt:lpstr>スライド タイトル</vt:lpstr>
      </vt:variant>
      <vt:variant>
        <vt:i4>10</vt:i4>
      </vt:variant>
    </vt:vector>
  </HeadingPairs>
  <TitlesOfParts>
    <vt:vector size="11" baseType="lpstr">
      <vt:lpstr>テーマ1</vt:lpstr>
      <vt:lpstr>スライド 1</vt:lpstr>
      <vt:lpstr>スライド 2</vt:lpstr>
      <vt:lpstr>スライド 3</vt:lpstr>
      <vt:lpstr>スライド 4</vt:lpstr>
      <vt:lpstr>スライド 5</vt:lpstr>
      <vt:lpstr>スライド 6</vt:lpstr>
      <vt:lpstr>スライド 7</vt:lpstr>
      <vt:lpstr>スライド 8</vt:lpstr>
      <vt:lpstr>スライド 9</vt:lpstr>
      <vt:lpstr>スライド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Windows ユーザー</dc:creator>
  <cp:lastModifiedBy>たまやん</cp:lastModifiedBy>
  <cp:revision>193</cp:revision>
  <dcterms:created xsi:type="dcterms:W3CDTF">2013-07-03T01:02:10Z</dcterms:created>
  <dcterms:modified xsi:type="dcterms:W3CDTF">2013-08-12T10:34:24Z</dcterms:modified>
</cp:coreProperties>
</file>