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53"/>
  </p:notesMasterIdLst>
  <p:sldIdLst>
    <p:sldId id="256" r:id="rId2"/>
    <p:sldId id="271" r:id="rId3"/>
    <p:sldId id="258" r:id="rId4"/>
    <p:sldId id="259" r:id="rId5"/>
    <p:sldId id="260" r:id="rId6"/>
    <p:sldId id="267" r:id="rId7"/>
    <p:sldId id="270" r:id="rId8"/>
    <p:sldId id="257" r:id="rId9"/>
    <p:sldId id="272" r:id="rId10"/>
    <p:sldId id="273" r:id="rId11"/>
    <p:sldId id="274" r:id="rId12"/>
    <p:sldId id="312" r:id="rId13"/>
    <p:sldId id="276" r:id="rId14"/>
    <p:sldId id="277" r:id="rId15"/>
    <p:sldId id="278" r:id="rId16"/>
    <p:sldId id="279" r:id="rId17"/>
    <p:sldId id="280" r:id="rId18"/>
    <p:sldId id="281" r:id="rId19"/>
    <p:sldId id="282" r:id="rId20"/>
    <p:sldId id="283" r:id="rId21"/>
    <p:sldId id="284" r:id="rId22"/>
    <p:sldId id="285" r:id="rId23"/>
    <p:sldId id="286" r:id="rId24"/>
    <p:sldId id="287" r:id="rId25"/>
    <p:sldId id="288" r:id="rId26"/>
    <p:sldId id="289" r:id="rId27"/>
    <p:sldId id="290" r:id="rId28"/>
    <p:sldId id="291" r:id="rId29"/>
    <p:sldId id="292" r:id="rId30"/>
    <p:sldId id="293" r:id="rId31"/>
    <p:sldId id="294" r:id="rId32"/>
    <p:sldId id="295" r:id="rId33"/>
    <p:sldId id="296" r:id="rId34"/>
    <p:sldId id="297" r:id="rId35"/>
    <p:sldId id="298" r:id="rId36"/>
    <p:sldId id="299" r:id="rId37"/>
    <p:sldId id="300" r:id="rId38"/>
    <p:sldId id="301" r:id="rId39"/>
    <p:sldId id="302" r:id="rId40"/>
    <p:sldId id="303" r:id="rId41"/>
    <p:sldId id="304" r:id="rId42"/>
    <p:sldId id="305" r:id="rId43"/>
    <p:sldId id="306" r:id="rId44"/>
    <p:sldId id="307" r:id="rId45"/>
    <p:sldId id="308" r:id="rId46"/>
    <p:sldId id="309" r:id="rId47"/>
    <p:sldId id="310" r:id="rId48"/>
    <p:sldId id="311" r:id="rId49"/>
    <p:sldId id="313" r:id="rId50"/>
    <p:sldId id="314" r:id="rId51"/>
    <p:sldId id="315" r:id="rId52"/>
  </p:sldIdLst>
  <p:sldSz cx="9144000" cy="6858000" type="screen4x3"/>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淡色スタイル 1 - アクセント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C4B1156A-380E-4F78-BDF5-A606A8083BF9}" styleName="中間スタイル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630" autoAdjust="0"/>
    <p:restoredTop sz="90930" autoAdjust="0"/>
  </p:normalViewPr>
  <p:slideViewPr>
    <p:cSldViewPr>
      <p:cViewPr varScale="1">
        <p:scale>
          <a:sx n="81" d="100"/>
          <a:sy n="81" d="100"/>
        </p:scale>
        <p:origin x="1224"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EA0F9E07-0D13-43CE-A211-0B3012AC2227}" type="datetimeFigureOut">
              <a:rPr kumimoji="1" lang="ja-JP" altLang="en-US" smtClean="0"/>
              <a:pPr/>
              <a:t>2013/12/17</a:t>
            </a:fld>
            <a:endParaRPr kumimoji="1" lang="ja-JP" altLang="en-US"/>
          </a:p>
        </p:txBody>
      </p:sp>
      <p:sp>
        <p:nvSpPr>
          <p:cNvPr id="4" name="スライド イメージ プレースホルダー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C0E5C2D1-7B00-4B54-A24D-A81C155E9A95}" type="slidenum">
              <a:rPr kumimoji="1" lang="ja-JP" altLang="en-US" smtClean="0"/>
              <a:pPr/>
              <a:t>‹#›</a:t>
            </a:fld>
            <a:endParaRPr kumimoji="1" lang="ja-JP" altLang="en-US"/>
          </a:p>
        </p:txBody>
      </p:sp>
    </p:spTree>
    <p:extLst>
      <p:ext uri="{BB962C8B-B14F-4D97-AF65-F5344CB8AC3E}">
        <p14:creationId xmlns:p14="http://schemas.microsoft.com/office/powerpoint/2010/main" val="346158280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C0E5C2D1-7B00-4B54-A24D-A81C155E9A95}" type="slidenum">
              <a:rPr kumimoji="1" lang="ja-JP" altLang="en-US" smtClean="0"/>
              <a:pPr/>
              <a:t>1</a:t>
            </a:fld>
            <a:endParaRPr kumimoji="1" lang="ja-JP" altLang="en-US"/>
          </a:p>
        </p:txBody>
      </p:sp>
    </p:spTree>
    <p:extLst>
      <p:ext uri="{BB962C8B-B14F-4D97-AF65-F5344CB8AC3E}">
        <p14:creationId xmlns:p14="http://schemas.microsoft.com/office/powerpoint/2010/main" val="1373305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全く受け入れは問題なし</a:t>
            </a:r>
            <a:endParaRPr kumimoji="1" lang="en-US" altLang="ja-JP" dirty="0" smtClean="0"/>
          </a:p>
          <a:p>
            <a:r>
              <a:rPr kumimoji="1" lang="ja-JP" altLang="en-US" dirty="0" smtClean="0"/>
              <a:t>血液がでている場合のみ注意すること。</a:t>
            </a:r>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39</a:t>
            </a:fld>
            <a:endParaRPr kumimoji="1" lang="ja-JP" altLang="en-US"/>
          </a:p>
        </p:txBody>
      </p:sp>
    </p:spTree>
    <p:extLst>
      <p:ext uri="{BB962C8B-B14F-4D97-AF65-F5344CB8AC3E}">
        <p14:creationId xmlns:p14="http://schemas.microsoft.com/office/powerpoint/2010/main" val="35893733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ノロ以外は普通のことをする。</a:t>
            </a:r>
            <a:endParaRPr kumimoji="1" lang="en-US" altLang="ja-JP" dirty="0" smtClean="0"/>
          </a:p>
          <a:p>
            <a:r>
              <a:rPr kumimoji="1" lang="ja-JP" altLang="en-US" dirty="0" smtClean="0"/>
              <a:t>ノロは発症してから３日前後は、利用を控える（</a:t>
            </a:r>
            <a:r>
              <a:rPr kumimoji="1" lang="en-US" altLang="ja-JP" dirty="0" smtClean="0"/>
              <a:t>case</a:t>
            </a:r>
            <a:r>
              <a:rPr kumimoji="1" lang="ja-JP" altLang="en-US" dirty="0" smtClean="0"/>
              <a:t>　</a:t>
            </a:r>
            <a:r>
              <a:rPr kumimoji="1" lang="en-US" altLang="ja-JP" dirty="0" smtClean="0"/>
              <a:t>by</a:t>
            </a:r>
            <a:r>
              <a:rPr kumimoji="1" lang="ja-JP" altLang="en-US" dirty="0" smtClean="0"/>
              <a:t>　</a:t>
            </a:r>
            <a:r>
              <a:rPr kumimoji="1" lang="en-US" altLang="ja-JP" dirty="0" smtClean="0"/>
              <a:t>case</a:t>
            </a:r>
            <a:r>
              <a:rPr kumimoji="1" lang="ja-JP" altLang="en-US" dirty="0" smtClean="0"/>
              <a:t>）</a:t>
            </a:r>
            <a:endParaRPr kumimoji="1" lang="en-US" altLang="ja-JP" dirty="0" smtClean="0"/>
          </a:p>
          <a:p>
            <a:r>
              <a:rPr kumimoji="1" lang="ja-JP" altLang="en-US" dirty="0" smtClean="0"/>
              <a:t>１０日ぐらいは注意（便からウィルスでてくる）</a:t>
            </a:r>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41</a:t>
            </a:fld>
            <a:endParaRPr kumimoji="1" lang="ja-JP" altLang="en-US"/>
          </a:p>
        </p:txBody>
      </p:sp>
    </p:spTree>
    <p:extLst>
      <p:ext uri="{BB962C8B-B14F-4D97-AF65-F5344CB8AC3E}">
        <p14:creationId xmlns:p14="http://schemas.microsoft.com/office/powerpoint/2010/main" val="41801513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舎</a:t>
            </a:r>
            <a:r>
              <a:rPr kumimoji="1" lang="en-US" altLang="ja-JP" dirty="0" smtClean="0"/>
              <a:t>\\\</a:t>
            </a:r>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42</a:t>
            </a:fld>
            <a:endParaRPr kumimoji="1" lang="ja-JP" altLang="en-US"/>
          </a:p>
        </p:txBody>
      </p:sp>
    </p:spTree>
    <p:extLst>
      <p:ext uri="{BB962C8B-B14F-4D97-AF65-F5344CB8AC3E}">
        <p14:creationId xmlns:p14="http://schemas.microsoft.com/office/powerpoint/2010/main" val="36413813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受入れ問題なし。</a:t>
            </a:r>
            <a:endParaRPr kumimoji="1" lang="en-US" altLang="ja-JP" dirty="0" smtClean="0"/>
          </a:p>
          <a:p>
            <a:r>
              <a:rPr kumimoji="1" lang="ja-JP" altLang="en-US" dirty="0" smtClean="0"/>
              <a:t>但し、スリッパ・バスマットも共有は控える。</a:t>
            </a:r>
            <a:endParaRPr kumimoji="1" lang="en-US" altLang="ja-JP" dirty="0" smtClean="0"/>
          </a:p>
          <a:p>
            <a:r>
              <a:rPr kumimoji="1" lang="ja-JP" altLang="en-US" dirty="0" smtClean="0"/>
              <a:t>バスマットは利用者様ごとに変える。（既往歴のある方のみ）</a:t>
            </a:r>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43</a:t>
            </a:fld>
            <a:endParaRPr kumimoji="1" lang="ja-JP" altLang="en-US"/>
          </a:p>
        </p:txBody>
      </p:sp>
    </p:spTree>
    <p:extLst>
      <p:ext uri="{BB962C8B-B14F-4D97-AF65-F5344CB8AC3E}">
        <p14:creationId xmlns:p14="http://schemas.microsoft.com/office/powerpoint/2010/main" val="36747325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家族様・ＣＭに従って、希望があれば受入れする。</a:t>
            </a:r>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45</a:t>
            </a:fld>
            <a:endParaRPr kumimoji="1" lang="ja-JP" altLang="en-US"/>
          </a:p>
        </p:txBody>
      </p:sp>
    </p:spTree>
    <p:extLst>
      <p:ext uri="{BB962C8B-B14F-4D97-AF65-F5344CB8AC3E}">
        <p14:creationId xmlns:p14="http://schemas.microsoft.com/office/powerpoint/2010/main" val="17898490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問題なし。</a:t>
            </a:r>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47</a:t>
            </a:fld>
            <a:endParaRPr kumimoji="1" lang="ja-JP" altLang="en-US"/>
          </a:p>
        </p:txBody>
      </p:sp>
    </p:spTree>
    <p:extLst>
      <p:ext uri="{BB962C8B-B14F-4D97-AF65-F5344CB8AC3E}">
        <p14:creationId xmlns:p14="http://schemas.microsoft.com/office/powerpoint/2010/main" val="18636526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62525" cy="37226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3</a:t>
            </a:fld>
            <a:endParaRPr kumimoji="1" lang="ja-JP" altLang="en-US"/>
          </a:p>
        </p:txBody>
      </p:sp>
    </p:spTree>
    <p:extLst>
      <p:ext uri="{BB962C8B-B14F-4D97-AF65-F5344CB8AC3E}">
        <p14:creationId xmlns:p14="http://schemas.microsoft.com/office/powerpoint/2010/main" val="33578231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14</a:t>
            </a:fld>
            <a:endParaRPr kumimoji="1" lang="ja-JP" altLang="en-US"/>
          </a:p>
        </p:txBody>
      </p:sp>
    </p:spTree>
    <p:extLst>
      <p:ext uri="{BB962C8B-B14F-4D97-AF65-F5344CB8AC3E}">
        <p14:creationId xmlns:p14="http://schemas.microsoft.com/office/powerpoint/2010/main" val="22097042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0E5C2D1-7B00-4B54-A24D-A81C155E9A95}" type="slidenum">
              <a:rPr kumimoji="1" lang="ja-JP" altLang="en-US" smtClean="0"/>
              <a:pPr/>
              <a:t>17</a:t>
            </a:fld>
            <a:endParaRPr kumimoji="1" lang="ja-JP" altLang="en-US"/>
          </a:p>
        </p:txBody>
      </p:sp>
    </p:spTree>
    <p:extLst>
      <p:ext uri="{BB962C8B-B14F-4D97-AF65-F5344CB8AC3E}">
        <p14:creationId xmlns:p14="http://schemas.microsoft.com/office/powerpoint/2010/main" val="12843589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接触感染　施設で決めろ！　保菌しても</a:t>
            </a:r>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31</a:t>
            </a:fld>
            <a:endParaRPr kumimoji="1" lang="ja-JP" altLang="en-US"/>
          </a:p>
        </p:txBody>
      </p:sp>
    </p:spTree>
    <p:extLst>
      <p:ext uri="{BB962C8B-B14F-4D97-AF65-F5344CB8AC3E}">
        <p14:creationId xmlns:p14="http://schemas.microsoft.com/office/powerpoint/2010/main" val="903100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熱ひいて２日間出勤禁止</a:t>
            </a:r>
            <a:endParaRPr kumimoji="1" lang="en-US" altLang="ja-JP" dirty="0" smtClean="0"/>
          </a:p>
          <a:p>
            <a:r>
              <a:rPr kumimoji="1" lang="ja-JP" altLang="en-US" dirty="0" smtClean="0"/>
              <a:t>利用者さん　発症後２日間控える。</a:t>
            </a:r>
            <a:endParaRPr kumimoji="1" lang="en-US" altLang="ja-JP" dirty="0" smtClean="0"/>
          </a:p>
          <a:p>
            <a:r>
              <a:rPr kumimoji="1" lang="ja-JP" altLang="en-US" dirty="0" smtClean="0"/>
              <a:t>施設内で発症し場合、マスク着用。１</a:t>
            </a:r>
            <a:r>
              <a:rPr kumimoji="1" lang="en-US" altLang="ja-JP" dirty="0" smtClean="0"/>
              <a:t>~</a:t>
            </a:r>
            <a:r>
              <a:rPr kumimoji="1" lang="ja-JP" altLang="en-US" dirty="0" smtClean="0"/>
              <a:t>３日様子見。</a:t>
            </a:r>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33</a:t>
            </a:fld>
            <a:endParaRPr kumimoji="1" lang="ja-JP" altLang="en-US"/>
          </a:p>
        </p:txBody>
      </p:sp>
    </p:spTree>
    <p:extLst>
      <p:ext uri="{BB962C8B-B14F-4D97-AF65-F5344CB8AC3E}">
        <p14:creationId xmlns:p14="http://schemas.microsoft.com/office/powerpoint/2010/main" val="4694010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病院で検査。病院で隔離（法律）</a:t>
            </a:r>
            <a:endParaRPr kumimoji="1" lang="en-US" altLang="ja-JP" dirty="0" smtClean="0"/>
          </a:p>
          <a:p>
            <a:r>
              <a:rPr kumimoji="1" lang="ja-JP" altLang="en-US" dirty="0" smtClean="0"/>
              <a:t>検査して、結核菌をだしていたら、施設内で排菌した場合は全員（利用者・スタッフ）検査実施</a:t>
            </a:r>
            <a:endParaRPr kumimoji="1" lang="en-US" altLang="ja-JP" dirty="0" smtClean="0"/>
          </a:p>
          <a:p>
            <a:r>
              <a:rPr kumimoji="1" lang="ja-JP" altLang="en-US" dirty="0" smtClean="0"/>
              <a:t>保健所、医師の指導に従うこと。</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35</a:t>
            </a:fld>
            <a:endParaRPr kumimoji="1" lang="ja-JP" altLang="en-US"/>
          </a:p>
        </p:txBody>
      </p:sp>
    </p:spTree>
    <p:extLst>
      <p:ext uri="{BB962C8B-B14F-4D97-AF65-F5344CB8AC3E}">
        <p14:creationId xmlns:p14="http://schemas.microsoft.com/office/powerpoint/2010/main" val="41099855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通常疥癬は受入れする方向</a:t>
            </a:r>
            <a:endParaRPr kumimoji="1" lang="en-US" altLang="ja-JP" dirty="0" smtClean="0"/>
          </a:p>
          <a:p>
            <a:r>
              <a:rPr kumimoji="1" lang="ja-JP" altLang="en-US" dirty="0" smtClean="0"/>
              <a:t>角化型は隔離、　症状が見えた場合は、即病院。</a:t>
            </a:r>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37</a:t>
            </a:fld>
            <a:endParaRPr kumimoji="1" lang="ja-JP" altLang="en-US"/>
          </a:p>
        </p:txBody>
      </p:sp>
    </p:spTree>
    <p:extLst>
      <p:ext uri="{BB962C8B-B14F-4D97-AF65-F5344CB8AC3E}">
        <p14:creationId xmlns:p14="http://schemas.microsoft.com/office/powerpoint/2010/main" val="5872023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ケアマネ・家族に連絡（全利用者様の）</a:t>
            </a:r>
            <a:endParaRPr kumimoji="1" lang="en-US" altLang="ja-JP" dirty="0" smtClean="0"/>
          </a:p>
          <a:p>
            <a:r>
              <a:rPr kumimoji="1" lang="ja-JP" altLang="en-US" dirty="0" smtClean="0"/>
              <a:t>接触感染なので、特別隔離は考えていない。通常の感染対策を行う。</a:t>
            </a:r>
            <a:endParaRPr kumimoji="1" lang="en-US" altLang="ja-JP" dirty="0" smtClean="0"/>
          </a:p>
          <a:p>
            <a:r>
              <a:rPr kumimoji="1" lang="ja-JP" altLang="en-US" dirty="0" smtClean="0"/>
              <a:t>もしかしたら感染しているかもしれない場合、１</a:t>
            </a:r>
            <a:r>
              <a:rPr kumimoji="1" lang="en-US" altLang="ja-JP" dirty="0" smtClean="0"/>
              <a:t>~</a:t>
            </a:r>
            <a:r>
              <a:rPr kumimoji="1" lang="ja-JP" altLang="en-US" dirty="0" smtClean="0"/>
              <a:t>２週間様子見。発症すれば病院へ行く。</a:t>
            </a:r>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38</a:t>
            </a:fld>
            <a:endParaRPr kumimoji="1" lang="ja-JP" altLang="en-US"/>
          </a:p>
        </p:txBody>
      </p:sp>
    </p:spTree>
    <p:extLst>
      <p:ext uri="{BB962C8B-B14F-4D97-AF65-F5344CB8AC3E}">
        <p14:creationId xmlns:p14="http://schemas.microsoft.com/office/powerpoint/2010/main" val="117232011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7"/>
            <a:ext cx="7772400" cy="1470025"/>
          </a:xfrm>
          <a:prstGeom prst="rect">
            <a:avLst/>
          </a:prstGeo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600202"/>
            <a:ext cx="8229600" cy="4525963"/>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40"/>
            <a:ext cx="2057400" cy="5851525"/>
          </a:xfrm>
          <a:prstGeom prst="rect">
            <a:avLst/>
          </a:prstGeo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1" y="274640"/>
            <a:ext cx="6031523" cy="5851525"/>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457200" y="1600202"/>
            <a:ext cx="8229600" cy="4525963"/>
          </a:xfrm>
          <a:prstGeom prst="rect">
            <a:avLst/>
          </a:prstGeo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435" y="4406902"/>
            <a:ext cx="7772400" cy="1362075"/>
          </a:xfrm>
          <a:prstGeom prst="rect">
            <a:avLst/>
          </a:prstGeo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435" y="2906714"/>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1" y="1600202"/>
            <a:ext cx="4044463"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2338" y="1600202"/>
            <a:ext cx="4044463"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スライド番号プレースホルダ 4"/>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06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06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271" y="1535113"/>
            <a:ext cx="4041531"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271" y="2174875"/>
            <a:ext cx="4041531"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スライド番号プレースホルダ 6"/>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スライド番号プレースホルダ 2"/>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1" y="273050"/>
            <a:ext cx="3008435" cy="1162050"/>
          </a:xfrm>
          <a:prstGeom prst="rect">
            <a:avLst/>
          </a:prstGeo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538" y="273052"/>
            <a:ext cx="5111263"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1" y="1435102"/>
            <a:ext cx="3008435"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4"/>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167" y="4800601"/>
            <a:ext cx="5486400" cy="566738"/>
          </a:xfrm>
          <a:prstGeom prst="rect">
            <a:avLst/>
          </a:prstGeo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167"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アイコンをクリックして図を追加</a:t>
            </a:r>
            <a:endParaRPr lang="ja-JP" altLang="en-US"/>
          </a:p>
        </p:txBody>
      </p:sp>
      <p:sp>
        <p:nvSpPr>
          <p:cNvPr id="4" name="テキスト プレースホルダ 3"/>
          <p:cNvSpPr>
            <a:spLocks noGrp="1"/>
          </p:cNvSpPr>
          <p:nvPr>
            <p:ph type="body" sz="half" idx="2"/>
          </p:nvPr>
        </p:nvSpPr>
        <p:spPr>
          <a:xfrm>
            <a:off x="1792167" y="5367339"/>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4"/>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18" Type="http://schemas.openxmlformats.org/officeDocument/2006/relationships/image" Target="../media/image5.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46929" name="Picture 17"/>
          <p:cNvPicPr>
            <a:picLocks noChangeAspect="1" noChangeArrowheads="1"/>
          </p:cNvPicPr>
          <p:nvPr/>
        </p:nvPicPr>
        <p:blipFill>
          <a:blip r:embed="rId14" cstate="print"/>
          <a:srcRect/>
          <a:stretch>
            <a:fillRect/>
          </a:stretch>
        </p:blipFill>
        <p:spPr bwMode="auto">
          <a:xfrm>
            <a:off x="0" y="6286502"/>
            <a:ext cx="9144000" cy="581025"/>
          </a:xfrm>
          <a:prstGeom prst="rect">
            <a:avLst/>
          </a:prstGeom>
          <a:noFill/>
          <a:ln w="9525">
            <a:noFill/>
            <a:miter lim="800000"/>
            <a:headEnd/>
            <a:tailEnd/>
          </a:ln>
          <a:effectLst/>
        </p:spPr>
      </p:pic>
      <p:sp>
        <p:nvSpPr>
          <p:cNvPr id="1446916" name="Rectangle 4"/>
          <p:cNvSpPr>
            <a:spLocks noGrp="1" noChangeArrowheads="1"/>
          </p:cNvSpPr>
          <p:nvPr>
            <p:ph type="sldNum" sz="quarter" idx="4"/>
          </p:nvPr>
        </p:nvSpPr>
        <p:spPr bwMode="auto">
          <a:xfrm>
            <a:off x="8172450" y="6597651"/>
            <a:ext cx="971551" cy="260350"/>
          </a:xfrm>
          <a:prstGeom prst="rect">
            <a:avLst/>
          </a:prstGeom>
          <a:noFill/>
          <a:ln w="9525">
            <a:noFill/>
            <a:miter lim="800000"/>
            <a:headEnd/>
            <a:tailEnd/>
          </a:ln>
          <a:effectLst/>
        </p:spPr>
        <p:txBody>
          <a:bodyPr vert="horz" wrap="none" lIns="91440" tIns="0" rIns="91440" bIns="0" numCol="1" anchor="ctr" anchorCtr="0" compatLnSpc="1">
            <a:prstTxWarp prst="textNoShape">
              <a:avLst/>
            </a:prstTxWarp>
          </a:bodyPr>
          <a:lstStyle>
            <a:lvl1pPr algn="r">
              <a:defRPr sz="1000">
                <a:solidFill>
                  <a:schemeClr val="bg1"/>
                </a:solidFill>
                <a:ea typeface="HGP創英角ｺﾞｼｯｸUB" pitchFamily="50" charset="-128"/>
              </a:defRPr>
            </a:lvl1pPr>
          </a:lstStyle>
          <a:p>
            <a:fld id="{EDE73ACA-261E-4BC9-8A40-0CC419A9CACB}" type="slidenum">
              <a:rPr kumimoji="1" lang="ja-JP" altLang="en-US" smtClean="0"/>
              <a:pPr/>
              <a:t>‹#›</a:t>
            </a:fld>
            <a:endParaRPr kumimoji="1" lang="ja-JP" altLang="en-US"/>
          </a:p>
        </p:txBody>
      </p:sp>
      <p:sp>
        <p:nvSpPr>
          <p:cNvPr id="1446921" name="Rectangle 9"/>
          <p:cNvSpPr>
            <a:spLocks noChangeArrowheads="1"/>
          </p:cNvSpPr>
          <p:nvPr/>
        </p:nvSpPr>
        <p:spPr bwMode="auto">
          <a:xfrm>
            <a:off x="29308" y="6346825"/>
            <a:ext cx="3125667" cy="463550"/>
          </a:xfrm>
          <a:prstGeom prst="rect">
            <a:avLst/>
          </a:prstGeom>
          <a:solidFill>
            <a:schemeClr val="bg1"/>
          </a:solidFill>
          <a:ln w="19050">
            <a:solidFill>
              <a:srgbClr val="C0C0C0"/>
            </a:solidFill>
            <a:miter lim="800000"/>
            <a:headEnd/>
            <a:tailEnd/>
          </a:ln>
          <a:effectLst/>
        </p:spPr>
        <p:txBody>
          <a:bodyPr wrap="none" anchor="ctr"/>
          <a:lstStyle/>
          <a:p>
            <a:endParaRPr lang="ja-JP" altLang="en-US"/>
          </a:p>
        </p:txBody>
      </p:sp>
      <p:pic>
        <p:nvPicPr>
          <p:cNvPr id="1446922" name="Picture 10" descr="across_1"/>
          <p:cNvPicPr>
            <a:picLocks noChangeAspect="1" noChangeArrowheads="1"/>
          </p:cNvPicPr>
          <p:nvPr/>
        </p:nvPicPr>
        <p:blipFill>
          <a:blip r:embed="rId15" cstate="print"/>
          <a:srcRect/>
          <a:stretch>
            <a:fillRect/>
          </a:stretch>
        </p:blipFill>
        <p:spPr bwMode="auto">
          <a:xfrm>
            <a:off x="42497" y="6359526"/>
            <a:ext cx="646235" cy="431800"/>
          </a:xfrm>
          <a:prstGeom prst="rect">
            <a:avLst/>
          </a:prstGeom>
          <a:noFill/>
        </p:spPr>
      </p:pic>
      <p:pic>
        <p:nvPicPr>
          <p:cNvPr id="1446923" name="Picture 11" descr="across_2"/>
          <p:cNvPicPr>
            <a:picLocks noChangeAspect="1" noChangeArrowheads="1"/>
          </p:cNvPicPr>
          <p:nvPr/>
        </p:nvPicPr>
        <p:blipFill>
          <a:blip r:embed="rId16" cstate="print"/>
          <a:srcRect/>
          <a:stretch>
            <a:fillRect/>
          </a:stretch>
        </p:blipFill>
        <p:spPr bwMode="auto">
          <a:xfrm>
            <a:off x="744417" y="6410327"/>
            <a:ext cx="2397369" cy="333375"/>
          </a:xfrm>
          <a:prstGeom prst="rect">
            <a:avLst/>
          </a:prstGeom>
          <a:noFill/>
        </p:spPr>
      </p:pic>
      <p:pic>
        <p:nvPicPr>
          <p:cNvPr id="1446927" name="Picture 15"/>
          <p:cNvPicPr>
            <a:picLocks noChangeAspect="1" noChangeArrowheads="1"/>
          </p:cNvPicPr>
          <p:nvPr/>
        </p:nvPicPr>
        <p:blipFill>
          <a:blip r:embed="rId17" cstate="print"/>
          <a:srcRect/>
          <a:stretch>
            <a:fillRect/>
          </a:stretch>
        </p:blipFill>
        <p:spPr bwMode="auto">
          <a:xfrm>
            <a:off x="0" y="581027"/>
            <a:ext cx="9144000" cy="169863"/>
          </a:xfrm>
          <a:prstGeom prst="rect">
            <a:avLst/>
          </a:prstGeom>
          <a:noFill/>
          <a:ln w="9525">
            <a:noFill/>
            <a:miter lim="800000"/>
            <a:headEnd/>
            <a:tailEnd/>
          </a:ln>
          <a:effectLst/>
        </p:spPr>
      </p:pic>
      <p:pic>
        <p:nvPicPr>
          <p:cNvPr id="1446928" name="Picture 16"/>
          <p:cNvPicPr>
            <a:picLocks noChangeAspect="1" noChangeArrowheads="1"/>
          </p:cNvPicPr>
          <p:nvPr/>
        </p:nvPicPr>
        <p:blipFill>
          <a:blip r:embed="rId14" cstate="print"/>
          <a:srcRect/>
          <a:stretch>
            <a:fillRect/>
          </a:stretch>
        </p:blipFill>
        <p:spPr bwMode="auto">
          <a:xfrm>
            <a:off x="0" y="2"/>
            <a:ext cx="9144000" cy="581025"/>
          </a:xfrm>
          <a:prstGeom prst="rect">
            <a:avLst/>
          </a:prstGeom>
          <a:noFill/>
          <a:ln w="9525">
            <a:noFill/>
            <a:miter lim="800000"/>
            <a:headEnd/>
            <a:tailEnd/>
          </a:ln>
          <a:effectLst/>
        </p:spPr>
      </p:pic>
      <p:pic>
        <p:nvPicPr>
          <p:cNvPr id="1446930" name="Picture 18"/>
          <p:cNvPicPr>
            <a:picLocks noChangeAspect="1" noChangeArrowheads="1"/>
          </p:cNvPicPr>
          <p:nvPr/>
        </p:nvPicPr>
        <p:blipFill>
          <a:blip r:embed="rId17" cstate="print"/>
          <a:srcRect/>
          <a:stretch>
            <a:fillRect/>
          </a:stretch>
        </p:blipFill>
        <p:spPr bwMode="auto">
          <a:xfrm>
            <a:off x="0" y="6221415"/>
            <a:ext cx="9144000" cy="65087"/>
          </a:xfrm>
          <a:prstGeom prst="rect">
            <a:avLst/>
          </a:prstGeom>
          <a:noFill/>
          <a:ln w="9525">
            <a:noFill/>
            <a:miter lim="800000"/>
            <a:headEnd/>
            <a:tailEnd/>
          </a:ln>
          <a:effectLst/>
        </p:spPr>
      </p:pic>
      <p:pic>
        <p:nvPicPr>
          <p:cNvPr id="1446931" name="Picture 19"/>
          <p:cNvPicPr>
            <a:picLocks noChangeAspect="1" noChangeArrowheads="1"/>
          </p:cNvPicPr>
          <p:nvPr/>
        </p:nvPicPr>
        <p:blipFill>
          <a:blip r:embed="rId18" cstate="print"/>
          <a:srcRect/>
          <a:stretch>
            <a:fillRect/>
          </a:stretch>
        </p:blipFill>
        <p:spPr bwMode="auto">
          <a:xfrm>
            <a:off x="7735766" y="111125"/>
            <a:ext cx="1318847" cy="381000"/>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p:newsflash/>
    <p:sndAc>
      <p:stSnd>
        <p:snd r:embed="rId13" name="laser.wav"/>
      </p:stSnd>
    </p:sndAc>
  </p:transition>
  <p:timing>
    <p:tnLst>
      <p:par>
        <p:cTn id="1" dur="indefinite" restart="never" nodeType="tmRoot"/>
      </p:par>
    </p:tnLst>
  </p:timing>
  <p:hf hdr="0" dt="0"/>
  <p:txStyles>
    <p:titleStyle>
      <a:lvl1pPr algn="ctr" rtl="0" eaLnBrk="1" fontAlgn="base" hangingPunct="1">
        <a:spcBef>
          <a:spcPct val="0"/>
        </a:spcBef>
        <a:spcAft>
          <a:spcPct val="0"/>
        </a:spcAft>
        <a:defRPr kumimoji="1" sz="44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Arial" charset="0"/>
          <a:ea typeface="ＭＳ Ｐゴシック" pitchFamily="50" charset="-128"/>
        </a:defRPr>
      </a:lvl2pPr>
      <a:lvl3pPr algn="ctr" rtl="0" eaLnBrk="1" fontAlgn="base" hangingPunct="1">
        <a:spcBef>
          <a:spcPct val="0"/>
        </a:spcBef>
        <a:spcAft>
          <a:spcPct val="0"/>
        </a:spcAft>
        <a:defRPr kumimoji="1" sz="4400">
          <a:solidFill>
            <a:schemeClr val="tx2"/>
          </a:solidFill>
          <a:latin typeface="Arial" charset="0"/>
          <a:ea typeface="ＭＳ Ｐゴシック" pitchFamily="50" charset="-128"/>
        </a:defRPr>
      </a:lvl3pPr>
      <a:lvl4pPr algn="ctr" rtl="0" eaLnBrk="1" fontAlgn="base" hangingPunct="1">
        <a:spcBef>
          <a:spcPct val="0"/>
        </a:spcBef>
        <a:spcAft>
          <a:spcPct val="0"/>
        </a:spcAft>
        <a:defRPr kumimoji="1" sz="4400">
          <a:solidFill>
            <a:schemeClr val="tx2"/>
          </a:solidFill>
          <a:latin typeface="Arial" charset="0"/>
          <a:ea typeface="ＭＳ Ｐゴシック" pitchFamily="50" charset="-128"/>
        </a:defRPr>
      </a:lvl4pPr>
      <a:lvl5pPr algn="ctr" rtl="0" eaLnBrk="1" fontAlgn="base" hangingPunct="1">
        <a:spcBef>
          <a:spcPct val="0"/>
        </a:spcBef>
        <a:spcAft>
          <a:spcPct val="0"/>
        </a:spcAft>
        <a:defRPr kumimoji="1" sz="4400">
          <a:solidFill>
            <a:schemeClr val="tx2"/>
          </a:solidFill>
          <a:latin typeface="Arial" charset="0"/>
          <a:ea typeface="ＭＳ Ｐゴシック" pitchFamily="50" charset="-128"/>
        </a:defRPr>
      </a:lvl5pPr>
      <a:lvl6pPr marL="457200" algn="ctr" rtl="0" eaLnBrk="1" fontAlgn="base" hangingPunct="1">
        <a:spcBef>
          <a:spcPct val="0"/>
        </a:spcBef>
        <a:spcAft>
          <a:spcPct val="0"/>
        </a:spcAft>
        <a:defRPr kumimoji="1" sz="4400">
          <a:solidFill>
            <a:schemeClr val="tx2"/>
          </a:solidFill>
          <a:latin typeface="Arial" charset="0"/>
          <a:ea typeface="ＭＳ Ｐゴシック" pitchFamily="50" charset="-128"/>
        </a:defRPr>
      </a:lvl6pPr>
      <a:lvl7pPr marL="914400" algn="ctr" rtl="0" eaLnBrk="1" fontAlgn="base" hangingPunct="1">
        <a:spcBef>
          <a:spcPct val="0"/>
        </a:spcBef>
        <a:spcAft>
          <a:spcPct val="0"/>
        </a:spcAft>
        <a:defRPr kumimoji="1" sz="4400">
          <a:solidFill>
            <a:schemeClr val="tx2"/>
          </a:solidFill>
          <a:latin typeface="Arial" charset="0"/>
          <a:ea typeface="ＭＳ Ｐゴシック" pitchFamily="50" charset="-128"/>
        </a:defRPr>
      </a:lvl7pPr>
      <a:lvl8pPr marL="1371600" algn="ctr" rtl="0" eaLnBrk="1" fontAlgn="base" hangingPunct="1">
        <a:spcBef>
          <a:spcPct val="0"/>
        </a:spcBef>
        <a:spcAft>
          <a:spcPct val="0"/>
        </a:spcAft>
        <a:defRPr kumimoji="1" sz="4400">
          <a:solidFill>
            <a:schemeClr val="tx2"/>
          </a:solidFill>
          <a:latin typeface="Arial" charset="0"/>
          <a:ea typeface="ＭＳ Ｐゴシック" pitchFamily="50" charset="-128"/>
        </a:defRPr>
      </a:lvl8pPr>
      <a:lvl9pPr marL="1828800" algn="ctr" rtl="0" eaLnBrk="1" fontAlgn="base" hangingPunct="1">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3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テキスト ボックス 4"/>
          <p:cNvSpPr txBox="1"/>
          <p:nvPr/>
        </p:nvSpPr>
        <p:spPr>
          <a:xfrm>
            <a:off x="395536" y="2996952"/>
            <a:ext cx="8424936" cy="646331"/>
          </a:xfrm>
          <a:prstGeom prst="rect">
            <a:avLst/>
          </a:prstGeom>
          <a:noFill/>
        </p:spPr>
        <p:txBody>
          <a:bodyPr wrap="square" rtlCol="0">
            <a:spAutoFit/>
          </a:bodyPr>
          <a:lstStyle/>
          <a:p>
            <a:pPr algn="ctr" fontAlgn="ctr"/>
            <a:r>
              <a:rPr lang="ja-JP" altLang="en-US" sz="3600" dirty="0" smtClean="0">
                <a:latin typeface="HGS創英角ｺﾞｼｯｸUB" pitchFamily="50" charset="-128"/>
                <a:ea typeface="HGS創英角ｺﾞｼｯｸUB" pitchFamily="50" charset="-128"/>
              </a:rPr>
              <a:t>感染症への理解</a:t>
            </a:r>
            <a:endParaRPr lang="ja-JP" altLang="en-US" sz="3600" dirty="0">
              <a:latin typeface="HGS創英角ｺﾞｼｯｸUB" pitchFamily="50" charset="-128"/>
              <a:ea typeface="HGS創英角ｺﾞｼｯｸUB" pitchFamily="50" charset="-128"/>
            </a:endParaRPr>
          </a:p>
        </p:txBody>
      </p:sp>
      <p:sp>
        <p:nvSpPr>
          <p:cNvPr id="3" name="スライド番号プレースホルダ 2"/>
          <p:cNvSpPr>
            <a:spLocks noGrp="1"/>
          </p:cNvSpPr>
          <p:nvPr>
            <p:ph type="sldNum" sz="quarter" idx="10"/>
          </p:nvPr>
        </p:nvSpPr>
        <p:spPr/>
        <p:txBody>
          <a:bodyPr/>
          <a:lstStyle/>
          <a:p>
            <a:fld id="{EDE73ACA-261E-4BC9-8A40-0CC419A9CACB}" type="slidenum">
              <a:rPr kumimoji="1" lang="ja-JP" altLang="en-US" smtClean="0"/>
              <a:pPr/>
              <a:t>1</a:t>
            </a:fld>
            <a:endParaRPr kumimoji="1" lang="ja-JP" altLang="en-US"/>
          </a:p>
        </p:txBody>
      </p:sp>
    </p:spTree>
  </p:cSld>
  <p:clrMapOvr>
    <a:masterClrMapping/>
  </p:clrMapOvr>
  <p:transition>
    <p:newsflash/>
    <p:sndAc>
      <p:stSnd>
        <p:snd r:embed="rId3" name="laser.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23528" y="908720"/>
            <a:ext cx="8568952" cy="2308324"/>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感染には、人の「免疫力」、病原体の「数と強さ」のバランスによって起きるという話をしました。</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では、実際施設内において、感染を防ぐために、一番理解し、実行しなければならない事の一つに「感染経路の遮断」があります。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病原体によって感染経路は異なりますので、それぞれをまず把握するようにしましょう。</a:t>
            </a:r>
            <a:endParaRPr lang="en-US" altLang="ja-JP" sz="2400" dirty="0" smtClean="0">
              <a:latin typeface="HGP創英角ｺﾞｼｯｸUB" pitchFamily="50" charset="-128"/>
              <a:ea typeface="HGP創英角ｺﾞｼｯｸUB" pitchFamily="50" charset="-128"/>
            </a:endParaRPr>
          </a:p>
        </p:txBody>
      </p:sp>
      <p:sp>
        <p:nvSpPr>
          <p:cNvPr id="5" name="テキスト ボックス 4"/>
          <p:cNvSpPr txBox="1"/>
          <p:nvPr/>
        </p:nvSpPr>
        <p:spPr>
          <a:xfrm>
            <a:off x="35496" y="44625"/>
            <a:ext cx="5940152" cy="461665"/>
          </a:xfrm>
          <a:prstGeom prst="rect">
            <a:avLst/>
          </a:prstGeom>
          <a:noFill/>
        </p:spPr>
        <p:txBody>
          <a:bodyPr wrap="square" rtlCol="0">
            <a:spAutoFit/>
          </a:bodyPr>
          <a:lstStyle/>
          <a:p>
            <a:r>
              <a:rPr lang="ja-JP" altLang="en-US" sz="2400" dirty="0" smtClean="0">
                <a:latin typeface="HGS創英角ｺﾞｼｯｸUB" pitchFamily="50" charset="-128"/>
                <a:ea typeface="HGS創英角ｺﾞｼｯｸUB" pitchFamily="50" charset="-128"/>
              </a:rPr>
              <a:t>感染経路</a:t>
            </a:r>
            <a:endParaRPr kumimoji="1" lang="ja-JP" altLang="en-US" sz="2400" dirty="0">
              <a:latin typeface="HGS創英角ｺﾞｼｯｸUB" pitchFamily="50" charset="-128"/>
              <a:ea typeface="HGS創英角ｺﾞｼｯｸUB" pitchFamily="50" charset="-128"/>
            </a:endParaRPr>
          </a:p>
        </p:txBody>
      </p:sp>
      <p:sp>
        <p:nvSpPr>
          <p:cNvPr id="6" name="スライド番号プレースホルダ 5"/>
          <p:cNvSpPr>
            <a:spLocks noGrp="1"/>
          </p:cNvSpPr>
          <p:nvPr>
            <p:ph type="sldNum" sz="quarter" idx="10"/>
          </p:nvPr>
        </p:nvSpPr>
        <p:spPr/>
        <p:txBody>
          <a:bodyPr/>
          <a:lstStyle/>
          <a:p>
            <a:fld id="{EDE73ACA-261E-4BC9-8A40-0CC419A9CACB}" type="slidenum">
              <a:rPr kumimoji="1" lang="ja-JP" altLang="en-US" smtClean="0"/>
              <a:pPr/>
              <a:t>10</a:t>
            </a:fld>
            <a:endParaRPr kumimoji="1" lang="ja-JP" altLang="en-US"/>
          </a:p>
        </p:txBody>
      </p:sp>
      <p:sp>
        <p:nvSpPr>
          <p:cNvPr id="8" name="テキスト ボックス 7"/>
          <p:cNvSpPr txBox="1"/>
          <p:nvPr/>
        </p:nvSpPr>
        <p:spPr>
          <a:xfrm>
            <a:off x="323528" y="3568948"/>
            <a:ext cx="8568952" cy="461665"/>
          </a:xfrm>
          <a:prstGeom prst="rect">
            <a:avLst/>
          </a:prstGeom>
          <a:noFill/>
        </p:spPr>
        <p:txBody>
          <a:bodyPr wrap="square" rtlCol="0">
            <a:spAutoFit/>
          </a:bodyPr>
          <a:lstStyle/>
          <a:p>
            <a:r>
              <a:rPr lang="ja-JP" altLang="en-US" sz="2400" dirty="0" smtClean="0">
                <a:solidFill>
                  <a:srgbClr val="FF0000"/>
                </a:solidFill>
                <a:latin typeface="HGP創英角ｺﾞｼｯｸUB" pitchFamily="50" charset="-128"/>
                <a:ea typeface="HGP創英角ｺﾞｼｯｸUB" pitchFamily="50" charset="-128"/>
              </a:rPr>
              <a:t>●接触感染</a:t>
            </a:r>
            <a:endParaRPr lang="en-US" altLang="ja-JP" sz="2400" dirty="0" smtClean="0">
              <a:solidFill>
                <a:srgbClr val="FF0000"/>
              </a:solidFill>
              <a:latin typeface="HGP創英角ｺﾞｼｯｸUB" pitchFamily="50" charset="-128"/>
              <a:ea typeface="HGP創英角ｺﾞｼｯｸUB" pitchFamily="50" charset="-128"/>
            </a:endParaRPr>
          </a:p>
        </p:txBody>
      </p:sp>
      <p:sp>
        <p:nvSpPr>
          <p:cNvPr id="9" name="テキスト ボックス 8"/>
          <p:cNvSpPr txBox="1"/>
          <p:nvPr/>
        </p:nvSpPr>
        <p:spPr>
          <a:xfrm>
            <a:off x="323528" y="3933056"/>
            <a:ext cx="8568952" cy="1938992"/>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読んで字のごとくですが、直接接触する事でうつります。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一番多い感染経路としては、「手」です。実際、結核菌以外の多くの菌は手を介して感染する事がほとんどです。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直接触れることで感染する「直接接触」とドアノブや手すりなどを媒介に感染する「間接接触」があります。</a:t>
            </a:r>
            <a:endParaRPr lang="en-US" altLang="ja-JP" sz="2400" dirty="0" smtClean="0">
              <a:latin typeface="HGP創英角ｺﾞｼｯｸUB" pitchFamily="50" charset="-128"/>
              <a:ea typeface="HGP創英角ｺﾞｼｯｸUB" pitchFamily="50" charset="-128"/>
            </a:endParaRPr>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 3"/>
          <p:cNvSpPr>
            <a:spLocks noGrp="1"/>
          </p:cNvSpPr>
          <p:nvPr>
            <p:ph type="sldNum" sz="quarter" idx="10"/>
          </p:nvPr>
        </p:nvSpPr>
        <p:spPr/>
        <p:txBody>
          <a:bodyPr/>
          <a:lstStyle/>
          <a:p>
            <a:fld id="{EDE73ACA-261E-4BC9-8A40-0CC419A9CACB}" type="slidenum">
              <a:rPr kumimoji="1" lang="ja-JP" altLang="en-US" smtClean="0"/>
              <a:pPr/>
              <a:t>11</a:t>
            </a:fld>
            <a:endParaRPr kumimoji="1" lang="ja-JP" altLang="en-US"/>
          </a:p>
        </p:txBody>
      </p:sp>
      <p:sp>
        <p:nvSpPr>
          <p:cNvPr id="5" name="テキスト ボックス 4"/>
          <p:cNvSpPr txBox="1"/>
          <p:nvPr/>
        </p:nvSpPr>
        <p:spPr>
          <a:xfrm>
            <a:off x="323528" y="836712"/>
            <a:ext cx="8568952" cy="461665"/>
          </a:xfrm>
          <a:prstGeom prst="rect">
            <a:avLst/>
          </a:prstGeom>
          <a:noFill/>
        </p:spPr>
        <p:txBody>
          <a:bodyPr wrap="square" rtlCol="0">
            <a:spAutoFit/>
          </a:bodyPr>
          <a:lstStyle/>
          <a:p>
            <a:r>
              <a:rPr lang="ja-JP" altLang="en-US" sz="2400" dirty="0" smtClean="0">
                <a:solidFill>
                  <a:srgbClr val="FF0000"/>
                </a:solidFill>
                <a:latin typeface="HGP創英角ｺﾞｼｯｸUB" pitchFamily="50" charset="-128"/>
                <a:ea typeface="HGP創英角ｺﾞｼｯｸUB" pitchFamily="50" charset="-128"/>
              </a:rPr>
              <a:t>●空気感染</a:t>
            </a:r>
            <a:endParaRPr lang="en-US" altLang="ja-JP" sz="2400" dirty="0" smtClean="0">
              <a:solidFill>
                <a:srgbClr val="FF0000"/>
              </a:solidFill>
              <a:latin typeface="HGP創英角ｺﾞｼｯｸUB" pitchFamily="50" charset="-128"/>
              <a:ea typeface="HGP創英角ｺﾞｼｯｸUB" pitchFamily="50" charset="-128"/>
            </a:endParaRPr>
          </a:p>
        </p:txBody>
      </p:sp>
      <p:sp>
        <p:nvSpPr>
          <p:cNvPr id="6" name="テキスト ボックス 5"/>
          <p:cNvSpPr txBox="1"/>
          <p:nvPr/>
        </p:nvSpPr>
        <p:spPr>
          <a:xfrm>
            <a:off x="323528" y="1200820"/>
            <a:ext cx="8568952" cy="1569660"/>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空気中をウイルスが漂い、それを吸い込むなどして感染します。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代表的な菌は「結核菌」です。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他にも「麻疹（はしか）」や「水痘（水ぼうそう）」等があります。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中でも現場で最も気を付けるのは、結核菌になります。</a:t>
            </a:r>
            <a:endParaRPr lang="en-US" altLang="ja-JP" sz="2400" dirty="0" smtClean="0">
              <a:latin typeface="HGP創英角ｺﾞｼｯｸUB" pitchFamily="50" charset="-128"/>
              <a:ea typeface="HGP創英角ｺﾞｼｯｸUB" pitchFamily="50" charset="-128"/>
            </a:endParaRPr>
          </a:p>
        </p:txBody>
      </p:sp>
      <p:sp>
        <p:nvSpPr>
          <p:cNvPr id="7" name="テキスト ボックス 6"/>
          <p:cNvSpPr txBox="1"/>
          <p:nvPr/>
        </p:nvSpPr>
        <p:spPr>
          <a:xfrm>
            <a:off x="323528" y="3079408"/>
            <a:ext cx="8568952" cy="461665"/>
          </a:xfrm>
          <a:prstGeom prst="rect">
            <a:avLst/>
          </a:prstGeom>
          <a:noFill/>
        </p:spPr>
        <p:txBody>
          <a:bodyPr wrap="square" rtlCol="0">
            <a:spAutoFit/>
          </a:bodyPr>
          <a:lstStyle/>
          <a:p>
            <a:r>
              <a:rPr lang="ja-JP" altLang="en-US" sz="2400" dirty="0" smtClean="0">
                <a:solidFill>
                  <a:srgbClr val="FF0000"/>
                </a:solidFill>
                <a:latin typeface="HGP創英角ｺﾞｼｯｸUB" pitchFamily="50" charset="-128"/>
                <a:ea typeface="HGP創英角ｺﾞｼｯｸUB" pitchFamily="50" charset="-128"/>
              </a:rPr>
              <a:t>●飛沫感染</a:t>
            </a:r>
            <a:endParaRPr lang="en-US" altLang="ja-JP" sz="2400" dirty="0" smtClean="0">
              <a:solidFill>
                <a:srgbClr val="FF0000"/>
              </a:solidFill>
              <a:latin typeface="HGP創英角ｺﾞｼｯｸUB" pitchFamily="50" charset="-128"/>
              <a:ea typeface="HGP創英角ｺﾞｼｯｸUB" pitchFamily="50" charset="-128"/>
            </a:endParaRPr>
          </a:p>
        </p:txBody>
      </p:sp>
      <p:sp>
        <p:nvSpPr>
          <p:cNvPr id="8" name="テキスト ボックス 7"/>
          <p:cNvSpPr txBox="1"/>
          <p:nvPr/>
        </p:nvSpPr>
        <p:spPr>
          <a:xfrm>
            <a:off x="323528" y="3443516"/>
            <a:ext cx="8568952" cy="2308324"/>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咳やくしゃみなどの飛沫に混入した細菌やウイルスを吸い込むことにより感染します。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細菌やウイルスの侵入や、外部に出さない為にもマスク着用での予防は有効です。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代表的なものはウイルスで、「インフルエンザ」「風疹」「百日咳」等です。</a:t>
            </a:r>
            <a:endParaRPr lang="en-US" altLang="ja-JP" sz="2400" dirty="0" smtClean="0">
              <a:latin typeface="HGP創英角ｺﾞｼｯｸUB" pitchFamily="50" charset="-128"/>
              <a:ea typeface="HGP創英角ｺﾞｼｯｸUB" pitchFamily="50" charset="-128"/>
            </a:endParaRPr>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 3"/>
          <p:cNvSpPr>
            <a:spLocks noGrp="1"/>
          </p:cNvSpPr>
          <p:nvPr>
            <p:ph type="sldNum" sz="quarter" idx="10"/>
          </p:nvPr>
        </p:nvSpPr>
        <p:spPr/>
        <p:txBody>
          <a:bodyPr/>
          <a:lstStyle/>
          <a:p>
            <a:fld id="{EDE73ACA-261E-4BC9-8A40-0CC419A9CACB}" type="slidenum">
              <a:rPr kumimoji="1" lang="ja-JP" altLang="en-US" smtClean="0"/>
              <a:pPr/>
              <a:t>12</a:t>
            </a:fld>
            <a:endParaRPr kumimoji="1" lang="ja-JP" altLang="en-US"/>
          </a:p>
        </p:txBody>
      </p:sp>
      <p:sp>
        <p:nvSpPr>
          <p:cNvPr id="5" name="テキスト ボックス 4"/>
          <p:cNvSpPr txBox="1"/>
          <p:nvPr/>
        </p:nvSpPr>
        <p:spPr>
          <a:xfrm>
            <a:off x="323528" y="836712"/>
            <a:ext cx="8568952" cy="461665"/>
          </a:xfrm>
          <a:prstGeom prst="rect">
            <a:avLst/>
          </a:prstGeom>
          <a:noFill/>
        </p:spPr>
        <p:txBody>
          <a:bodyPr wrap="square" rtlCol="0">
            <a:spAutoFit/>
          </a:bodyPr>
          <a:lstStyle/>
          <a:p>
            <a:r>
              <a:rPr lang="ja-JP" altLang="en-US" sz="2400" dirty="0" smtClean="0">
                <a:solidFill>
                  <a:srgbClr val="FF0000"/>
                </a:solidFill>
                <a:latin typeface="HGP創英角ｺﾞｼｯｸUB" pitchFamily="50" charset="-128"/>
                <a:ea typeface="HGP創英角ｺﾞｼｯｸUB" pitchFamily="50" charset="-128"/>
              </a:rPr>
              <a:t>●経口感染</a:t>
            </a:r>
            <a:endParaRPr lang="en-US" altLang="ja-JP" sz="2400" dirty="0" smtClean="0">
              <a:solidFill>
                <a:srgbClr val="FF0000"/>
              </a:solidFill>
              <a:latin typeface="HGP創英角ｺﾞｼｯｸUB" pitchFamily="50" charset="-128"/>
              <a:ea typeface="HGP創英角ｺﾞｼｯｸUB" pitchFamily="50" charset="-128"/>
            </a:endParaRPr>
          </a:p>
        </p:txBody>
      </p:sp>
      <p:sp>
        <p:nvSpPr>
          <p:cNvPr id="6" name="テキスト ボックス 5"/>
          <p:cNvSpPr txBox="1"/>
          <p:nvPr/>
        </p:nvSpPr>
        <p:spPr>
          <a:xfrm>
            <a:off x="323528" y="1200820"/>
            <a:ext cx="8568952" cy="1569660"/>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食事等に混入した細菌やウイルスを食べる事により感染します。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いわゆる食中毒が代表的で、嘔吐、発熱、下痢等の症状が出ます。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加熱処理により大半は予防できますが、中には熱の効かない毒素を出す菌もいるので、食材の水洗いもしっかりと行います。</a:t>
            </a:r>
            <a:endParaRPr lang="en-US" altLang="ja-JP" sz="2400" dirty="0" smtClean="0">
              <a:latin typeface="HGP創英角ｺﾞｼｯｸUB" pitchFamily="50" charset="-128"/>
              <a:ea typeface="HGP創英角ｺﾞｼｯｸUB" pitchFamily="50" charset="-128"/>
            </a:endParaRPr>
          </a:p>
        </p:txBody>
      </p:sp>
      <p:sp>
        <p:nvSpPr>
          <p:cNvPr id="7" name="テキスト ボックス 6"/>
          <p:cNvSpPr txBox="1"/>
          <p:nvPr/>
        </p:nvSpPr>
        <p:spPr>
          <a:xfrm>
            <a:off x="323528" y="3079408"/>
            <a:ext cx="8568952" cy="461665"/>
          </a:xfrm>
          <a:prstGeom prst="rect">
            <a:avLst/>
          </a:prstGeom>
          <a:noFill/>
        </p:spPr>
        <p:txBody>
          <a:bodyPr wrap="square" rtlCol="0">
            <a:spAutoFit/>
          </a:bodyPr>
          <a:lstStyle/>
          <a:p>
            <a:r>
              <a:rPr lang="ja-JP" altLang="en-US" sz="2400" dirty="0" smtClean="0">
                <a:solidFill>
                  <a:srgbClr val="FF0000"/>
                </a:solidFill>
                <a:latin typeface="HGP創英角ｺﾞｼｯｸUB" pitchFamily="50" charset="-128"/>
                <a:ea typeface="HGP創英角ｺﾞｼｯｸUB" pitchFamily="50" charset="-128"/>
              </a:rPr>
              <a:t>●血液感染</a:t>
            </a:r>
            <a:endParaRPr lang="en-US" altLang="ja-JP" sz="2400" dirty="0" smtClean="0">
              <a:solidFill>
                <a:srgbClr val="FF0000"/>
              </a:solidFill>
              <a:latin typeface="HGP創英角ｺﾞｼｯｸUB" pitchFamily="50" charset="-128"/>
              <a:ea typeface="HGP創英角ｺﾞｼｯｸUB" pitchFamily="50" charset="-128"/>
            </a:endParaRPr>
          </a:p>
        </p:txBody>
      </p:sp>
      <p:sp>
        <p:nvSpPr>
          <p:cNvPr id="8" name="テキスト ボックス 7"/>
          <p:cNvSpPr txBox="1"/>
          <p:nvPr/>
        </p:nvSpPr>
        <p:spPr>
          <a:xfrm>
            <a:off x="323528" y="3443516"/>
            <a:ext cx="8568952" cy="2677656"/>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ウイルスに感染している血液が、輸血などで直接人の血液に入る事でうつります。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代表的なもので、</a:t>
            </a:r>
            <a:r>
              <a:rPr lang="en-US" altLang="ja-JP" sz="2400" dirty="0" smtClean="0">
                <a:latin typeface="HGP創英角ｺﾞｼｯｸUB" pitchFamily="50" charset="-128"/>
                <a:ea typeface="HGP創英角ｺﾞｼｯｸUB" pitchFamily="50" charset="-128"/>
              </a:rPr>
              <a:t>B</a:t>
            </a:r>
            <a:r>
              <a:rPr lang="ja-JP" altLang="en-US" sz="2400" dirty="0" smtClean="0">
                <a:latin typeface="HGP創英角ｺﾞｼｯｸUB" pitchFamily="50" charset="-128"/>
                <a:ea typeface="HGP創英角ｺﾞｼｯｸUB" pitchFamily="50" charset="-128"/>
              </a:rPr>
              <a:t>型・</a:t>
            </a:r>
            <a:r>
              <a:rPr lang="en-US" altLang="ja-JP" sz="2400" dirty="0" smtClean="0">
                <a:latin typeface="HGP創英角ｺﾞｼｯｸUB" pitchFamily="50" charset="-128"/>
                <a:ea typeface="HGP創英角ｺﾞｼｯｸUB" pitchFamily="50" charset="-128"/>
              </a:rPr>
              <a:t>C</a:t>
            </a:r>
            <a:r>
              <a:rPr lang="ja-JP" altLang="en-US" sz="2400" dirty="0" smtClean="0">
                <a:latin typeface="HGP創英角ｺﾞｼｯｸUB" pitchFamily="50" charset="-128"/>
                <a:ea typeface="HGP創英角ｺﾞｼｯｸUB" pitchFamily="50" charset="-128"/>
              </a:rPr>
              <a:t>型肝炎、梅毒、エイズなどがあります。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傷のある手で血液に触れることで感染します。（正常な皮膚に付着しても、体内には入らないので感染は起きません。）</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他には、口腔内に傷がある人の歯ブラシの使い回し、頭皮の傷がある場合、ブラシからも感染が起きる事があります。</a:t>
            </a:r>
            <a:endParaRPr lang="en-US" altLang="ja-JP" sz="2400" dirty="0" smtClean="0">
              <a:latin typeface="HGP創英角ｺﾞｼｯｸUB" pitchFamily="50" charset="-128"/>
              <a:ea typeface="HGP創英角ｺﾞｼｯｸUB" pitchFamily="50" charset="-128"/>
            </a:endParaRPr>
          </a:p>
        </p:txBody>
      </p:sp>
    </p:spTree>
  </p:cSld>
  <p:clrMapOvr>
    <a:masterClrMapping/>
  </p:clrMapOvr>
  <p:transition>
    <p:newsflash/>
    <p:sndAc>
      <p:stSnd>
        <p:snd r:embed="rId2" name="laser.wav"/>
      </p:stSnd>
    </p:sndAc>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23528" y="1208941"/>
            <a:ext cx="8568952" cy="4524315"/>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施設内において、現実的な感染予防としては、</a:t>
            </a:r>
            <a:r>
              <a:rPr lang="ja-JP" altLang="en-US" sz="2400" dirty="0" smtClean="0">
                <a:solidFill>
                  <a:srgbClr val="FF0000"/>
                </a:solidFill>
                <a:latin typeface="HGP創英角ｺﾞｼｯｸUB" pitchFamily="50" charset="-128"/>
                <a:ea typeface="HGP創英角ｺﾞｼｯｸUB" pitchFamily="50" charset="-128"/>
              </a:rPr>
              <a:t>「感染経路の遮断」</a:t>
            </a:r>
            <a:r>
              <a:rPr lang="ja-JP" altLang="en-US" sz="2400" dirty="0" smtClean="0">
                <a:latin typeface="HGP創英角ｺﾞｼｯｸUB" pitchFamily="50" charset="-128"/>
                <a:ea typeface="HGP創英角ｺﾞｼｯｸUB" pitchFamily="50" charset="-128"/>
              </a:rPr>
              <a:t>があります。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とはいえ、それぞれの利用者様が病原体を持っているか、持っているとすればどんなものを持っているかを調べることは不可能です。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「どんな病原体を持っていても、こうしておけば安心」という方法を日ごろから取り入れ、実行することが最も重要となります。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その方法についても、煩雑であれば日常的に行う事は困難になります。簡素かつ確実かつ低コスト</a:t>
            </a:r>
            <a:r>
              <a:rPr lang="ja-JP" altLang="en-US" sz="2400" dirty="0" err="1" smtClean="0">
                <a:latin typeface="HGP創英角ｺﾞｼｯｸUB" pitchFamily="50" charset="-128"/>
                <a:ea typeface="HGP創英角ｺﾞｼｯｸUB" pitchFamily="50" charset="-128"/>
              </a:rPr>
              <a:t>な</a:t>
            </a:r>
            <a:r>
              <a:rPr lang="ja-JP" altLang="en-US" sz="2400" dirty="0" smtClean="0">
                <a:latin typeface="HGP創英角ｺﾞｼｯｸUB" pitchFamily="50" charset="-128"/>
                <a:ea typeface="HGP創英角ｺﾞｼｯｸUB" pitchFamily="50" charset="-128"/>
              </a:rPr>
              <a:t>方法を模索する必要があります。</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上記のような条件をある程度満たしている方法として現場で実践しやすいやり方の一つとして</a:t>
            </a:r>
            <a:r>
              <a:rPr lang="ja-JP" altLang="en-US" sz="2400" dirty="0" smtClean="0">
                <a:solidFill>
                  <a:srgbClr val="FF0000"/>
                </a:solidFill>
                <a:latin typeface="HGP創英角ｺﾞｼｯｸUB" pitchFamily="50" charset="-128"/>
                <a:ea typeface="HGP創英角ｺﾞｼｯｸUB" pitchFamily="50" charset="-128"/>
              </a:rPr>
              <a:t>「スタンダードプリコーション」</a:t>
            </a:r>
            <a:r>
              <a:rPr lang="ja-JP" altLang="en-US" sz="2400" dirty="0" smtClean="0">
                <a:latin typeface="HGP創英角ｺﾞｼｯｸUB" pitchFamily="50" charset="-128"/>
                <a:ea typeface="HGP創英角ｺﾞｼｯｸUB" pitchFamily="50" charset="-128"/>
              </a:rPr>
              <a:t>と呼ばれる感染予防策があります。</a:t>
            </a:r>
            <a:endParaRPr lang="en-US" altLang="ja-JP" sz="2400" dirty="0" smtClean="0">
              <a:latin typeface="HGP創英角ｺﾞｼｯｸUB" pitchFamily="50" charset="-128"/>
              <a:ea typeface="HGP創英角ｺﾞｼｯｸUB" pitchFamily="50" charset="-128"/>
            </a:endParaRPr>
          </a:p>
        </p:txBody>
      </p:sp>
      <p:sp>
        <p:nvSpPr>
          <p:cNvPr id="5" name="テキスト ボックス 4"/>
          <p:cNvSpPr txBox="1"/>
          <p:nvPr/>
        </p:nvSpPr>
        <p:spPr>
          <a:xfrm>
            <a:off x="35496" y="44625"/>
            <a:ext cx="5940152" cy="461665"/>
          </a:xfrm>
          <a:prstGeom prst="rect">
            <a:avLst/>
          </a:prstGeom>
          <a:noFill/>
        </p:spPr>
        <p:txBody>
          <a:bodyPr wrap="square" rtlCol="0">
            <a:spAutoFit/>
          </a:bodyPr>
          <a:lstStyle/>
          <a:p>
            <a:r>
              <a:rPr lang="ja-JP" altLang="en-US" sz="2400" dirty="0" smtClean="0">
                <a:latin typeface="HGS創英角ｺﾞｼｯｸUB" pitchFamily="50" charset="-128"/>
                <a:ea typeface="HGS創英角ｺﾞｼｯｸUB" pitchFamily="50" charset="-128"/>
              </a:rPr>
              <a:t>感染予防について</a:t>
            </a:r>
            <a:endParaRPr kumimoji="1" lang="ja-JP" altLang="en-US" sz="2400" dirty="0">
              <a:latin typeface="HGS創英角ｺﾞｼｯｸUB" pitchFamily="50" charset="-128"/>
              <a:ea typeface="HGS創英角ｺﾞｼｯｸUB" pitchFamily="50" charset="-128"/>
            </a:endParaRPr>
          </a:p>
        </p:txBody>
      </p:sp>
      <p:sp>
        <p:nvSpPr>
          <p:cNvPr id="6" name="スライド番号プレースホルダ 5"/>
          <p:cNvSpPr>
            <a:spLocks noGrp="1"/>
          </p:cNvSpPr>
          <p:nvPr>
            <p:ph type="sldNum" sz="quarter" idx="10"/>
          </p:nvPr>
        </p:nvSpPr>
        <p:spPr/>
        <p:txBody>
          <a:bodyPr/>
          <a:lstStyle/>
          <a:p>
            <a:fld id="{EDE73ACA-261E-4BC9-8A40-0CC419A9CACB}" type="slidenum">
              <a:rPr kumimoji="1" lang="ja-JP" altLang="en-US" smtClean="0"/>
              <a:pPr/>
              <a:t>13</a:t>
            </a:fld>
            <a:endParaRPr kumimoji="1" lang="ja-JP" altLang="en-US"/>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23528" y="1046341"/>
            <a:ext cx="8568952" cy="5262979"/>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まず、基本として、いろいろな病原体は下記の</a:t>
            </a:r>
            <a:r>
              <a:rPr lang="en-US" altLang="ja-JP" sz="2400" dirty="0" smtClean="0">
                <a:latin typeface="HGP創英角ｺﾞｼｯｸUB" pitchFamily="50" charset="-128"/>
                <a:ea typeface="HGP創英角ｺﾞｼｯｸUB" pitchFamily="50" charset="-128"/>
              </a:rPr>
              <a:t>4</a:t>
            </a:r>
            <a:r>
              <a:rPr lang="ja-JP" altLang="en-US" sz="2400" dirty="0" err="1" smtClean="0">
                <a:latin typeface="HGP創英角ｺﾞｼｯｸUB" pitchFamily="50" charset="-128"/>
                <a:ea typeface="HGP創英角ｺﾞｼｯｸUB" pitchFamily="50" charset="-128"/>
              </a:rPr>
              <a:t>つに</a:t>
            </a:r>
            <a:r>
              <a:rPr lang="ja-JP" altLang="en-US" sz="2400" dirty="0" smtClean="0">
                <a:latin typeface="HGP創英角ｺﾞｼｯｸUB" pitchFamily="50" charset="-128"/>
                <a:ea typeface="HGP創英角ｺﾞｼｯｸUB" pitchFamily="50" charset="-128"/>
              </a:rPr>
              <a:t>多量に含まれているので、これらを扱う時には注意をするようにします。</a:t>
            </a:r>
            <a:endParaRPr lang="en-US" altLang="ja-JP" sz="2400" dirty="0" smtClean="0">
              <a:latin typeface="HGP創英角ｺﾞｼｯｸUB" pitchFamily="50" charset="-128"/>
              <a:ea typeface="HGP創英角ｺﾞｼｯｸUB" pitchFamily="50" charset="-128"/>
            </a:endParaRPr>
          </a:p>
          <a:p>
            <a:r>
              <a:rPr lang="ja-JP" altLang="en-US" sz="2400" dirty="0" smtClean="0">
                <a:solidFill>
                  <a:srgbClr val="FF0000"/>
                </a:solidFill>
                <a:latin typeface="HGP創英角ｺﾞｼｯｸUB" pitchFamily="50" charset="-128"/>
                <a:ea typeface="HGP創英角ｺﾞｼｯｸUB" pitchFamily="50" charset="-128"/>
              </a:rPr>
              <a:t>①血液</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solidFill>
                  <a:srgbClr val="FF0000"/>
                </a:solidFill>
                <a:latin typeface="HGP創英角ｺﾞｼｯｸUB" pitchFamily="50" charset="-128"/>
                <a:ea typeface="HGP創英角ｺﾞｼｯｸUB" pitchFamily="50" charset="-128"/>
              </a:rPr>
              <a:t>②体液、分泌物、排泄物（汗は除く）</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solidFill>
                  <a:srgbClr val="FF0000"/>
                </a:solidFill>
                <a:latin typeface="HGP創英角ｺﾞｼｯｸUB" pitchFamily="50" charset="-128"/>
                <a:ea typeface="HGP創英角ｺﾞｼｯｸUB" pitchFamily="50" charset="-128"/>
              </a:rPr>
              <a:t>③傷害のある皮膚</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solidFill>
                  <a:srgbClr val="FF0000"/>
                </a:solidFill>
                <a:latin typeface="HGP創英角ｺﾞｼｯｸUB" pitchFamily="50" charset="-128"/>
                <a:ea typeface="HGP創英角ｺﾞｼｯｸUB" pitchFamily="50" charset="-128"/>
              </a:rPr>
              <a:t>④粘膜</a:t>
            </a:r>
            <a:endParaRPr lang="en-US" altLang="ja-JP" sz="2400" dirty="0" smtClean="0">
              <a:solidFill>
                <a:srgbClr val="FF0000"/>
              </a:solidFill>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①の血液はお分かりかと存じます。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②の具体例としては、</a:t>
            </a:r>
            <a:r>
              <a:rPr lang="ja-JP" altLang="en-US" sz="2400" dirty="0" smtClean="0">
                <a:solidFill>
                  <a:srgbClr val="FF0000"/>
                </a:solidFill>
                <a:latin typeface="HGP創英角ｺﾞｼｯｸUB" pitchFamily="50" charset="-128"/>
                <a:ea typeface="HGP創英角ｺﾞｼｯｸUB" pitchFamily="50" charset="-128"/>
              </a:rPr>
              <a:t>唾液、涙、鼻水、痰、胃液、胆汁、腸液、尿、便、精液、膣分泌物、吐瀉物、膿等</a:t>
            </a:r>
            <a:r>
              <a:rPr lang="ja-JP" altLang="en-US" sz="2400" dirty="0" smtClean="0">
                <a:latin typeface="HGP創英角ｺﾞｼｯｸUB" pitchFamily="50" charset="-128"/>
                <a:ea typeface="HGP創英角ｺﾞｼｯｸUB" pitchFamily="50" charset="-128"/>
              </a:rPr>
              <a:t>があります。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「汗は除く」とありますが、汗には病原体は含まれていない、もしくは含まれていても感染を起こす程の量ではないという事です。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唾液や涙も通常は安心ですが、口腔内に傷があったり、目が赤くなって目ヤニがべったりついている時などは要注意です。</a:t>
            </a:r>
            <a:endParaRPr lang="en-US" altLang="ja-JP" sz="2400" dirty="0" smtClean="0">
              <a:latin typeface="HGP創英角ｺﾞｼｯｸUB" pitchFamily="50" charset="-128"/>
              <a:ea typeface="HGP創英角ｺﾞｼｯｸUB" pitchFamily="50" charset="-128"/>
            </a:endParaRPr>
          </a:p>
        </p:txBody>
      </p:sp>
      <p:sp>
        <p:nvSpPr>
          <p:cNvPr id="6" name="スライド番号プレースホルダ 5"/>
          <p:cNvSpPr>
            <a:spLocks noGrp="1"/>
          </p:cNvSpPr>
          <p:nvPr>
            <p:ph type="sldNum" sz="quarter" idx="10"/>
          </p:nvPr>
        </p:nvSpPr>
        <p:spPr/>
        <p:txBody>
          <a:bodyPr/>
          <a:lstStyle/>
          <a:p>
            <a:fld id="{EDE73ACA-261E-4BC9-8A40-0CC419A9CACB}" type="slidenum">
              <a:rPr kumimoji="1" lang="ja-JP" altLang="en-US" smtClean="0"/>
              <a:pPr/>
              <a:t>14</a:t>
            </a:fld>
            <a:endParaRPr kumimoji="1" lang="ja-JP" altLang="en-US"/>
          </a:p>
        </p:txBody>
      </p:sp>
      <p:sp>
        <p:nvSpPr>
          <p:cNvPr id="7" name="テキスト ボックス 6"/>
          <p:cNvSpPr txBox="1"/>
          <p:nvPr/>
        </p:nvSpPr>
        <p:spPr>
          <a:xfrm>
            <a:off x="35496" y="714991"/>
            <a:ext cx="8568952" cy="461665"/>
          </a:xfrm>
          <a:prstGeom prst="rect">
            <a:avLst/>
          </a:prstGeom>
          <a:noFill/>
        </p:spPr>
        <p:txBody>
          <a:bodyPr wrap="square" rtlCol="0">
            <a:spAutoFit/>
          </a:bodyPr>
          <a:lstStyle/>
          <a:p>
            <a:r>
              <a:rPr lang="ja-JP" altLang="en-US" sz="2400" dirty="0" smtClean="0">
                <a:solidFill>
                  <a:srgbClr val="FF0000"/>
                </a:solidFill>
                <a:latin typeface="HGP創英角ｺﾞｼｯｸUB" pitchFamily="50" charset="-128"/>
                <a:ea typeface="HGP創英角ｺﾞｼｯｸUB" pitchFamily="50" charset="-128"/>
              </a:rPr>
              <a:t>スタンダードプリコーション</a:t>
            </a:r>
            <a:endParaRPr lang="en-US" altLang="ja-JP" sz="2400" dirty="0" smtClean="0">
              <a:solidFill>
                <a:srgbClr val="FF0000"/>
              </a:solidFill>
              <a:latin typeface="HGP創英角ｺﾞｼｯｸUB" pitchFamily="50" charset="-128"/>
              <a:ea typeface="HGP創英角ｺﾞｼｯｸUB" pitchFamily="50" charset="-128"/>
            </a:endParaRPr>
          </a:p>
        </p:txBody>
      </p:sp>
    </p:spTree>
  </p:cSld>
  <p:clrMapOvr>
    <a:masterClrMapping/>
  </p:clrMapOvr>
  <p:transition>
    <p:newsflash/>
    <p:sndAc>
      <p:stSnd>
        <p:snd r:embed="rId3" name="laser.wav"/>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23528" y="677009"/>
            <a:ext cx="8568952" cy="5632311"/>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③の障害のある皮膚に関して代表的なものは、湿疹や床ずれ、水膨れや傷を負った皮膚等</a:t>
            </a:r>
            <a:r>
              <a:rPr lang="ja-JP" altLang="en-US" sz="2400" dirty="0" smtClean="0">
                <a:solidFill>
                  <a:srgbClr val="FF0000"/>
                </a:solidFill>
                <a:latin typeface="HGP創英角ｺﾞｼｯｸUB" pitchFamily="50" charset="-128"/>
                <a:ea typeface="HGP創英角ｺﾞｼｯｸUB" pitchFamily="50" charset="-128"/>
              </a:rPr>
              <a:t>「ジクジクしているところ」</a:t>
            </a:r>
            <a:r>
              <a:rPr lang="ja-JP" altLang="en-US" sz="2400" dirty="0" smtClean="0">
                <a:latin typeface="HGP創英角ｺﾞｼｯｸUB" pitchFamily="50" charset="-128"/>
                <a:ea typeface="HGP創英角ｺﾞｼｯｸUB" pitchFamily="50" charset="-128"/>
              </a:rPr>
              <a:t>です。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④の粘膜は、体の中で言うと、鼻の中、口の中、目の玉の表面などの部分です。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これら</a:t>
            </a:r>
            <a:r>
              <a:rPr lang="en-US" altLang="ja-JP" sz="2400" dirty="0" smtClean="0">
                <a:latin typeface="HGP創英角ｺﾞｼｯｸUB" pitchFamily="50" charset="-128"/>
                <a:ea typeface="HGP創英角ｺﾞｼｯｸUB" pitchFamily="50" charset="-128"/>
              </a:rPr>
              <a:t>4</a:t>
            </a:r>
            <a:r>
              <a:rPr lang="ja-JP" altLang="en-US" sz="2400" dirty="0" err="1" smtClean="0">
                <a:latin typeface="HGP創英角ｺﾞｼｯｸUB" pitchFamily="50" charset="-128"/>
                <a:ea typeface="HGP創英角ｺﾞｼｯｸUB" pitchFamily="50" charset="-128"/>
              </a:rPr>
              <a:t>つの</a:t>
            </a:r>
            <a:r>
              <a:rPr lang="ja-JP" altLang="en-US" sz="2400" dirty="0" smtClean="0">
                <a:latin typeface="HGP創英角ｺﾞｼｯｸUB" pitchFamily="50" charset="-128"/>
                <a:ea typeface="HGP創英角ｺﾞｼｯｸUB" pitchFamily="50" charset="-128"/>
              </a:rPr>
              <a:t>物に対しては、</a:t>
            </a:r>
            <a:endParaRPr lang="en-US" altLang="ja-JP" sz="2400" dirty="0" smtClean="0">
              <a:latin typeface="HGP創英角ｺﾞｼｯｸUB" pitchFamily="50" charset="-128"/>
              <a:ea typeface="HGP創英角ｺﾞｼｯｸUB" pitchFamily="50" charset="-128"/>
            </a:endParaRPr>
          </a:p>
          <a:p>
            <a:r>
              <a:rPr lang="ja-JP" altLang="en-US" sz="2400" dirty="0" smtClean="0">
                <a:solidFill>
                  <a:srgbClr val="FF0000"/>
                </a:solidFill>
                <a:latin typeface="HGP創英角ｺﾞｼｯｸUB" pitchFamily="50" charset="-128"/>
                <a:ea typeface="HGP創英角ｺﾞｼｯｸUB" pitchFamily="50" charset="-128"/>
              </a:rPr>
              <a:t>・素手で触らない</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solidFill>
                  <a:srgbClr val="FF0000"/>
                </a:solidFill>
                <a:latin typeface="HGP創英角ｺﾞｼｯｸUB" pitchFamily="50" charset="-128"/>
                <a:ea typeface="HGP創英角ｺﾞｼｯｸUB" pitchFamily="50" charset="-128"/>
              </a:rPr>
              <a:t>・触りそうなときは、手袋を着用する。</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solidFill>
                  <a:srgbClr val="FF0000"/>
                </a:solidFill>
                <a:latin typeface="HGP創英角ｺﾞｼｯｸUB" pitchFamily="50" charset="-128"/>
                <a:ea typeface="HGP創英角ｺﾞｼｯｸUB" pitchFamily="50" charset="-128"/>
              </a:rPr>
              <a:t>・もし素手で触ってしまったときは、すぐに触れた部位を洗浄する。</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solidFill>
                  <a:srgbClr val="FF0000"/>
                </a:solidFill>
                <a:latin typeface="HGP創英角ｺﾞｼｯｸUB" pitchFamily="50" charset="-128"/>
                <a:ea typeface="HGP創英角ｺﾞｼｯｸUB" pitchFamily="50" charset="-128"/>
              </a:rPr>
              <a:t>・手袋を着用していても外した後は手を洗浄する。</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として下さい。</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手袋を外した際に手を洗浄するのは、</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・使い捨ての手袋には規格上穴が開いているものがある。</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・着用時に手袋内が蒸れて、毛穴の中の菌が浮き出てくる。</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・手袋を外す際に表面の菌が付着する事がある。</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以上の事から手袋を外した際にも手を洗うようにします。</a:t>
            </a:r>
            <a:endParaRPr lang="en-US" altLang="ja-JP" sz="2400" dirty="0" smtClean="0">
              <a:latin typeface="HGP創英角ｺﾞｼｯｸUB" pitchFamily="50" charset="-128"/>
              <a:ea typeface="HGP創英角ｺﾞｼｯｸUB" pitchFamily="50" charset="-128"/>
            </a:endParaRPr>
          </a:p>
        </p:txBody>
      </p:sp>
      <p:sp>
        <p:nvSpPr>
          <p:cNvPr id="6" name="スライド番号プレースホルダ 5"/>
          <p:cNvSpPr>
            <a:spLocks noGrp="1"/>
          </p:cNvSpPr>
          <p:nvPr>
            <p:ph type="sldNum" sz="quarter" idx="10"/>
          </p:nvPr>
        </p:nvSpPr>
        <p:spPr/>
        <p:txBody>
          <a:bodyPr/>
          <a:lstStyle/>
          <a:p>
            <a:fld id="{EDE73ACA-261E-4BC9-8A40-0CC419A9CACB}" type="slidenum">
              <a:rPr kumimoji="1" lang="ja-JP" altLang="en-US" smtClean="0"/>
              <a:pPr/>
              <a:t>15</a:t>
            </a:fld>
            <a:endParaRPr kumimoji="1" lang="ja-JP" altLang="en-US"/>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23528" y="851228"/>
            <a:ext cx="8568952" cy="3416320"/>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また、これらの物が、顔にかかったり、接触すると思われる際にはマスクや眼鏡を使用したり、体にかかる事が想定される場合はガウンやエプロンを着用するなどの対応を取ります。</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以上がスタンダードプリコーションの基本です。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スタンダードプリコーションでは、注意すべき対象や場面を明確にし、特にその中でも「手洗い」の重要性が強調されています。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床や壁などの清掃も美観を損なわない為には大切ですが、感染経路を考えると、重要度は低くなります。</a:t>
            </a:r>
            <a:endParaRPr lang="en-US" altLang="ja-JP" sz="2400" dirty="0" smtClean="0">
              <a:latin typeface="HGP創英角ｺﾞｼｯｸUB" pitchFamily="50" charset="-128"/>
              <a:ea typeface="HGP創英角ｺﾞｼｯｸUB" pitchFamily="50" charset="-128"/>
            </a:endParaRPr>
          </a:p>
        </p:txBody>
      </p:sp>
      <p:sp>
        <p:nvSpPr>
          <p:cNvPr id="6" name="スライド番号プレースホルダ 5"/>
          <p:cNvSpPr>
            <a:spLocks noGrp="1"/>
          </p:cNvSpPr>
          <p:nvPr>
            <p:ph type="sldNum" sz="quarter" idx="10"/>
          </p:nvPr>
        </p:nvSpPr>
        <p:spPr/>
        <p:txBody>
          <a:bodyPr/>
          <a:lstStyle/>
          <a:p>
            <a:fld id="{EDE73ACA-261E-4BC9-8A40-0CC419A9CACB}" type="slidenum">
              <a:rPr kumimoji="1" lang="ja-JP" altLang="en-US" smtClean="0"/>
              <a:pPr/>
              <a:t>16</a:t>
            </a:fld>
            <a:endParaRPr kumimoji="1" lang="ja-JP" altLang="en-US"/>
          </a:p>
        </p:txBody>
      </p:sp>
      <p:sp>
        <p:nvSpPr>
          <p:cNvPr id="5" name="テキスト ボックス 4"/>
          <p:cNvSpPr txBox="1"/>
          <p:nvPr/>
        </p:nvSpPr>
        <p:spPr>
          <a:xfrm>
            <a:off x="395536" y="4509120"/>
            <a:ext cx="8424936" cy="1015663"/>
          </a:xfrm>
          <a:prstGeom prst="rect">
            <a:avLst/>
          </a:prstGeom>
          <a:noFill/>
        </p:spPr>
        <p:txBody>
          <a:bodyPr wrap="square" rtlCol="0">
            <a:spAutoFit/>
          </a:bodyPr>
          <a:lstStyle/>
          <a:p>
            <a:r>
              <a:rPr lang="ja-JP" altLang="en-US" sz="6000" dirty="0" smtClean="0">
                <a:solidFill>
                  <a:srgbClr val="FF0000"/>
                </a:solidFill>
                <a:latin typeface="HGP創英角ｺﾞｼｯｸUB" pitchFamily="50" charset="-128"/>
                <a:ea typeface="HGP創英角ｺﾞｼｯｸUB" pitchFamily="50" charset="-128"/>
              </a:rPr>
              <a:t>感染予防は「手洗い」から</a:t>
            </a:r>
            <a:endParaRPr lang="en-US" altLang="ja-JP" sz="6000" dirty="0" smtClean="0">
              <a:solidFill>
                <a:srgbClr val="FF0000"/>
              </a:solidFill>
              <a:latin typeface="HGP創英角ｺﾞｼｯｸUB" pitchFamily="50" charset="-128"/>
              <a:ea typeface="HGP創英角ｺﾞｼｯｸUB" pitchFamily="50" charset="-128"/>
            </a:endParaRPr>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23528" y="848901"/>
            <a:ext cx="8568952" cy="5262979"/>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スタンダードプリコーションで、</a:t>
            </a:r>
            <a:r>
              <a:rPr lang="ja-JP" altLang="en-US" sz="2400" dirty="0" smtClean="0">
                <a:solidFill>
                  <a:srgbClr val="FF0000"/>
                </a:solidFill>
                <a:latin typeface="HGP創英角ｺﾞｼｯｸUB" pitchFamily="50" charset="-128"/>
                <a:ea typeface="HGP創英角ｺﾞｼｯｸUB" pitchFamily="50" charset="-128"/>
              </a:rPr>
              <a:t>「手洗いは他の色々な予防策とは独立した、最も重要な感染防御手段である。」</a:t>
            </a:r>
            <a:r>
              <a:rPr lang="ja-JP" altLang="en-US" sz="2400" dirty="0" smtClean="0">
                <a:latin typeface="HGP創英角ｺﾞｼｯｸUB" pitchFamily="50" charset="-128"/>
                <a:ea typeface="HGP創英角ｺﾞｼｯｸUB" pitchFamily="50" charset="-128"/>
              </a:rPr>
              <a:t>と述べられています。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自分を守り、利用者様への感染を防ぐ為にも、手洗いの重要性を現場レベルでしっかりと理解してもらう必要があります。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この「手洗い」ですが、日常の手洗いとは少し意味が違います。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感染を予防するための手洗いですから下記の点に注意して行います。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①勤務中はアクセサリー指輪・腕時計を外します。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r>
              <a:rPr lang="en-US" altLang="ja-JP" sz="2400" dirty="0" smtClean="0">
                <a:latin typeface="HGP創英角ｺﾞｼｯｸUB" pitchFamily="50" charset="-128"/>
                <a:ea typeface="HGP創英角ｺﾞｼｯｸUB" pitchFamily="50" charset="-128"/>
              </a:rPr>
              <a:t>※</a:t>
            </a:r>
            <a:r>
              <a:rPr lang="ja-JP" altLang="en-US" sz="2400" dirty="0" smtClean="0">
                <a:latin typeface="HGP創英角ｺﾞｼｯｸUB" pitchFamily="50" charset="-128"/>
                <a:ea typeface="HGP創英角ｺﾞｼｯｸUB" pitchFamily="50" charset="-128"/>
              </a:rPr>
              <a:t>指輪や腕時計の下には雑菌がたくさんいます。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②流水で洗います。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r>
              <a:rPr lang="en-US" altLang="ja-JP" sz="2400" dirty="0" smtClean="0">
                <a:latin typeface="HGP創英角ｺﾞｼｯｸUB" pitchFamily="50" charset="-128"/>
                <a:ea typeface="HGP創英角ｺﾞｼｯｸUB" pitchFamily="50" charset="-128"/>
              </a:rPr>
              <a:t>※</a:t>
            </a:r>
            <a:r>
              <a:rPr lang="ja-JP" altLang="en-US" sz="2400" dirty="0" smtClean="0">
                <a:latin typeface="HGP創英角ｺﾞｼｯｸUB" pitchFamily="50" charset="-128"/>
                <a:ea typeface="HGP創英角ｺﾞｼｯｸUB" pitchFamily="50" charset="-128"/>
              </a:rPr>
              <a:t>貯めた水で洗わないようにする。（雑菌が繁殖している為）</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③石鹸を使って洗います。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r>
              <a:rPr lang="en-US" altLang="ja-JP" sz="2400" dirty="0" smtClean="0">
                <a:latin typeface="HGP創英角ｺﾞｼｯｸUB" pitchFamily="50" charset="-128"/>
                <a:ea typeface="HGP創英角ｺﾞｼｯｸUB" pitchFamily="50" charset="-128"/>
              </a:rPr>
              <a:t>※</a:t>
            </a:r>
            <a:r>
              <a:rPr lang="ja-JP" altLang="en-US" sz="2400" dirty="0" smtClean="0">
                <a:latin typeface="HGP創英角ｺﾞｼｯｸUB" pitchFamily="50" charset="-128"/>
                <a:ea typeface="HGP創英角ｺﾞｼｯｸUB" pitchFamily="50" charset="-128"/>
              </a:rPr>
              <a:t>液体石鹸で洗います。固形石鹸は置いてある皿の中や石鹸</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そのものに雑菌が繁殖しています。</a:t>
            </a:r>
            <a:endParaRPr lang="en-US" altLang="ja-JP" sz="2400" dirty="0" smtClean="0">
              <a:latin typeface="HGP創英角ｺﾞｼｯｸUB" pitchFamily="50" charset="-128"/>
              <a:ea typeface="HGP創英角ｺﾞｼｯｸUB" pitchFamily="50" charset="-128"/>
            </a:endParaRPr>
          </a:p>
        </p:txBody>
      </p:sp>
      <p:sp>
        <p:nvSpPr>
          <p:cNvPr id="6" name="スライド番号プレースホルダ 5"/>
          <p:cNvSpPr>
            <a:spLocks noGrp="1"/>
          </p:cNvSpPr>
          <p:nvPr>
            <p:ph type="sldNum" sz="quarter" idx="10"/>
          </p:nvPr>
        </p:nvSpPr>
        <p:spPr/>
        <p:txBody>
          <a:bodyPr/>
          <a:lstStyle/>
          <a:p>
            <a:fld id="{EDE73ACA-261E-4BC9-8A40-0CC419A9CACB}" type="slidenum">
              <a:rPr kumimoji="1" lang="ja-JP" altLang="en-US" smtClean="0"/>
              <a:pPr/>
              <a:t>17</a:t>
            </a:fld>
            <a:endParaRPr kumimoji="1" lang="ja-JP" altLang="en-US"/>
          </a:p>
        </p:txBody>
      </p:sp>
      <p:sp>
        <p:nvSpPr>
          <p:cNvPr id="5" name="テキスト ボックス 4"/>
          <p:cNvSpPr txBox="1"/>
          <p:nvPr/>
        </p:nvSpPr>
        <p:spPr>
          <a:xfrm>
            <a:off x="35496" y="44625"/>
            <a:ext cx="5940152" cy="461665"/>
          </a:xfrm>
          <a:prstGeom prst="rect">
            <a:avLst/>
          </a:prstGeom>
          <a:noFill/>
        </p:spPr>
        <p:txBody>
          <a:bodyPr wrap="square" rtlCol="0">
            <a:spAutoFit/>
          </a:bodyPr>
          <a:lstStyle/>
          <a:p>
            <a:r>
              <a:rPr kumimoji="1" lang="ja-JP" altLang="en-US" sz="2400" dirty="0" smtClean="0">
                <a:latin typeface="HGS創英角ｺﾞｼｯｸUB" pitchFamily="50" charset="-128"/>
                <a:ea typeface="HGS創英角ｺﾞｼｯｸUB" pitchFamily="50" charset="-128"/>
              </a:rPr>
              <a:t>手洗いの重要性</a:t>
            </a:r>
            <a:endParaRPr kumimoji="1" lang="ja-JP" altLang="en-US" sz="2400" dirty="0">
              <a:latin typeface="HGS創英角ｺﾞｼｯｸUB" pitchFamily="50" charset="-128"/>
              <a:ea typeface="HGS創英角ｺﾞｼｯｸUB" pitchFamily="50" charset="-128"/>
            </a:endParaRPr>
          </a:p>
        </p:txBody>
      </p:sp>
    </p:spTree>
  </p:cSld>
  <p:clrMapOvr>
    <a:masterClrMapping/>
  </p:clrMapOvr>
  <p:transition>
    <p:newsflash/>
    <p:sndAc>
      <p:stSnd>
        <p:snd r:embed="rId3" name="laser.wav"/>
      </p:stSnd>
    </p:sndAc>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23528" y="692696"/>
            <a:ext cx="8568952" cy="5632311"/>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④丁寧に洗い残しの無いように洗います</a:t>
            </a:r>
            <a:r>
              <a:rPr lang="ja-JP" altLang="en-US" sz="2400" dirty="0" err="1" smtClean="0">
                <a:latin typeface="HGP創英角ｺﾞｼｯｸUB" pitchFamily="50" charset="-128"/>
                <a:ea typeface="HGP創英角ｺﾞｼｯｸUB" pitchFamily="50" charset="-128"/>
              </a:rPr>
              <a:t>。。</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r>
              <a:rPr lang="en-US" altLang="ja-JP" sz="2400" dirty="0" smtClean="0">
                <a:latin typeface="HGP創英角ｺﾞｼｯｸUB" pitchFamily="50" charset="-128"/>
                <a:ea typeface="HGP創英角ｺﾞｼｯｸUB" pitchFamily="50" charset="-128"/>
              </a:rPr>
              <a:t>※</a:t>
            </a:r>
            <a:r>
              <a:rPr lang="ja-JP" altLang="en-US" sz="2400" dirty="0" smtClean="0">
                <a:latin typeface="HGP創英角ｺﾞｼｯｸUB" pitchFamily="50" charset="-128"/>
                <a:ea typeface="HGP創英角ｺﾞｼｯｸUB" pitchFamily="50" charset="-128"/>
              </a:rPr>
              <a:t>特に洗い残しの多い部位は、指先、爪先、指の間、親指と</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付け根、手首です。特に手首から</a:t>
            </a:r>
            <a:r>
              <a:rPr lang="en-US" altLang="ja-JP" sz="2400" dirty="0" smtClean="0">
                <a:latin typeface="HGP創英角ｺﾞｼｯｸUB" pitchFamily="50" charset="-128"/>
                <a:ea typeface="HGP創英角ｺﾞｼｯｸUB" pitchFamily="50" charset="-128"/>
              </a:rPr>
              <a:t>10cm</a:t>
            </a:r>
            <a:r>
              <a:rPr lang="ja-JP" altLang="en-US" sz="2400" dirty="0" smtClean="0">
                <a:latin typeface="HGP創英角ｺﾞｼｯｸUB" pitchFamily="50" charset="-128"/>
                <a:ea typeface="HGP創英角ｺﾞｼｯｸUB" pitchFamily="50" charset="-128"/>
              </a:rPr>
              <a:t>程下まで洗います。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⑤蛇口の栓を閉めるときはペーパータオルで。</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r>
              <a:rPr lang="en-US" altLang="ja-JP" sz="2400" dirty="0" smtClean="0">
                <a:latin typeface="HGP創英角ｺﾞｼｯｸUB" pitchFamily="50" charset="-128"/>
                <a:ea typeface="HGP創英角ｺﾞｼｯｸUB" pitchFamily="50" charset="-128"/>
              </a:rPr>
              <a:t>※</a:t>
            </a:r>
            <a:r>
              <a:rPr lang="ja-JP" altLang="en-US" sz="2400" dirty="0" smtClean="0">
                <a:latin typeface="HGP創英角ｺﾞｼｯｸUB" pitchFamily="50" charset="-128"/>
                <a:ea typeface="HGP創英角ｺﾞｼｯｸUB" pitchFamily="50" charset="-128"/>
              </a:rPr>
              <a:t>直接触れないようにします。上下のレバー式洗面の場合はひじ</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で閉めるようにします。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⑥ペーパータオルでしっかりと水分を拭き取り、乾いた状態にします。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r>
              <a:rPr lang="en-US" altLang="ja-JP" sz="2400" dirty="0" smtClean="0">
                <a:latin typeface="HGP創英角ｺﾞｼｯｸUB" pitchFamily="50" charset="-128"/>
                <a:ea typeface="HGP創英角ｺﾞｼｯｸUB" pitchFamily="50" charset="-128"/>
              </a:rPr>
              <a:t>※</a:t>
            </a:r>
            <a:r>
              <a:rPr lang="ja-JP" altLang="en-US" sz="2400" dirty="0" smtClean="0">
                <a:latin typeface="HGP創英角ｺﾞｼｯｸUB" pitchFamily="50" charset="-128"/>
                <a:ea typeface="HGP創英角ｺﾞｼｯｸUB" pitchFamily="50" charset="-128"/>
              </a:rPr>
              <a:t>湿った状態では菌が余計にくっつきやすくなったり繁殖したり</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する為。</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⑦洗った手で顔や髪に触れないようにする。</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r>
              <a:rPr lang="en-US" altLang="ja-JP" sz="2400" dirty="0" smtClean="0">
                <a:latin typeface="HGP創英角ｺﾞｼｯｸUB" pitchFamily="50" charset="-128"/>
                <a:ea typeface="HGP創英角ｺﾞｼｯｸUB" pitchFamily="50" charset="-128"/>
              </a:rPr>
              <a:t>※</a:t>
            </a:r>
            <a:r>
              <a:rPr lang="ja-JP" altLang="en-US" sz="2400" dirty="0" smtClean="0">
                <a:latin typeface="HGP創英角ｺﾞｼｯｸUB" pitchFamily="50" charset="-128"/>
                <a:ea typeface="HGP創英角ｺﾞｼｯｸUB" pitchFamily="50" charset="-128"/>
              </a:rPr>
              <a:t>顔や髪についている雑菌を手に付けてしまう為。原則は</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「洗った手は首から上に持っていかない事」です。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⑧体液や血液に触れてしまった場合は、手洗い後消毒も行う。</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r>
              <a:rPr lang="en-US" altLang="ja-JP" sz="2400" dirty="0" smtClean="0">
                <a:latin typeface="HGP創英角ｺﾞｼｯｸUB" pitchFamily="50" charset="-128"/>
                <a:ea typeface="HGP創英角ｺﾞｼｯｸUB" pitchFamily="50" charset="-128"/>
              </a:rPr>
              <a:t>※</a:t>
            </a:r>
            <a:r>
              <a:rPr lang="ja-JP" altLang="en-US" sz="2400" dirty="0" smtClean="0">
                <a:latin typeface="HGP創英角ｺﾞｼｯｸUB" pitchFamily="50" charset="-128"/>
                <a:ea typeface="HGP創英角ｺﾞｼｯｸUB" pitchFamily="50" charset="-128"/>
              </a:rPr>
              <a:t>アルコール消毒の場合、水気が残っていると効果がなくなり</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ますので十分に水気を拭き取ってから消毒を行います。</a:t>
            </a:r>
            <a:endParaRPr lang="en-US" altLang="ja-JP" sz="2400" dirty="0" smtClean="0">
              <a:latin typeface="HGP創英角ｺﾞｼｯｸUB" pitchFamily="50" charset="-128"/>
              <a:ea typeface="HGP創英角ｺﾞｼｯｸUB" pitchFamily="50" charset="-128"/>
            </a:endParaRPr>
          </a:p>
        </p:txBody>
      </p:sp>
      <p:sp>
        <p:nvSpPr>
          <p:cNvPr id="6" name="スライド番号プレースホルダ 5"/>
          <p:cNvSpPr>
            <a:spLocks noGrp="1"/>
          </p:cNvSpPr>
          <p:nvPr>
            <p:ph type="sldNum" sz="quarter" idx="10"/>
          </p:nvPr>
        </p:nvSpPr>
        <p:spPr/>
        <p:txBody>
          <a:bodyPr/>
          <a:lstStyle/>
          <a:p>
            <a:fld id="{EDE73ACA-261E-4BC9-8A40-0CC419A9CACB}" type="slidenum">
              <a:rPr kumimoji="1" lang="ja-JP" altLang="en-US" smtClean="0"/>
              <a:pPr/>
              <a:t>18</a:t>
            </a:fld>
            <a:endParaRPr kumimoji="1" lang="ja-JP" altLang="en-US"/>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23528" y="692696"/>
            <a:ext cx="8568952" cy="5262979"/>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⑨頻繁に手洗いを行うので、手荒れを起こす場合があります。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r>
              <a:rPr lang="en-US" altLang="ja-JP" sz="2400" dirty="0" smtClean="0">
                <a:latin typeface="HGP創英角ｺﾞｼｯｸUB" pitchFamily="50" charset="-128"/>
                <a:ea typeface="HGP創英角ｺﾞｼｯｸUB" pitchFamily="50" charset="-128"/>
              </a:rPr>
              <a:t>※</a:t>
            </a:r>
            <a:r>
              <a:rPr lang="ja-JP" altLang="en-US" sz="2400" dirty="0" smtClean="0">
                <a:latin typeface="HGP創英角ｺﾞｼｯｸUB" pitchFamily="50" charset="-128"/>
                <a:ea typeface="HGP創英角ｺﾞｼｯｸUB" pitchFamily="50" charset="-128"/>
              </a:rPr>
              <a:t>手荒れの傷が元で感染する場合もありますので、ハンドクリー</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ムなどで手のケアを行います。</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手洗いの重要性はわかっていても、実際は「忙しい」等の理由で十分に実施できない事もあると考えられます。その為、次のような方法で実施するのも有効です。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・目に見えて分かる汚染</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（血液・体液・分泌物・排泄物など）</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が無ければアルコールを含んだ</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消毒のみを行う。</a:t>
            </a:r>
            <a:endParaRPr lang="en-US" altLang="ja-JP" sz="2400" dirty="0" smtClean="0">
              <a:latin typeface="HGP創英角ｺﾞｼｯｸUB" pitchFamily="50" charset="-128"/>
              <a:ea typeface="HGP創英角ｺﾞｼｯｸUB" pitchFamily="50" charset="-128"/>
            </a:endParaRPr>
          </a:p>
          <a:p>
            <a:r>
              <a:rPr lang="en-US" altLang="ja-JP" sz="2400" dirty="0" smtClean="0">
                <a:latin typeface="HGP創英角ｺﾞｼｯｸUB" pitchFamily="50" charset="-128"/>
                <a:ea typeface="HGP創英角ｺﾞｼｯｸUB" pitchFamily="50" charset="-128"/>
              </a:rPr>
              <a:t>※</a:t>
            </a:r>
            <a:r>
              <a:rPr lang="ja-JP" altLang="en-US" sz="2400" dirty="0" smtClean="0">
                <a:latin typeface="HGP創英角ｺﾞｼｯｸUB" pitchFamily="50" charset="-128"/>
                <a:ea typeface="HGP創英角ｺﾞｼｯｸUB" pitchFamily="50" charset="-128"/>
              </a:rPr>
              <a:t>消毒薬のボトルであれば、場所を</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選ばず置けるので、実行しやすく</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なります。</a:t>
            </a:r>
            <a:endParaRPr lang="en-US" altLang="ja-JP" sz="2400" dirty="0" smtClean="0">
              <a:latin typeface="HGP創英角ｺﾞｼｯｸUB" pitchFamily="50" charset="-128"/>
              <a:ea typeface="HGP創英角ｺﾞｼｯｸUB" pitchFamily="50" charset="-128"/>
            </a:endParaRPr>
          </a:p>
        </p:txBody>
      </p:sp>
      <p:sp>
        <p:nvSpPr>
          <p:cNvPr id="6" name="スライド番号プレースホルダ 5"/>
          <p:cNvSpPr>
            <a:spLocks noGrp="1"/>
          </p:cNvSpPr>
          <p:nvPr>
            <p:ph type="sldNum" sz="quarter" idx="10"/>
          </p:nvPr>
        </p:nvSpPr>
        <p:spPr/>
        <p:txBody>
          <a:bodyPr/>
          <a:lstStyle/>
          <a:p>
            <a:fld id="{EDE73ACA-261E-4BC9-8A40-0CC419A9CACB}" type="slidenum">
              <a:rPr kumimoji="1" lang="ja-JP" altLang="en-US" smtClean="0"/>
              <a:pPr/>
              <a:t>19</a:t>
            </a:fld>
            <a:endParaRPr kumimoji="1" lang="ja-JP" altLang="en-US"/>
          </a:p>
        </p:txBody>
      </p:sp>
      <p:pic>
        <p:nvPicPr>
          <p:cNvPr id="5" name="図 4" descr="I01_kansen03.jpg"/>
          <p:cNvPicPr>
            <a:picLocks noChangeAspect="1"/>
          </p:cNvPicPr>
          <p:nvPr/>
        </p:nvPicPr>
        <p:blipFill>
          <a:blip r:embed="rId3" cstate="print"/>
          <a:stretch>
            <a:fillRect/>
          </a:stretch>
        </p:blipFill>
        <p:spPr>
          <a:xfrm>
            <a:off x="5076056" y="3515839"/>
            <a:ext cx="3932717" cy="2345981"/>
          </a:xfrm>
          <a:prstGeom prst="rect">
            <a:avLst/>
          </a:prstGeom>
        </p:spPr>
      </p:pic>
    </p:spTree>
  </p:cSld>
  <p:clrMapOvr>
    <a:masterClrMapping/>
  </p:clrMapOvr>
  <p:transition>
    <p:newsflash/>
    <p:sndAc>
      <p:stSnd>
        <p:snd r:embed="rId2" name="laser.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79512" y="980728"/>
            <a:ext cx="8784976" cy="4893647"/>
          </a:xfrm>
          <a:prstGeom prst="rect">
            <a:avLst/>
          </a:prstGeom>
        </p:spPr>
        <p:txBody>
          <a:bodyPr wrap="square">
            <a:spAutoFit/>
          </a:bodyPr>
          <a:lstStyle/>
          <a:p>
            <a:r>
              <a:rPr lang="ja-JP" altLang="en-US" sz="2400" dirty="0" smtClean="0">
                <a:latin typeface="HGS創英角ｺﾞｼｯｸUB" pitchFamily="50" charset="-128"/>
                <a:ea typeface="HGS創英角ｺﾞｼｯｸUB" pitchFamily="50" charset="-128"/>
              </a:rPr>
              <a:t>・</a:t>
            </a:r>
            <a:r>
              <a:rPr lang="ja-JP" altLang="en-US" sz="2400" dirty="0" smtClean="0">
                <a:solidFill>
                  <a:srgbClr val="FF0000"/>
                </a:solidFill>
                <a:latin typeface="HGS創英角ｺﾞｼｯｸUB" pitchFamily="50" charset="-128"/>
                <a:ea typeface="HGS創英角ｺﾞｼｯｸUB" pitchFamily="50" charset="-128"/>
              </a:rPr>
              <a:t>「感染」</a:t>
            </a:r>
            <a:r>
              <a:rPr lang="ja-JP" altLang="en-US" sz="2400" dirty="0" smtClean="0">
                <a:latin typeface="HGS創英角ｺﾞｼｯｸUB" pitchFamily="50" charset="-128"/>
                <a:ea typeface="HGS創英角ｺﾞｼｯｸUB" pitchFamily="50" charset="-128"/>
              </a:rPr>
              <a:t>とは：何らかの微生物が体のある部分に</a:t>
            </a:r>
            <a:r>
              <a:rPr lang="ja-JP" altLang="en-US" sz="2400" dirty="0" err="1" smtClean="0">
                <a:latin typeface="HGS創英角ｺﾞｼｯｸUB" pitchFamily="50" charset="-128"/>
                <a:ea typeface="HGS創英角ｺﾞｼｯｸUB" pitchFamily="50" charset="-128"/>
              </a:rPr>
              <a:t>くっ</a:t>
            </a:r>
            <a:r>
              <a:rPr lang="ja-JP" altLang="en-US" sz="2400" dirty="0" smtClean="0">
                <a:latin typeface="HGS創英角ｺﾞｼｯｸUB" pitchFamily="50" charset="-128"/>
                <a:ea typeface="HGS創英角ｺﾞｼｯｸUB" pitchFamily="50" charset="-128"/>
              </a:rPr>
              <a:t>つい</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　たり、あるいは体内に侵入した状態の事を言います。</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・感染後の経過は大きく以下の</a:t>
            </a:r>
            <a:r>
              <a:rPr lang="en-US" altLang="ja-JP" sz="2400" dirty="0" smtClean="0">
                <a:latin typeface="HGS創英角ｺﾞｼｯｸUB" pitchFamily="50" charset="-128"/>
                <a:ea typeface="HGS創英角ｺﾞｼｯｸUB" pitchFamily="50" charset="-128"/>
              </a:rPr>
              <a:t>3</a:t>
            </a:r>
            <a:r>
              <a:rPr lang="ja-JP" altLang="en-US" sz="2400" dirty="0" smtClean="0">
                <a:latin typeface="HGS創英角ｺﾞｼｯｸUB" pitchFamily="50" charset="-128"/>
                <a:ea typeface="HGS創英角ｺﾞｼｯｸUB" pitchFamily="50" charset="-128"/>
              </a:rPr>
              <a:t>パターンがあります。</a:t>
            </a:r>
            <a:endParaRPr lang="en-US" altLang="ja-JP" sz="2400" dirty="0" smtClean="0">
              <a:latin typeface="HGS創英角ｺﾞｼｯｸUB" pitchFamily="50" charset="-128"/>
              <a:ea typeface="HGS創英角ｺﾞｼｯｸUB" pitchFamily="50" charset="-128"/>
            </a:endParaRPr>
          </a:p>
          <a:p>
            <a:r>
              <a:rPr lang="ja-JP" altLang="en-US" sz="2400" dirty="0" smtClean="0">
                <a:solidFill>
                  <a:srgbClr val="FF0000"/>
                </a:solidFill>
                <a:latin typeface="HGS創英角ｺﾞｼｯｸUB" pitchFamily="50" charset="-128"/>
                <a:ea typeface="HGS創英角ｺﾞｼｯｸUB" pitchFamily="50" charset="-128"/>
              </a:rPr>
              <a:t>①排除・殺菌</a:t>
            </a:r>
            <a:endParaRPr lang="en-US" altLang="ja-JP" sz="2400" dirty="0" smtClean="0">
              <a:solidFill>
                <a:srgbClr val="FF0000"/>
              </a:solidFill>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　感染した微生物の</a:t>
            </a:r>
            <a:r>
              <a:rPr lang="en-US" altLang="ja-JP" sz="2400" dirty="0" smtClean="0">
                <a:latin typeface="HGS創英角ｺﾞｼｯｸUB" pitchFamily="50" charset="-128"/>
                <a:ea typeface="HGS創英角ｺﾞｼｯｸUB" pitchFamily="50" charset="-128"/>
              </a:rPr>
              <a:t>90</a:t>
            </a:r>
            <a:r>
              <a:rPr lang="ja-JP" altLang="en-US" sz="2400" dirty="0" smtClean="0">
                <a:latin typeface="HGS創英角ｺﾞｼｯｸUB" pitchFamily="50" charset="-128"/>
                <a:ea typeface="HGS創英角ｺﾞｼｯｸUB" pitchFamily="50" charset="-128"/>
              </a:rPr>
              <a:t>～</a:t>
            </a:r>
            <a:r>
              <a:rPr lang="en-US" altLang="ja-JP" sz="2400" dirty="0" smtClean="0">
                <a:latin typeface="HGS創英角ｺﾞｼｯｸUB" pitchFamily="50" charset="-128"/>
                <a:ea typeface="HGS創英角ｺﾞｼｯｸUB" pitchFamily="50" charset="-128"/>
              </a:rPr>
              <a:t>95</a:t>
            </a:r>
            <a:r>
              <a:rPr lang="ja-JP" altLang="en-US" sz="2400" dirty="0" smtClean="0">
                <a:latin typeface="HGS創英角ｺﾞｼｯｸUB" pitchFamily="50" charset="-128"/>
                <a:ea typeface="HGS創英角ｺﾞｼｯｸUB" pitchFamily="50" charset="-128"/>
              </a:rPr>
              <a:t>％は体の防御反応が働き、</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　</a:t>
            </a:r>
            <a:r>
              <a:rPr lang="en-US" altLang="ja-JP" sz="2400" dirty="0" smtClean="0">
                <a:latin typeface="HGS創英角ｺﾞｼｯｸUB" pitchFamily="50" charset="-128"/>
                <a:ea typeface="HGS創英角ｺﾞｼｯｸUB" pitchFamily="50" charset="-128"/>
              </a:rPr>
              <a:t>4</a:t>
            </a:r>
            <a:r>
              <a:rPr lang="ja-JP" altLang="en-US" sz="2400" dirty="0" smtClean="0">
                <a:latin typeface="HGS創英角ｺﾞｼｯｸUB" pitchFamily="50" charset="-128"/>
                <a:ea typeface="HGS創英角ｺﾞｼｯｸUB" pitchFamily="50" charset="-128"/>
              </a:rPr>
              <a:t>時間以内に排除されたり殺菌されます。</a:t>
            </a:r>
            <a:endParaRPr lang="en-US" altLang="ja-JP" sz="2400" dirty="0" smtClean="0">
              <a:latin typeface="HGS創英角ｺﾞｼｯｸUB" pitchFamily="50" charset="-128"/>
              <a:ea typeface="HGS創英角ｺﾞｼｯｸUB" pitchFamily="50" charset="-128"/>
            </a:endParaRPr>
          </a:p>
          <a:p>
            <a:r>
              <a:rPr lang="ja-JP" altLang="en-US" sz="2400" dirty="0" smtClean="0">
                <a:solidFill>
                  <a:srgbClr val="FF0000"/>
                </a:solidFill>
                <a:latin typeface="HGS創英角ｺﾞｼｯｸUB" pitchFamily="50" charset="-128"/>
                <a:ea typeface="HGS創英角ｺﾞｼｯｸUB" pitchFamily="50" charset="-128"/>
              </a:rPr>
              <a:t>②発症</a:t>
            </a:r>
            <a:endParaRPr lang="en-US" altLang="ja-JP" sz="2400" dirty="0" smtClean="0">
              <a:solidFill>
                <a:srgbClr val="FF0000"/>
              </a:solidFill>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　体の防御反応が微生物の増殖に追いつかなかったり、</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　微生物の出す有害な物質の為に体内の組織が障害を受け、</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　病気になる事。これを「感染症が発症した」と言います。</a:t>
            </a:r>
            <a:endParaRPr lang="en-US" altLang="ja-JP" sz="2400" dirty="0" smtClean="0">
              <a:latin typeface="HGS創英角ｺﾞｼｯｸUB" pitchFamily="50" charset="-128"/>
              <a:ea typeface="HGS創英角ｺﾞｼｯｸUB" pitchFamily="50" charset="-128"/>
            </a:endParaRPr>
          </a:p>
          <a:p>
            <a:r>
              <a:rPr lang="ja-JP" altLang="en-US" sz="2400" dirty="0" smtClean="0">
                <a:solidFill>
                  <a:srgbClr val="FF0000"/>
                </a:solidFill>
                <a:latin typeface="HGS創英角ｺﾞｼｯｸUB" pitchFamily="50" charset="-128"/>
                <a:ea typeface="HGS創英角ｺﾞｼｯｸUB" pitchFamily="50" charset="-128"/>
              </a:rPr>
              <a:t>③定着・保菌</a:t>
            </a:r>
            <a:endParaRPr lang="en-US" altLang="ja-JP" sz="2400" dirty="0" smtClean="0">
              <a:solidFill>
                <a:srgbClr val="FF0000"/>
              </a:solidFill>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　排除もされず、かといって悪さもせずに共存状態になる事。</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　これを「保菌者」や「キャリアーになった」等と呼びます。</a:t>
            </a:r>
            <a:endParaRPr lang="en-US" altLang="ja-JP" sz="2400" dirty="0" smtClean="0">
              <a:latin typeface="HGS創英角ｺﾞｼｯｸUB" pitchFamily="50" charset="-128"/>
              <a:ea typeface="HGS創英角ｺﾞｼｯｸUB" pitchFamily="50" charset="-128"/>
            </a:endParaRPr>
          </a:p>
        </p:txBody>
      </p:sp>
      <p:sp>
        <p:nvSpPr>
          <p:cNvPr id="3" name="スライド番号プレースホルダ 2"/>
          <p:cNvSpPr>
            <a:spLocks noGrp="1"/>
          </p:cNvSpPr>
          <p:nvPr>
            <p:ph type="sldNum" sz="quarter" idx="10"/>
          </p:nvPr>
        </p:nvSpPr>
        <p:spPr/>
        <p:txBody>
          <a:bodyPr/>
          <a:lstStyle/>
          <a:p>
            <a:fld id="{EDE73ACA-261E-4BC9-8A40-0CC419A9CACB}" type="slidenum">
              <a:rPr kumimoji="1" lang="ja-JP" altLang="en-US" smtClean="0"/>
              <a:pPr/>
              <a:t>2</a:t>
            </a:fld>
            <a:endParaRPr kumimoji="1" lang="ja-JP" altLang="en-US"/>
          </a:p>
        </p:txBody>
      </p:sp>
      <p:sp>
        <p:nvSpPr>
          <p:cNvPr id="5" name="テキスト ボックス 4"/>
          <p:cNvSpPr txBox="1"/>
          <p:nvPr/>
        </p:nvSpPr>
        <p:spPr>
          <a:xfrm>
            <a:off x="35496" y="44625"/>
            <a:ext cx="5940152" cy="461665"/>
          </a:xfrm>
          <a:prstGeom prst="rect">
            <a:avLst/>
          </a:prstGeom>
          <a:noFill/>
        </p:spPr>
        <p:txBody>
          <a:bodyPr wrap="square" rtlCol="0">
            <a:spAutoFit/>
          </a:bodyPr>
          <a:lstStyle/>
          <a:p>
            <a:r>
              <a:rPr lang="ja-JP" altLang="en-US" sz="2400" dirty="0" smtClean="0">
                <a:latin typeface="HGS創英角ｺﾞｼｯｸUB" pitchFamily="50" charset="-128"/>
                <a:ea typeface="HGS創英角ｺﾞｼｯｸUB" pitchFamily="50" charset="-128"/>
              </a:rPr>
              <a:t>感染と感染症</a:t>
            </a:r>
            <a:endParaRPr kumimoji="1" lang="ja-JP" altLang="en-US" sz="2400" dirty="0">
              <a:latin typeface="HGS創英角ｺﾞｼｯｸUB" pitchFamily="50" charset="-128"/>
              <a:ea typeface="HGS創英角ｺﾞｼｯｸUB" pitchFamily="50" charset="-128"/>
            </a:endParaRPr>
          </a:p>
        </p:txBody>
      </p:sp>
    </p:spTree>
  </p:cSld>
  <p:clrMapOvr>
    <a:masterClrMapping/>
  </p:clrMapOvr>
  <p:transition>
    <p:newsflash/>
    <p:sndAc>
      <p:stSnd>
        <p:snd r:embed="rId2" name="laser.wav"/>
      </p:stSnd>
    </p:sndAc>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23528" y="836712"/>
            <a:ext cx="8568952" cy="5262979"/>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流水と液体石鹸で手洗いをする場面</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・勤務に入る時、終了したとき。</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・体液等で手が汚染されたとき。</a:t>
            </a:r>
            <a:r>
              <a:rPr lang="en-US" altLang="ja-JP" sz="2400" dirty="0" smtClean="0">
                <a:latin typeface="HGP創英角ｺﾞｼｯｸUB" pitchFamily="50" charset="-128"/>
                <a:ea typeface="HGP創英角ｺﾞｼｯｸUB" pitchFamily="50" charset="-128"/>
              </a:rPr>
              <a:t>※</a:t>
            </a:r>
            <a:r>
              <a:rPr lang="ja-JP" altLang="en-US" sz="2400" dirty="0" smtClean="0">
                <a:latin typeface="HGP創英角ｺﾞｼｯｸUB" pitchFamily="50" charset="-128"/>
                <a:ea typeface="HGP創英角ｺﾞｼｯｸUB" pitchFamily="50" charset="-128"/>
              </a:rPr>
              <a:t>洗浄後消毒を行う。</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・食事や休憩に入る時など。</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・営業や訪問等から帰ってきたとき。</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・トイレから出たとき。</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・喫煙の後。</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・手袋を外した後。</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・その他、気が付いたとき。</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消毒をする場面</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・手袋を外した後、目に見える汚染が無いとき。</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・その他、気が付いたとき。</a:t>
            </a:r>
            <a:endParaRPr lang="en-US" altLang="ja-JP" sz="2400" dirty="0" smtClean="0">
              <a:latin typeface="HGP創英角ｺﾞｼｯｸUB" pitchFamily="50" charset="-128"/>
              <a:ea typeface="HGP創英角ｺﾞｼｯｸUB" pitchFamily="50" charset="-128"/>
            </a:endParaRPr>
          </a:p>
          <a:p>
            <a:r>
              <a:rPr lang="en-US" altLang="ja-JP" sz="2400" dirty="0" smtClean="0">
                <a:latin typeface="HGP創英角ｺﾞｼｯｸUB" pitchFamily="50" charset="-128"/>
                <a:ea typeface="HGP創英角ｺﾞｼｯｸUB" pitchFamily="50" charset="-128"/>
              </a:rPr>
              <a:t>※</a:t>
            </a:r>
            <a:r>
              <a:rPr lang="ja-JP" altLang="en-US" sz="2400" dirty="0" smtClean="0">
                <a:latin typeface="HGP創英角ｺﾞｼｯｸUB" pitchFamily="50" charset="-128"/>
                <a:ea typeface="HGP創英角ｺﾞｼｯｸUB" pitchFamily="50" charset="-128"/>
              </a:rPr>
              <a:t>体液等で汚染された場合は、手洗い後に消毒を行う。</a:t>
            </a:r>
            <a:endParaRPr lang="en-US" altLang="ja-JP" sz="2400" dirty="0" smtClean="0">
              <a:latin typeface="HGP創英角ｺﾞｼｯｸUB" pitchFamily="50" charset="-128"/>
              <a:ea typeface="HGP創英角ｺﾞｼｯｸUB" pitchFamily="50" charset="-128"/>
            </a:endParaRPr>
          </a:p>
        </p:txBody>
      </p:sp>
      <p:sp>
        <p:nvSpPr>
          <p:cNvPr id="6" name="スライド番号プレースホルダ 5"/>
          <p:cNvSpPr>
            <a:spLocks noGrp="1"/>
          </p:cNvSpPr>
          <p:nvPr>
            <p:ph type="sldNum" sz="quarter" idx="10"/>
          </p:nvPr>
        </p:nvSpPr>
        <p:spPr/>
        <p:txBody>
          <a:bodyPr/>
          <a:lstStyle/>
          <a:p>
            <a:fld id="{EDE73ACA-261E-4BC9-8A40-0CC419A9CACB}" type="slidenum">
              <a:rPr kumimoji="1" lang="ja-JP" altLang="en-US" smtClean="0"/>
              <a:pPr/>
              <a:t>20</a:t>
            </a:fld>
            <a:endParaRPr kumimoji="1" lang="ja-JP" altLang="en-US"/>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23528" y="692696"/>
            <a:ext cx="8568952" cy="5632311"/>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手袋をする場面</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・排泄ケア時、おむつ交換。</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・失禁している利用者様の身体を拭くとき。</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・口腔ケア時、義歯を扱う時。</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・尿や便、吐瀉物の処理を行う時。</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・自分の手指に傷がある時。等</a:t>
            </a:r>
            <a:endParaRPr lang="en-US" altLang="ja-JP" sz="2400" dirty="0" smtClean="0">
              <a:latin typeface="HGP創英角ｺﾞｼｯｸUB" pitchFamily="50" charset="-128"/>
              <a:ea typeface="HGP創英角ｺﾞｼｯｸUB" pitchFamily="50" charset="-128"/>
            </a:endParaRPr>
          </a:p>
          <a:p>
            <a:r>
              <a:rPr lang="en-US" altLang="ja-JP" sz="2400" dirty="0" smtClean="0">
                <a:solidFill>
                  <a:srgbClr val="FF0000"/>
                </a:solidFill>
                <a:latin typeface="HGP創英角ｺﾞｼｯｸUB" pitchFamily="50" charset="-128"/>
                <a:ea typeface="HGP創英角ｺﾞｼｯｸUB" pitchFamily="50" charset="-128"/>
              </a:rPr>
              <a:t>※</a:t>
            </a:r>
            <a:r>
              <a:rPr lang="ja-JP" altLang="en-US" sz="2400" dirty="0" smtClean="0">
                <a:solidFill>
                  <a:srgbClr val="FF0000"/>
                </a:solidFill>
                <a:latin typeface="HGP創英角ｺﾞｼｯｸUB" pitchFamily="50" charset="-128"/>
                <a:ea typeface="HGP創英角ｺﾞｼｯｸUB" pitchFamily="50" charset="-128"/>
              </a:rPr>
              <a:t>着用したばかりの手袋で、ドアノブや手すりなど、菌に汚染される可能性のある個所に触れないようにします。</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うがいをする場面</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手洗いとセットで促されることが多いですが、手洗いの方が重要視されます。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・出退勤時。</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・食事や休憩に入る時。</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・営業や訪問等から帰ってきた時。</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・マスクをせずに咳や痰のひどい方のケアをした後。等</a:t>
            </a:r>
            <a:endParaRPr lang="en-US" altLang="ja-JP" sz="2400" dirty="0" smtClean="0">
              <a:latin typeface="HGP創英角ｺﾞｼｯｸUB" pitchFamily="50" charset="-128"/>
              <a:ea typeface="HGP創英角ｺﾞｼｯｸUB" pitchFamily="50" charset="-128"/>
            </a:endParaRPr>
          </a:p>
        </p:txBody>
      </p:sp>
      <p:sp>
        <p:nvSpPr>
          <p:cNvPr id="6" name="スライド番号プレースホルダ 5"/>
          <p:cNvSpPr>
            <a:spLocks noGrp="1"/>
          </p:cNvSpPr>
          <p:nvPr>
            <p:ph type="sldNum" sz="quarter" idx="10"/>
          </p:nvPr>
        </p:nvSpPr>
        <p:spPr/>
        <p:txBody>
          <a:bodyPr/>
          <a:lstStyle/>
          <a:p>
            <a:fld id="{EDE73ACA-261E-4BC9-8A40-0CC419A9CACB}" type="slidenum">
              <a:rPr kumimoji="1" lang="ja-JP" altLang="en-US" smtClean="0"/>
              <a:pPr/>
              <a:t>21</a:t>
            </a:fld>
            <a:endParaRPr kumimoji="1" lang="ja-JP" altLang="en-US"/>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23528" y="836712"/>
            <a:ext cx="8568952" cy="5262979"/>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細菌やウイルスは、汚れのないきれいな環境にむき出しのままさらされると比較的短時間で死んでしまいます。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ところが、埃やぬめりがあると、その中に紛れ込んで生き続け、埃が舞ったり、ぬめりに触れたときに感染する危険が生じます。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とはいえ、菌を全て除去（滅菌）する事は不可能です。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滅菌までは考えなくとも、埃やぬめりを少しでも減らす事が重要です。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普段から、清掃の邪魔にならないよう、整理整頓をしましょう。</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床の清掃には、帯電性のモップや、無い場合はフィルターのついている掃除機を用います。ほうきでの掃除は埃を空気中に巻き上げる為避けます。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手で触れるもの（手すり、ベッドの柵、ドアノブ、テーブル、各種リモコン等）は消毒用アルコールや次亜塩素酸ナトリウム入りの消毒・漂白剤等を布に吹き付け、拭き取ります。</a:t>
            </a:r>
            <a:endParaRPr lang="en-US" altLang="ja-JP" sz="2400" dirty="0" smtClean="0">
              <a:latin typeface="HGP創英角ｺﾞｼｯｸUB" pitchFamily="50" charset="-128"/>
              <a:ea typeface="HGP創英角ｺﾞｼｯｸUB" pitchFamily="50" charset="-128"/>
            </a:endParaRPr>
          </a:p>
        </p:txBody>
      </p:sp>
      <p:sp>
        <p:nvSpPr>
          <p:cNvPr id="6" name="スライド番号プレースホルダ 5"/>
          <p:cNvSpPr>
            <a:spLocks noGrp="1"/>
          </p:cNvSpPr>
          <p:nvPr>
            <p:ph type="sldNum" sz="quarter" idx="10"/>
          </p:nvPr>
        </p:nvSpPr>
        <p:spPr/>
        <p:txBody>
          <a:bodyPr/>
          <a:lstStyle/>
          <a:p>
            <a:fld id="{EDE73ACA-261E-4BC9-8A40-0CC419A9CACB}" type="slidenum">
              <a:rPr kumimoji="1" lang="ja-JP" altLang="en-US" smtClean="0"/>
              <a:pPr/>
              <a:t>22</a:t>
            </a:fld>
            <a:endParaRPr kumimoji="1" lang="ja-JP" altLang="en-US"/>
          </a:p>
        </p:txBody>
      </p:sp>
      <p:sp>
        <p:nvSpPr>
          <p:cNvPr id="5" name="テキスト ボックス 4"/>
          <p:cNvSpPr txBox="1"/>
          <p:nvPr/>
        </p:nvSpPr>
        <p:spPr>
          <a:xfrm>
            <a:off x="35496" y="44625"/>
            <a:ext cx="5940152" cy="461665"/>
          </a:xfrm>
          <a:prstGeom prst="rect">
            <a:avLst/>
          </a:prstGeom>
          <a:noFill/>
        </p:spPr>
        <p:txBody>
          <a:bodyPr wrap="square" rtlCol="0">
            <a:spAutoFit/>
          </a:bodyPr>
          <a:lstStyle/>
          <a:p>
            <a:r>
              <a:rPr kumimoji="1" lang="ja-JP" altLang="en-US" sz="2400" dirty="0" smtClean="0">
                <a:latin typeface="HGS創英角ｺﾞｼｯｸUB" pitchFamily="50" charset="-128"/>
                <a:ea typeface="HGS創英角ｺﾞｼｯｸUB" pitchFamily="50" charset="-128"/>
              </a:rPr>
              <a:t>環境整備</a:t>
            </a:r>
            <a:endParaRPr kumimoji="1" lang="ja-JP" altLang="en-US" sz="2400" dirty="0">
              <a:latin typeface="HGS創英角ｺﾞｼｯｸUB" pitchFamily="50" charset="-128"/>
              <a:ea typeface="HGS創英角ｺﾞｼｯｸUB" pitchFamily="50" charset="-128"/>
            </a:endParaRPr>
          </a:p>
        </p:txBody>
      </p:sp>
    </p:spTree>
  </p:cSld>
  <p:clrMapOvr>
    <a:masterClrMapping/>
  </p:clrMapOvr>
  <p:transition>
    <p:newsflash/>
    <p:sndAc>
      <p:stSnd>
        <p:snd r:embed="rId2" name="laser.wav"/>
      </p:stSnd>
    </p:sndAc>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23528" y="1208941"/>
            <a:ext cx="8568952" cy="4524315"/>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水まわりの清掃は、湿気を抑え、ぬめりの除去に努めます。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洗剤は、家庭用の物で問題ありません。</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シーツ交換の際には、表面を内側に丸めて洗濯します。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不用意に振ったりはたいたりしないようにして下さい。</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布団は最低でも週に一回は天日干しを行いましょう。</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清掃に使用したモップや雑巾はきちんと洗浄し、乾燥させてください。</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湿ったまま放置すると緑膿菌などの水回りに生息する菌が繁殖しやすくなります。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清掃時にはマスク着用が望ましいです。</a:t>
            </a:r>
            <a:endParaRPr lang="en-US" altLang="ja-JP" sz="2400" dirty="0" smtClean="0">
              <a:latin typeface="HGP創英角ｺﾞｼｯｸUB" pitchFamily="50" charset="-128"/>
              <a:ea typeface="HGP創英角ｺﾞｼｯｸUB" pitchFamily="50" charset="-128"/>
            </a:endParaRPr>
          </a:p>
        </p:txBody>
      </p:sp>
      <p:sp>
        <p:nvSpPr>
          <p:cNvPr id="6" name="スライド番号プレースホルダ 5"/>
          <p:cNvSpPr>
            <a:spLocks noGrp="1"/>
          </p:cNvSpPr>
          <p:nvPr>
            <p:ph type="sldNum" sz="quarter" idx="10"/>
          </p:nvPr>
        </p:nvSpPr>
        <p:spPr/>
        <p:txBody>
          <a:bodyPr/>
          <a:lstStyle/>
          <a:p>
            <a:fld id="{EDE73ACA-261E-4BC9-8A40-0CC419A9CACB}" type="slidenum">
              <a:rPr kumimoji="1" lang="ja-JP" altLang="en-US" smtClean="0"/>
              <a:pPr/>
              <a:t>23</a:t>
            </a:fld>
            <a:endParaRPr kumimoji="1" lang="ja-JP" altLang="en-US"/>
          </a:p>
        </p:txBody>
      </p:sp>
    </p:spTree>
  </p:cSld>
  <p:clrMapOvr>
    <a:masterClrMapping/>
  </p:clrMapOvr>
  <p:transition>
    <p:newsflash/>
    <p:sndAc>
      <p:stSnd>
        <p:snd r:embed="rId2" name="laser.wav"/>
      </p:stSnd>
    </p:sndAc>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23528" y="836712"/>
            <a:ext cx="8568952" cy="5262979"/>
          </a:xfrm>
          <a:prstGeom prst="rect">
            <a:avLst/>
          </a:prstGeom>
          <a:noFill/>
        </p:spPr>
        <p:txBody>
          <a:bodyPr wrap="square" rtlCol="0">
            <a:spAutoFit/>
          </a:bodyPr>
          <a:lstStyle/>
          <a:p>
            <a:r>
              <a:rPr lang="ja-JP" altLang="en-US" sz="2400" dirty="0" smtClean="0">
                <a:solidFill>
                  <a:srgbClr val="FF0000"/>
                </a:solidFill>
                <a:latin typeface="HGP創英角ｺﾞｼｯｸUB" pitchFamily="50" charset="-128"/>
                <a:ea typeface="HGP創英角ｺﾞｼｯｸUB" pitchFamily="50" charset="-128"/>
              </a:rPr>
              <a:t>洗浄</a:t>
            </a:r>
            <a:r>
              <a:rPr lang="ja-JP" altLang="en-US" sz="2400" dirty="0" smtClean="0">
                <a:latin typeface="HGP創英角ｺﾞｼｯｸUB" pitchFamily="50" charset="-128"/>
                <a:ea typeface="HGP創英角ｺﾞｼｯｸUB" pitchFamily="50" charset="-128"/>
              </a:rPr>
              <a:t>：菌や汚れを洗い落とす事。</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特に、体液などの汚れの中には、病原体が集中している可能性があります。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感染予防においては重要な予防策の一つです。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基本的には水で洗い流しますが、油分やタンパク成分は水だけではなかなか落ちません。その場合は洗剤を使用します。</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r>
              <a:rPr lang="ja-JP" altLang="en-US" sz="2400" dirty="0" smtClean="0">
                <a:solidFill>
                  <a:srgbClr val="FF0000"/>
                </a:solidFill>
                <a:latin typeface="HGP創英角ｺﾞｼｯｸUB" pitchFamily="50" charset="-128"/>
                <a:ea typeface="HGP創英角ｺﾞｼｯｸUB" pitchFamily="50" charset="-128"/>
              </a:rPr>
              <a:t>消毒</a:t>
            </a:r>
            <a:r>
              <a:rPr lang="ja-JP" altLang="en-US" sz="2400" dirty="0" smtClean="0">
                <a:latin typeface="HGP創英角ｺﾞｼｯｸUB" pitchFamily="50" charset="-128"/>
                <a:ea typeface="HGP創英角ｺﾞｼｯｸUB" pitchFamily="50" charset="-128"/>
              </a:rPr>
              <a:t>：洗浄後に残っている菌を殺したり弱らせたりする事。</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完全な無菌にはなりませんが、菌の数が大幅に減ります。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この「菌をだいたい殺す」作業を消毒と言います。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消毒には「熱水」や「消毒薬」を使用します。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「洗浄なき消毒」はあり得ませんが、「消毒なき洗浄」はあり得ます。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通常汚染されてない食器・衣類・リネン類は洗浄後、しっかりと乾燥させるだけで充分です。</a:t>
            </a:r>
            <a:endParaRPr lang="en-US" altLang="ja-JP" sz="2400" dirty="0" smtClean="0">
              <a:latin typeface="HGP創英角ｺﾞｼｯｸUB" pitchFamily="50" charset="-128"/>
              <a:ea typeface="HGP創英角ｺﾞｼｯｸUB" pitchFamily="50" charset="-128"/>
            </a:endParaRPr>
          </a:p>
        </p:txBody>
      </p:sp>
      <p:sp>
        <p:nvSpPr>
          <p:cNvPr id="6" name="スライド番号プレースホルダ 5"/>
          <p:cNvSpPr>
            <a:spLocks noGrp="1"/>
          </p:cNvSpPr>
          <p:nvPr>
            <p:ph type="sldNum" sz="quarter" idx="10"/>
          </p:nvPr>
        </p:nvSpPr>
        <p:spPr/>
        <p:txBody>
          <a:bodyPr/>
          <a:lstStyle/>
          <a:p>
            <a:fld id="{EDE73ACA-261E-4BC9-8A40-0CC419A9CACB}" type="slidenum">
              <a:rPr kumimoji="1" lang="ja-JP" altLang="en-US" smtClean="0"/>
              <a:pPr/>
              <a:t>24</a:t>
            </a:fld>
            <a:endParaRPr kumimoji="1" lang="ja-JP" altLang="en-US"/>
          </a:p>
        </p:txBody>
      </p:sp>
      <p:sp>
        <p:nvSpPr>
          <p:cNvPr id="5" name="テキスト ボックス 4"/>
          <p:cNvSpPr txBox="1"/>
          <p:nvPr/>
        </p:nvSpPr>
        <p:spPr>
          <a:xfrm>
            <a:off x="35496" y="44625"/>
            <a:ext cx="5940152" cy="461665"/>
          </a:xfrm>
          <a:prstGeom prst="rect">
            <a:avLst/>
          </a:prstGeom>
          <a:noFill/>
        </p:spPr>
        <p:txBody>
          <a:bodyPr wrap="square" rtlCol="0">
            <a:spAutoFit/>
          </a:bodyPr>
          <a:lstStyle/>
          <a:p>
            <a:r>
              <a:rPr kumimoji="1" lang="ja-JP" altLang="en-US" sz="2400" dirty="0" smtClean="0">
                <a:latin typeface="HGS創英角ｺﾞｼｯｸUB" pitchFamily="50" charset="-128"/>
                <a:ea typeface="HGS創英角ｺﾞｼｯｸUB" pitchFamily="50" charset="-128"/>
              </a:rPr>
              <a:t>洗浄と消毒</a:t>
            </a:r>
            <a:endParaRPr kumimoji="1" lang="ja-JP" altLang="en-US" sz="2400" dirty="0">
              <a:latin typeface="HGS創英角ｺﾞｼｯｸUB" pitchFamily="50" charset="-128"/>
              <a:ea typeface="HGS創英角ｺﾞｼｯｸUB" pitchFamily="50" charset="-128"/>
            </a:endParaRPr>
          </a:p>
        </p:txBody>
      </p:sp>
    </p:spTree>
  </p:cSld>
  <p:clrMapOvr>
    <a:masterClrMapping/>
  </p:clrMapOvr>
  <p:transition>
    <p:newsflash/>
    <p:sndAc>
      <p:stSnd>
        <p:snd r:embed="rId2" name="laser.wav"/>
      </p:stSnd>
    </p:sndAc>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23528" y="1055633"/>
            <a:ext cx="8568952" cy="4893647"/>
          </a:xfrm>
          <a:prstGeom prst="rect">
            <a:avLst/>
          </a:prstGeom>
          <a:noFill/>
        </p:spPr>
        <p:txBody>
          <a:bodyPr wrap="square" rtlCol="0">
            <a:spAutoFit/>
          </a:bodyPr>
          <a:lstStyle/>
          <a:p>
            <a:r>
              <a:rPr lang="ja-JP" altLang="en-US" sz="2400" dirty="0" smtClean="0">
                <a:solidFill>
                  <a:srgbClr val="FF0000"/>
                </a:solidFill>
                <a:latin typeface="HGP創英角ｺﾞｼｯｸUB" pitchFamily="50" charset="-128"/>
                <a:ea typeface="HGP創英角ｺﾞｼｯｸUB" pitchFamily="50" charset="-128"/>
              </a:rPr>
              <a:t>その他注意事項</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・洗剤や消毒薬の容器</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詰め替え用の場合、注ぎ足して使用する事は避けます。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長時間の使用で、容器内に菌が繁殖する事があるので、しっかり</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と洗浄し、乾燥させてから注ぎ足す様にします。詰め替え用の</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容器はいくつか用意しておいた方が良いでしょう。</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・消毒薬の噴霧</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消毒薬の噴霧は、効果が不十分な上、吸い込んだ場合の毒性の</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方が心配なので、避けます。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・手指消毒</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速乾性擦り込み式消毒剤を用いるのが簡便です。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具体的には</a:t>
            </a:r>
            <a:r>
              <a:rPr lang="en-US" altLang="ja-JP" sz="2400" dirty="0" smtClean="0">
                <a:latin typeface="HGP創英角ｺﾞｼｯｸUB" pitchFamily="50" charset="-128"/>
                <a:ea typeface="HGP創英角ｺﾞｼｯｸUB" pitchFamily="50" charset="-128"/>
              </a:rPr>
              <a:t>3ml</a:t>
            </a:r>
            <a:r>
              <a:rPr lang="ja-JP" altLang="en-US" sz="2400" dirty="0" smtClean="0">
                <a:latin typeface="HGP創英角ｺﾞｼｯｸUB" pitchFamily="50" charset="-128"/>
                <a:ea typeface="HGP創英角ｺﾞｼｯｸUB" pitchFamily="50" charset="-128"/>
              </a:rPr>
              <a:t>を手に取り、アルコール成分が蒸発するまで手を</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こすり合わせてよく擦り込みます。（ラビング法）</a:t>
            </a:r>
            <a:endParaRPr lang="en-US" altLang="ja-JP" sz="2400" dirty="0" smtClean="0">
              <a:latin typeface="HGP創英角ｺﾞｼｯｸUB" pitchFamily="50" charset="-128"/>
              <a:ea typeface="HGP創英角ｺﾞｼｯｸUB" pitchFamily="50" charset="-128"/>
            </a:endParaRPr>
          </a:p>
        </p:txBody>
      </p:sp>
      <p:sp>
        <p:nvSpPr>
          <p:cNvPr id="6" name="スライド番号プレースホルダ 5"/>
          <p:cNvSpPr>
            <a:spLocks noGrp="1"/>
          </p:cNvSpPr>
          <p:nvPr>
            <p:ph type="sldNum" sz="quarter" idx="10"/>
          </p:nvPr>
        </p:nvSpPr>
        <p:spPr/>
        <p:txBody>
          <a:bodyPr/>
          <a:lstStyle/>
          <a:p>
            <a:fld id="{EDE73ACA-261E-4BC9-8A40-0CC419A9CACB}" type="slidenum">
              <a:rPr kumimoji="1" lang="ja-JP" altLang="en-US" smtClean="0"/>
              <a:pPr/>
              <a:t>25</a:t>
            </a:fld>
            <a:endParaRPr kumimoji="1" lang="ja-JP" altLang="en-US"/>
          </a:p>
        </p:txBody>
      </p:sp>
    </p:spTree>
  </p:cSld>
  <p:clrMapOvr>
    <a:masterClrMapping/>
  </p:clrMapOvr>
  <p:transition>
    <p:newsflash/>
    <p:sndAc>
      <p:stSnd>
        <p:snd r:embed="rId2" name="laser.wav"/>
      </p:stSnd>
    </p:sndAc>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23528" y="692696"/>
            <a:ext cx="8568952" cy="5632311"/>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ここまでの話では、人から人への感染経路の遮断（外因性）に重点を置いて説明をしてきましたが、実際のケアの現場において注意しなければならないのは、</a:t>
            </a:r>
            <a:r>
              <a:rPr lang="ja-JP" altLang="en-US" sz="2400" dirty="0" smtClean="0">
                <a:solidFill>
                  <a:srgbClr val="FF0000"/>
                </a:solidFill>
                <a:latin typeface="HGP創英角ｺﾞｼｯｸUB" pitchFamily="50" charset="-128"/>
                <a:ea typeface="HGP創英角ｺﾞｼｯｸUB" pitchFamily="50" charset="-128"/>
              </a:rPr>
              <a:t>内因性の感染症</a:t>
            </a:r>
            <a:r>
              <a:rPr lang="ja-JP" altLang="en-US" sz="2400" dirty="0" smtClean="0">
                <a:latin typeface="HGP創英角ｺﾞｼｯｸUB" pitchFamily="50" charset="-128"/>
                <a:ea typeface="HGP創英角ｺﾞｼｯｸUB" pitchFamily="50" charset="-128"/>
              </a:rPr>
              <a:t>についてです。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内因性感染症とは、もともと体内に保菌している菌が元になっている感染症と言えます。つまり常在菌です。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条件が合えば、常在菌も身体を冒す病原体になりえるという事です。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これらは、健康な人にも起こりえます。例えば、皮膚に傷を負った際、運悪く膿むことがありますが、これは皮膚の黄色ブドウ球菌が原因の事が多いです。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また、肛門周囲には大腸菌が常在していますが、大腸菌が尿道を通って膀胱へ達すると膀胱炎になる事があります。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男性に比べて女性の方が尿道の出口が大腸菌に冒されやすく、また膀胱までの距離も近いので、女性に多い感染症とされています。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便の後、お尻を後ろから前に拭く方は尿道の周囲に大腸菌が付着しやすくなり、膀胱炎を起こす確率が高くなると言えます。</a:t>
            </a:r>
            <a:endParaRPr lang="en-US" altLang="ja-JP" sz="2400" dirty="0" smtClean="0">
              <a:latin typeface="HGP創英角ｺﾞｼｯｸUB" pitchFamily="50" charset="-128"/>
              <a:ea typeface="HGP創英角ｺﾞｼｯｸUB" pitchFamily="50" charset="-128"/>
            </a:endParaRPr>
          </a:p>
        </p:txBody>
      </p:sp>
      <p:sp>
        <p:nvSpPr>
          <p:cNvPr id="6" name="スライド番号プレースホルダ 5"/>
          <p:cNvSpPr>
            <a:spLocks noGrp="1"/>
          </p:cNvSpPr>
          <p:nvPr>
            <p:ph type="sldNum" sz="quarter" idx="10"/>
          </p:nvPr>
        </p:nvSpPr>
        <p:spPr/>
        <p:txBody>
          <a:bodyPr/>
          <a:lstStyle/>
          <a:p>
            <a:fld id="{EDE73ACA-261E-4BC9-8A40-0CC419A9CACB}" type="slidenum">
              <a:rPr kumimoji="1" lang="ja-JP" altLang="en-US" smtClean="0"/>
              <a:pPr/>
              <a:t>26</a:t>
            </a:fld>
            <a:endParaRPr kumimoji="1" lang="ja-JP" altLang="en-US"/>
          </a:p>
        </p:txBody>
      </p:sp>
      <p:sp>
        <p:nvSpPr>
          <p:cNvPr id="5" name="テキスト ボックス 4"/>
          <p:cNvSpPr txBox="1"/>
          <p:nvPr/>
        </p:nvSpPr>
        <p:spPr>
          <a:xfrm>
            <a:off x="35496" y="44625"/>
            <a:ext cx="5940152" cy="461665"/>
          </a:xfrm>
          <a:prstGeom prst="rect">
            <a:avLst/>
          </a:prstGeom>
          <a:noFill/>
        </p:spPr>
        <p:txBody>
          <a:bodyPr wrap="square" rtlCol="0">
            <a:spAutoFit/>
          </a:bodyPr>
          <a:lstStyle/>
          <a:p>
            <a:r>
              <a:rPr lang="ja-JP" altLang="en-US" sz="2400" dirty="0" smtClean="0">
                <a:latin typeface="HGS創英角ｺﾞｼｯｸUB" pitchFamily="50" charset="-128"/>
                <a:ea typeface="HGS創英角ｺﾞｼｯｸUB" pitchFamily="50" charset="-128"/>
              </a:rPr>
              <a:t>内因性感染症</a:t>
            </a:r>
            <a:endParaRPr kumimoji="1" lang="ja-JP" altLang="en-US" sz="2400" dirty="0">
              <a:latin typeface="HGS創英角ｺﾞｼｯｸUB" pitchFamily="50" charset="-128"/>
              <a:ea typeface="HGS創英角ｺﾞｼｯｸUB" pitchFamily="50" charset="-128"/>
            </a:endParaRPr>
          </a:p>
        </p:txBody>
      </p:sp>
    </p:spTree>
  </p:cSld>
  <p:clrMapOvr>
    <a:masterClrMapping/>
  </p:clrMapOvr>
  <p:transition>
    <p:newsflash/>
    <p:sndAc>
      <p:stSnd>
        <p:snd r:embed="rId2" name="laser.wav"/>
      </p:stSnd>
    </p:sndAc>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23528" y="836712"/>
            <a:ext cx="8568952" cy="5262979"/>
          </a:xfrm>
          <a:prstGeom prst="rect">
            <a:avLst/>
          </a:prstGeom>
          <a:noFill/>
        </p:spPr>
        <p:txBody>
          <a:bodyPr wrap="square" rtlCol="0">
            <a:spAutoFit/>
          </a:bodyPr>
          <a:lstStyle/>
          <a:p>
            <a:r>
              <a:rPr lang="ja-JP" altLang="en-US" sz="2400" dirty="0" smtClean="0">
                <a:solidFill>
                  <a:srgbClr val="FF0000"/>
                </a:solidFill>
                <a:latin typeface="HGP創英角ｺﾞｼｯｸUB" pitchFamily="50" charset="-128"/>
                <a:ea typeface="HGP創英角ｺﾞｼｯｸUB" pitchFamily="50" charset="-128"/>
              </a:rPr>
              <a:t>誤嚥性肺炎</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口腔内には数百種類もの常在菌がいるとされています。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高齢者や口腔内の衛生状態が悪い人は、黄色ブドウ球菌、緑膿菌、化膿連鎖球菌、肺炎球菌などの菌が繁殖していることもあります。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義歯の方に多く見られますが、カンジダというカビの一種が検出されることもあります。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通常器官に物が入ると、むせが出て異物を排除する働きが自然に出ますが、要介護高齢者の多くは、こういったむせ（咳反射）が正常に行われず、肺に菌を送り込むことがあります。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これは、食事の際に限らず、寝ている時などにも起こる事があります。これらの病原菌が肺に入り込み、肺炎を起こします。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高齢者の肺炎の約半数は、口腔内の菌が原因とされており、これらの肺炎を誤嚥性肺炎と呼びます。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口腔内は清潔に保つようにしましょう。</a:t>
            </a:r>
            <a:endParaRPr lang="en-US" altLang="ja-JP" sz="2400" dirty="0" smtClean="0">
              <a:latin typeface="HGP創英角ｺﾞｼｯｸUB" pitchFamily="50" charset="-128"/>
              <a:ea typeface="HGP創英角ｺﾞｼｯｸUB" pitchFamily="50" charset="-128"/>
            </a:endParaRPr>
          </a:p>
        </p:txBody>
      </p:sp>
      <p:sp>
        <p:nvSpPr>
          <p:cNvPr id="6" name="スライド番号プレースホルダ 5"/>
          <p:cNvSpPr>
            <a:spLocks noGrp="1"/>
          </p:cNvSpPr>
          <p:nvPr>
            <p:ph type="sldNum" sz="quarter" idx="10"/>
          </p:nvPr>
        </p:nvSpPr>
        <p:spPr/>
        <p:txBody>
          <a:bodyPr/>
          <a:lstStyle/>
          <a:p>
            <a:fld id="{EDE73ACA-261E-4BC9-8A40-0CC419A9CACB}" type="slidenum">
              <a:rPr kumimoji="1" lang="ja-JP" altLang="en-US" smtClean="0"/>
              <a:pPr/>
              <a:t>27</a:t>
            </a:fld>
            <a:endParaRPr kumimoji="1" lang="ja-JP" altLang="en-US"/>
          </a:p>
        </p:txBody>
      </p:sp>
      <p:sp>
        <p:nvSpPr>
          <p:cNvPr id="7" name="テキスト ボックス 6"/>
          <p:cNvSpPr txBox="1"/>
          <p:nvPr/>
        </p:nvSpPr>
        <p:spPr>
          <a:xfrm>
            <a:off x="35496" y="44625"/>
            <a:ext cx="5940152" cy="461665"/>
          </a:xfrm>
          <a:prstGeom prst="rect">
            <a:avLst/>
          </a:prstGeom>
          <a:noFill/>
        </p:spPr>
        <p:txBody>
          <a:bodyPr wrap="square" rtlCol="0">
            <a:spAutoFit/>
          </a:bodyPr>
          <a:lstStyle/>
          <a:p>
            <a:r>
              <a:rPr lang="ja-JP" altLang="en-US" sz="2400" dirty="0" smtClean="0">
                <a:latin typeface="HGS創英角ｺﾞｼｯｸUB" pitchFamily="50" charset="-128"/>
                <a:ea typeface="HGS創英角ｺﾞｼｯｸUB" pitchFamily="50" charset="-128"/>
              </a:rPr>
              <a:t>要介護高齢者の内因性感染症</a:t>
            </a:r>
            <a:endParaRPr kumimoji="1" lang="ja-JP" altLang="en-US" sz="2400" dirty="0">
              <a:latin typeface="HGS創英角ｺﾞｼｯｸUB" pitchFamily="50" charset="-128"/>
              <a:ea typeface="HGS創英角ｺﾞｼｯｸUB" pitchFamily="50" charset="-128"/>
            </a:endParaRPr>
          </a:p>
        </p:txBody>
      </p:sp>
    </p:spTree>
  </p:cSld>
  <p:clrMapOvr>
    <a:masterClrMapping/>
  </p:clrMapOvr>
  <p:transition>
    <p:newsflash/>
    <p:sndAc>
      <p:stSnd>
        <p:snd r:embed="rId2" name="laser.wav"/>
      </p:stSnd>
    </p:sndAc>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23528" y="1208941"/>
            <a:ext cx="8568952" cy="4524315"/>
          </a:xfrm>
          <a:prstGeom prst="rect">
            <a:avLst/>
          </a:prstGeom>
          <a:noFill/>
        </p:spPr>
        <p:txBody>
          <a:bodyPr wrap="square" rtlCol="0">
            <a:spAutoFit/>
          </a:bodyPr>
          <a:lstStyle/>
          <a:p>
            <a:r>
              <a:rPr lang="ja-JP" altLang="en-US" sz="2400" dirty="0" smtClean="0">
                <a:solidFill>
                  <a:srgbClr val="FF0000"/>
                </a:solidFill>
                <a:latin typeface="HGP創英角ｺﾞｼｯｸUB" pitchFamily="50" charset="-128"/>
                <a:ea typeface="HGP創英角ｺﾞｼｯｸUB" pitchFamily="50" charset="-128"/>
              </a:rPr>
              <a:t>尿路感染症</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寝たきりや失禁状態、入浴困難などで陰部が汚染されやすい状態、また加齢による膀胱の機能低下、病気による排尿障害等があると膀胱炎や腎盂腎炎といった尿路感染症を起こしやすくなります。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失禁後や入浴困難な方も定期的に陰洗を行い、これらの感染症を防ぐようにしましょう。</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余談ですが、おむつやリハビリパンツ内で便をされた場合、便と尿が混ざる事により、強いアルカリ性の物質になり皮膚を傷つけます。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いわゆる「おむつかぶれ」と言われるものですが、こういった強アルカリ性の便や拭き取る際の摩擦で皮膚は傷つけられます。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失禁や失便の訴えが無い方もおられますが、定期的な声掛けや誘導で確認し、早めに処理を行うようにして下さい。</a:t>
            </a:r>
            <a:endParaRPr lang="en-US" altLang="ja-JP" sz="2400" dirty="0" smtClean="0">
              <a:latin typeface="HGP創英角ｺﾞｼｯｸUB" pitchFamily="50" charset="-128"/>
              <a:ea typeface="HGP創英角ｺﾞｼｯｸUB" pitchFamily="50" charset="-128"/>
            </a:endParaRPr>
          </a:p>
        </p:txBody>
      </p:sp>
      <p:sp>
        <p:nvSpPr>
          <p:cNvPr id="6" name="スライド番号プレースホルダ 5"/>
          <p:cNvSpPr>
            <a:spLocks noGrp="1"/>
          </p:cNvSpPr>
          <p:nvPr>
            <p:ph type="sldNum" sz="quarter" idx="10"/>
          </p:nvPr>
        </p:nvSpPr>
        <p:spPr/>
        <p:txBody>
          <a:bodyPr/>
          <a:lstStyle/>
          <a:p>
            <a:fld id="{EDE73ACA-261E-4BC9-8A40-0CC419A9CACB}" type="slidenum">
              <a:rPr kumimoji="1" lang="ja-JP" altLang="en-US" smtClean="0"/>
              <a:pPr/>
              <a:t>28</a:t>
            </a:fld>
            <a:endParaRPr kumimoji="1" lang="ja-JP" altLang="en-US"/>
          </a:p>
        </p:txBody>
      </p:sp>
    </p:spTree>
  </p:cSld>
  <p:clrMapOvr>
    <a:masterClrMapping/>
  </p:clrMapOvr>
  <p:transition>
    <p:newsflash/>
    <p:sndAc>
      <p:stSnd>
        <p:snd r:embed="rId2" name="laser.wav"/>
      </p:stSnd>
    </p:sndAc>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23528" y="1146224"/>
            <a:ext cx="8568952" cy="4154984"/>
          </a:xfrm>
          <a:prstGeom prst="rect">
            <a:avLst/>
          </a:prstGeom>
          <a:noFill/>
        </p:spPr>
        <p:txBody>
          <a:bodyPr wrap="square" rtlCol="0">
            <a:spAutoFit/>
          </a:bodyPr>
          <a:lstStyle/>
          <a:p>
            <a:r>
              <a:rPr lang="ja-JP" altLang="en-US" sz="2400" dirty="0" smtClean="0">
                <a:solidFill>
                  <a:srgbClr val="FF0000"/>
                </a:solidFill>
                <a:latin typeface="HGP創英角ｺﾞｼｯｸUB" pitchFamily="50" charset="-128"/>
                <a:ea typeface="HGP創英角ｺﾞｼｯｸUB" pitchFamily="50" charset="-128"/>
              </a:rPr>
              <a:t>口腔ケア</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要介護高齢者の口腔内は、加齢や薬、口を開けている方も多く、乾燥傾向にあります。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その為、菌はもちろんですが、カビが生えていることもあります。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具体的に口腔内のケアは、歯ブラシによる機械的な清掃が有効とされています。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薬液によるうがいや消毒だけでは除菌の効果は薄いです。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歯ブラシ等でしっかりと口腔内の除菌を行う事で、誤嚥性肺炎の頻度も減る事が期待できます。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また、口腔ケアを行い、刺激を与える事で舌の動きや咀嚼、嚥下機能の高まりにも効果があります。</a:t>
            </a:r>
            <a:endParaRPr lang="en-US" altLang="ja-JP" sz="2400" dirty="0" smtClean="0">
              <a:latin typeface="HGP創英角ｺﾞｼｯｸUB" pitchFamily="50" charset="-128"/>
              <a:ea typeface="HGP創英角ｺﾞｼｯｸUB" pitchFamily="50" charset="-128"/>
            </a:endParaRPr>
          </a:p>
        </p:txBody>
      </p:sp>
      <p:sp>
        <p:nvSpPr>
          <p:cNvPr id="6" name="スライド番号プレースホルダ 5"/>
          <p:cNvSpPr>
            <a:spLocks noGrp="1"/>
          </p:cNvSpPr>
          <p:nvPr>
            <p:ph type="sldNum" sz="quarter" idx="10"/>
          </p:nvPr>
        </p:nvSpPr>
        <p:spPr/>
        <p:txBody>
          <a:bodyPr/>
          <a:lstStyle/>
          <a:p>
            <a:fld id="{EDE73ACA-261E-4BC9-8A40-0CC419A9CACB}" type="slidenum">
              <a:rPr kumimoji="1" lang="ja-JP" altLang="en-US" smtClean="0"/>
              <a:pPr/>
              <a:t>29</a:t>
            </a:fld>
            <a:endParaRPr kumimoji="1" lang="ja-JP" altLang="en-US"/>
          </a:p>
        </p:txBody>
      </p:sp>
      <p:sp>
        <p:nvSpPr>
          <p:cNvPr id="7" name="テキスト ボックス 6"/>
          <p:cNvSpPr txBox="1"/>
          <p:nvPr/>
        </p:nvSpPr>
        <p:spPr>
          <a:xfrm>
            <a:off x="35496" y="44625"/>
            <a:ext cx="5940152" cy="461665"/>
          </a:xfrm>
          <a:prstGeom prst="rect">
            <a:avLst/>
          </a:prstGeom>
          <a:noFill/>
        </p:spPr>
        <p:txBody>
          <a:bodyPr wrap="square" rtlCol="0">
            <a:spAutoFit/>
          </a:bodyPr>
          <a:lstStyle/>
          <a:p>
            <a:r>
              <a:rPr lang="ja-JP" altLang="en-US" sz="2400" dirty="0" smtClean="0">
                <a:latin typeface="HGS創英角ｺﾞｼｯｸUB" pitchFamily="50" charset="-128"/>
                <a:ea typeface="HGS創英角ｺﾞｼｯｸUB" pitchFamily="50" charset="-128"/>
              </a:rPr>
              <a:t>内因性感染症の予防</a:t>
            </a:r>
            <a:endParaRPr kumimoji="1" lang="ja-JP" altLang="en-US" sz="2400" dirty="0">
              <a:latin typeface="HGS創英角ｺﾞｼｯｸUB" pitchFamily="50" charset="-128"/>
              <a:ea typeface="HGS創英角ｺﾞｼｯｸUB" pitchFamily="50" charset="-128"/>
            </a:endParaRPr>
          </a:p>
        </p:txBody>
      </p:sp>
    </p:spTree>
  </p:cSld>
  <p:clrMapOvr>
    <a:masterClrMapping/>
  </p:clrMapOvr>
  <p:transition>
    <p:newsflash/>
    <p:sndAc>
      <p:stSnd>
        <p:snd r:embed="rId2" name="laser.wav"/>
      </p:stSnd>
    </p:sndAc>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467544" y="3140968"/>
            <a:ext cx="5941168" cy="646331"/>
          </a:xfrm>
          <a:prstGeom prst="rect">
            <a:avLst/>
          </a:prstGeom>
          <a:noFill/>
        </p:spPr>
        <p:txBody>
          <a:bodyPr wrap="square" rtlCol="0">
            <a:spAutoFit/>
          </a:bodyPr>
          <a:lstStyle/>
          <a:p>
            <a:endParaRPr kumimoji="1" lang="en-US" altLang="ja-JP" dirty="0" smtClean="0"/>
          </a:p>
          <a:p>
            <a:endParaRPr lang="en-US" altLang="ja-JP" dirty="0" smtClean="0"/>
          </a:p>
        </p:txBody>
      </p:sp>
      <p:sp>
        <p:nvSpPr>
          <p:cNvPr id="6" name="テキスト ボックス 5"/>
          <p:cNvSpPr txBox="1"/>
          <p:nvPr/>
        </p:nvSpPr>
        <p:spPr>
          <a:xfrm>
            <a:off x="179512" y="1013827"/>
            <a:ext cx="8784976" cy="4893647"/>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a:t>
            </a:r>
            <a:r>
              <a:rPr lang="ja-JP" altLang="en-US" sz="2400" dirty="0" smtClean="0">
                <a:solidFill>
                  <a:srgbClr val="FF0000"/>
                </a:solidFill>
                <a:latin typeface="HGP創英角ｺﾞｼｯｸUB" pitchFamily="50" charset="-128"/>
                <a:ea typeface="HGP創英角ｺﾞｼｯｸUB" pitchFamily="50" charset="-128"/>
              </a:rPr>
              <a:t>「感染症」</a:t>
            </a:r>
            <a:r>
              <a:rPr lang="ja-JP" altLang="en-US" sz="2400" dirty="0" smtClean="0">
                <a:latin typeface="HGP創英角ｺﾞｼｯｸUB" pitchFamily="50" charset="-128"/>
                <a:ea typeface="HGP創英角ｺﾞｼｯｸUB" pitchFamily="50" charset="-128"/>
              </a:rPr>
              <a:t>とは：体内に侵入した微生物によって、何らかの症状が</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出ている状態の事を「感染症を発症した」と言います。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何らかの症状とは、「腫れる」「痛い」「熱が出る」等の事です。</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以上の様に、「感染」と「感染症」とは区別して使います。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「感染症」は病気で、治療の対象となります。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また、体内に侵入した微生物が増殖し、周囲にばら撒かれる危険性が高くなります。感染症を発症した方は、感染が広がる元＝「感染源」としての重みが生じやすくなります。</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一方、「感染」しても、定着、保菌状態では、その重みは「感染症」と比べても少なく、治療の対象にならない事もよくあると言われています。</a:t>
            </a:r>
            <a:endParaRPr lang="en-US" altLang="ja-JP" sz="2400" dirty="0" smtClean="0">
              <a:latin typeface="HGP創英角ｺﾞｼｯｸUB" pitchFamily="50" charset="-128"/>
              <a:ea typeface="HGP創英角ｺﾞｼｯｸUB" pitchFamily="50" charset="-128"/>
            </a:endParaRPr>
          </a:p>
        </p:txBody>
      </p:sp>
      <p:sp>
        <p:nvSpPr>
          <p:cNvPr id="8" name="スライド番号プレースホルダ 7"/>
          <p:cNvSpPr>
            <a:spLocks noGrp="1"/>
          </p:cNvSpPr>
          <p:nvPr>
            <p:ph type="sldNum" sz="quarter" idx="10"/>
          </p:nvPr>
        </p:nvSpPr>
        <p:spPr/>
        <p:txBody>
          <a:bodyPr/>
          <a:lstStyle/>
          <a:p>
            <a:fld id="{EDE73ACA-261E-4BC9-8A40-0CC419A9CACB}" type="slidenum">
              <a:rPr kumimoji="1" lang="ja-JP" altLang="en-US" smtClean="0"/>
              <a:pPr/>
              <a:t>3</a:t>
            </a:fld>
            <a:endParaRPr kumimoji="1" lang="ja-JP" altLang="en-US"/>
          </a:p>
        </p:txBody>
      </p:sp>
    </p:spTree>
  </p:cSld>
  <p:clrMapOvr>
    <a:masterClrMapping/>
  </p:clrMapOvr>
  <p:transition>
    <p:newsflash/>
    <p:sndAc>
      <p:stSnd>
        <p:snd r:embed="rId3" name="laser.wav"/>
      </p:stSnd>
    </p:sndAc>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23528" y="1055633"/>
            <a:ext cx="8568952" cy="4893647"/>
          </a:xfrm>
          <a:prstGeom prst="rect">
            <a:avLst/>
          </a:prstGeom>
          <a:noFill/>
        </p:spPr>
        <p:txBody>
          <a:bodyPr wrap="square" rtlCol="0">
            <a:spAutoFit/>
          </a:bodyPr>
          <a:lstStyle/>
          <a:p>
            <a:r>
              <a:rPr lang="ja-JP" altLang="en-US" sz="2400" dirty="0" smtClean="0">
                <a:solidFill>
                  <a:srgbClr val="FF0000"/>
                </a:solidFill>
                <a:latin typeface="HGP創英角ｺﾞｼｯｸUB" pitchFamily="50" charset="-128"/>
                <a:ea typeface="HGP創英角ｺﾞｼｯｸUB" pitchFamily="50" charset="-128"/>
              </a:rPr>
              <a:t>排泄ケア</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口腔ケア同様、排泄におけるケアも感染症予防には非常に重要な役割を担っています。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失禁や失便状態で陰部や臀部が汚染されていれば、褥瘡などの皮膚異常から内臓の感染症のリスクが高まります。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常に清潔に保つよう、排泄の訴えの無い利用者様には、定期的に声掛け、誘導をする等排泄ケアにも努めます。</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r>
              <a:rPr lang="ja-JP" altLang="en-US" sz="2400" dirty="0" smtClean="0">
                <a:solidFill>
                  <a:srgbClr val="FF0000"/>
                </a:solidFill>
                <a:latin typeface="HGP創英角ｺﾞｼｯｸUB" pitchFamily="50" charset="-128"/>
                <a:ea typeface="HGP創英角ｺﾞｼｯｸUB" pitchFamily="50" charset="-128"/>
              </a:rPr>
              <a:t>清潔ケア</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身体を清潔に保つようにします。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入浴やシャワー浴が困難な方でも清拭等で身体の清潔保持に努める様にして下さい。</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雑菌の除去だけでなく、心身のケアにもなります。</a:t>
            </a:r>
            <a:endParaRPr lang="en-US" altLang="ja-JP" sz="2400" dirty="0" smtClean="0">
              <a:latin typeface="HGP創英角ｺﾞｼｯｸUB" pitchFamily="50" charset="-128"/>
              <a:ea typeface="HGP創英角ｺﾞｼｯｸUB" pitchFamily="50" charset="-128"/>
            </a:endParaRPr>
          </a:p>
        </p:txBody>
      </p:sp>
      <p:sp>
        <p:nvSpPr>
          <p:cNvPr id="6" name="スライド番号プレースホルダ 5"/>
          <p:cNvSpPr>
            <a:spLocks noGrp="1"/>
          </p:cNvSpPr>
          <p:nvPr>
            <p:ph type="sldNum" sz="quarter" idx="10"/>
          </p:nvPr>
        </p:nvSpPr>
        <p:spPr/>
        <p:txBody>
          <a:bodyPr/>
          <a:lstStyle/>
          <a:p>
            <a:fld id="{EDE73ACA-261E-4BC9-8A40-0CC419A9CACB}" type="slidenum">
              <a:rPr kumimoji="1" lang="ja-JP" altLang="en-US" smtClean="0"/>
              <a:pPr/>
              <a:t>30</a:t>
            </a:fld>
            <a:endParaRPr kumimoji="1" lang="ja-JP" altLang="en-US"/>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23528" y="660880"/>
            <a:ext cx="8568952" cy="5632311"/>
          </a:xfrm>
          <a:prstGeom prst="rect">
            <a:avLst/>
          </a:prstGeom>
          <a:noFill/>
        </p:spPr>
        <p:txBody>
          <a:bodyPr wrap="square" rtlCol="0">
            <a:spAutoFit/>
          </a:bodyPr>
          <a:lstStyle/>
          <a:p>
            <a:r>
              <a:rPr lang="ja-JP" altLang="en-US" sz="2400" dirty="0" smtClean="0">
                <a:solidFill>
                  <a:srgbClr val="FF0000"/>
                </a:solidFill>
                <a:latin typeface="HGP創英角ｺﾞｼｯｸUB" pitchFamily="50" charset="-128"/>
                <a:ea typeface="HGP創英角ｺﾞｼｯｸUB" pitchFamily="50" charset="-128"/>
              </a:rPr>
              <a:t>①</a:t>
            </a:r>
            <a:r>
              <a:rPr lang="en-US" altLang="ja-JP" sz="2400" dirty="0" smtClean="0">
                <a:solidFill>
                  <a:srgbClr val="FF0000"/>
                </a:solidFill>
                <a:latin typeface="HGP創英角ｺﾞｼｯｸUB" pitchFamily="50" charset="-128"/>
                <a:ea typeface="HGP創英角ｺﾞｼｯｸUB" pitchFamily="50" charset="-128"/>
              </a:rPr>
              <a:t>MRSA</a:t>
            </a:r>
          </a:p>
          <a:p>
            <a:r>
              <a:rPr lang="ja-JP" altLang="en-US" sz="2400" dirty="0" smtClean="0">
                <a:solidFill>
                  <a:srgbClr val="FF0000"/>
                </a:solidFill>
                <a:latin typeface="HGP創英角ｺﾞｼｯｸUB" pitchFamily="50" charset="-128"/>
                <a:ea typeface="HGP創英角ｺﾞｼｯｸUB" pitchFamily="50" charset="-128"/>
              </a:rPr>
              <a:t>・特徴</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元々は黄色ブドウ球菌という菌です。</a:t>
            </a:r>
            <a:endParaRPr lang="en-US" altLang="ja-JP" sz="2400" dirty="0" smtClean="0">
              <a:latin typeface="HGP創英角ｺﾞｼｯｸUB" pitchFamily="50" charset="-128"/>
              <a:ea typeface="HGP創英角ｺﾞｼｯｸUB" pitchFamily="50" charset="-128"/>
            </a:endParaRPr>
          </a:p>
          <a:p>
            <a:r>
              <a:rPr lang="en-US" altLang="ja-JP" sz="2400" dirty="0" smtClean="0">
                <a:latin typeface="HGP創英角ｺﾞｼｯｸUB" pitchFamily="50" charset="-128"/>
                <a:ea typeface="HGP創英角ｺﾞｼｯｸUB" pitchFamily="50" charset="-128"/>
              </a:rPr>
              <a:t>MRSA</a:t>
            </a:r>
            <a:r>
              <a:rPr lang="ja-JP" altLang="en-US" sz="2400" dirty="0" smtClean="0">
                <a:latin typeface="HGP創英角ｺﾞｼｯｸUB" pitchFamily="50" charset="-128"/>
                <a:ea typeface="HGP創英角ｺﾞｼｯｸUB" pitchFamily="50" charset="-128"/>
              </a:rPr>
              <a:t>は抗生物質に耐性を持った黄色ブドウ球菌です。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黄色ブドウ球菌自体は体の至る所から検出されます。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例えば、鼻腔、咽頭、口腔、皮膚や髪の毛に常在しています。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生体以外の乾燥した環境では２～３週間生存すると言われています。健康な人の３０～５０％が保菌していると言われ、常在菌としてなじみの深い菌と言えますが、時には傷に付着し、膿を作ったり、指の傷に付着していた菌がおにぎり等を通して胃腸に入り、嘔吐や下痢を起こし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黄色ブドウ球菌自体には抗生物質がよく効きますが、この抗生物質の乱用により、生まれた菌と言えます。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手術後等の非常に抵抗力が弱っている時に感染すると重篤な感染症（代表的な物で腸炎や敗血症、肺炎等）を引き起こします。</a:t>
            </a:r>
            <a:endParaRPr lang="en-US" altLang="ja-JP" sz="2400" dirty="0" smtClean="0">
              <a:latin typeface="HGP創英角ｺﾞｼｯｸUB" pitchFamily="50" charset="-128"/>
              <a:ea typeface="HGP創英角ｺﾞｼｯｸUB" pitchFamily="50" charset="-128"/>
            </a:endParaRPr>
          </a:p>
        </p:txBody>
      </p:sp>
      <p:sp>
        <p:nvSpPr>
          <p:cNvPr id="6" name="スライド番号プレースホルダ 5"/>
          <p:cNvSpPr>
            <a:spLocks noGrp="1"/>
          </p:cNvSpPr>
          <p:nvPr>
            <p:ph type="sldNum" sz="quarter" idx="10"/>
          </p:nvPr>
        </p:nvSpPr>
        <p:spPr/>
        <p:txBody>
          <a:bodyPr/>
          <a:lstStyle/>
          <a:p>
            <a:fld id="{EDE73ACA-261E-4BC9-8A40-0CC419A9CACB}" type="slidenum">
              <a:rPr kumimoji="1" lang="ja-JP" altLang="en-US" smtClean="0"/>
              <a:pPr/>
              <a:t>31</a:t>
            </a:fld>
            <a:endParaRPr kumimoji="1" lang="ja-JP" altLang="en-US"/>
          </a:p>
        </p:txBody>
      </p:sp>
      <p:sp>
        <p:nvSpPr>
          <p:cNvPr id="5" name="テキスト ボックス 4"/>
          <p:cNvSpPr txBox="1"/>
          <p:nvPr/>
        </p:nvSpPr>
        <p:spPr>
          <a:xfrm>
            <a:off x="35496" y="44625"/>
            <a:ext cx="5940152" cy="461665"/>
          </a:xfrm>
          <a:prstGeom prst="rect">
            <a:avLst/>
          </a:prstGeom>
          <a:noFill/>
        </p:spPr>
        <p:txBody>
          <a:bodyPr wrap="square" rtlCol="0">
            <a:spAutoFit/>
          </a:bodyPr>
          <a:lstStyle/>
          <a:p>
            <a:r>
              <a:rPr kumimoji="1" lang="ja-JP" altLang="en-US" sz="2400" dirty="0" smtClean="0">
                <a:latin typeface="HGS創英角ｺﾞｼｯｸUB" pitchFamily="50" charset="-128"/>
                <a:ea typeface="HGS創英角ｺﾞｼｯｸUB" pitchFamily="50" charset="-128"/>
              </a:rPr>
              <a:t>感染症の基礎知識</a:t>
            </a:r>
            <a:endParaRPr kumimoji="1" lang="ja-JP" altLang="en-US" sz="2400" dirty="0">
              <a:latin typeface="HGS創英角ｺﾞｼｯｸUB" pitchFamily="50" charset="-128"/>
              <a:ea typeface="HGS創英角ｺﾞｼｯｸUB" pitchFamily="50" charset="-128"/>
            </a:endParaRPr>
          </a:p>
        </p:txBody>
      </p:sp>
    </p:spTree>
  </p:cSld>
  <p:clrMapOvr>
    <a:masterClrMapping/>
  </p:clrMapOvr>
  <p:transition>
    <p:newsflash/>
    <p:sndAc>
      <p:stSnd>
        <p:snd r:embed="rId3" name="laser.wav"/>
      </p:stSnd>
    </p:sndAc>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23528" y="1055633"/>
            <a:ext cx="8568952" cy="3046988"/>
          </a:xfrm>
          <a:prstGeom prst="rect">
            <a:avLst/>
          </a:prstGeom>
          <a:noFill/>
        </p:spPr>
        <p:txBody>
          <a:bodyPr wrap="square" rtlCol="0">
            <a:spAutoFit/>
          </a:bodyPr>
          <a:lstStyle/>
          <a:p>
            <a:r>
              <a:rPr lang="ja-JP" altLang="en-US" sz="2400" dirty="0" smtClean="0">
                <a:solidFill>
                  <a:srgbClr val="FF0000"/>
                </a:solidFill>
                <a:latin typeface="HGP創英角ｺﾞｼｯｸUB" pitchFamily="50" charset="-128"/>
                <a:ea typeface="HGP創英角ｺﾞｼｯｸUB" pitchFamily="50" charset="-128"/>
              </a:rPr>
              <a:t>・感染経路＝接触感染</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汚染された手指による直接接触。</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汚染された環境（手すりやドアノブ）等による間接接触。</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r>
              <a:rPr lang="ja-JP" altLang="en-US" sz="2400" dirty="0" smtClean="0">
                <a:solidFill>
                  <a:srgbClr val="FF0000"/>
                </a:solidFill>
                <a:latin typeface="HGP創英角ｺﾞｼｯｸUB" pitchFamily="50" charset="-128"/>
                <a:ea typeface="HGP創英角ｺﾞｼｯｸUB" pitchFamily="50" charset="-128"/>
              </a:rPr>
              <a:t>・感染対策</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特に症状のない状態（保菌状態）であれば、特別な対策は不要。</a:t>
            </a:r>
            <a:endParaRPr lang="en-US" altLang="ja-JP" sz="2400" dirty="0" smtClean="0">
              <a:latin typeface="HGP創英角ｺﾞｼｯｸUB" pitchFamily="50" charset="-128"/>
              <a:ea typeface="HGP創英角ｺﾞｼｯｸUB" pitchFamily="50" charset="-128"/>
            </a:endParaRPr>
          </a:p>
          <a:p>
            <a:r>
              <a:rPr lang="en-US" altLang="ja-JP" sz="2400" dirty="0" smtClean="0">
                <a:latin typeface="HGP創英角ｺﾞｼｯｸUB" pitchFamily="50" charset="-128"/>
                <a:ea typeface="HGP創英角ｺﾞｼｯｸUB" pitchFamily="50" charset="-128"/>
              </a:rPr>
              <a:t>MRSA</a:t>
            </a:r>
            <a:r>
              <a:rPr lang="ja-JP" altLang="en-US" sz="2400" dirty="0" err="1" smtClean="0">
                <a:latin typeface="HGP創英角ｺﾞｼｯｸUB" pitchFamily="50" charset="-128"/>
                <a:ea typeface="HGP創英角ｺﾞｼｯｸUB" pitchFamily="50" charset="-128"/>
              </a:rPr>
              <a:t>の検</a:t>
            </a:r>
            <a:r>
              <a:rPr lang="ja-JP" altLang="en-US" sz="2400" dirty="0" smtClean="0">
                <a:latin typeface="HGP創英角ｺﾞｼｯｸUB" pitchFamily="50" charset="-128"/>
                <a:ea typeface="HGP創英角ｺﾞｼｯｸUB" pitchFamily="50" charset="-128"/>
              </a:rPr>
              <a:t>出部位により、スタンダードプリコーションによる手洗いを中心とした対応を実施します。</a:t>
            </a:r>
            <a:endParaRPr lang="en-US" altLang="ja-JP" sz="2400" dirty="0" smtClean="0">
              <a:latin typeface="HGP創英角ｺﾞｼｯｸUB" pitchFamily="50" charset="-128"/>
              <a:ea typeface="HGP創英角ｺﾞｼｯｸUB" pitchFamily="50" charset="-128"/>
            </a:endParaRPr>
          </a:p>
        </p:txBody>
      </p:sp>
      <p:sp>
        <p:nvSpPr>
          <p:cNvPr id="6" name="スライド番号プレースホルダ 5"/>
          <p:cNvSpPr>
            <a:spLocks noGrp="1"/>
          </p:cNvSpPr>
          <p:nvPr>
            <p:ph type="sldNum" sz="quarter" idx="10"/>
          </p:nvPr>
        </p:nvSpPr>
        <p:spPr/>
        <p:txBody>
          <a:bodyPr/>
          <a:lstStyle/>
          <a:p>
            <a:fld id="{EDE73ACA-261E-4BC9-8A40-0CC419A9CACB}" type="slidenum">
              <a:rPr kumimoji="1" lang="ja-JP" altLang="en-US" smtClean="0"/>
              <a:pPr/>
              <a:t>32</a:t>
            </a:fld>
            <a:endParaRPr kumimoji="1" lang="ja-JP" altLang="en-US"/>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23528" y="1055633"/>
            <a:ext cx="8568952" cy="4524315"/>
          </a:xfrm>
          <a:prstGeom prst="rect">
            <a:avLst/>
          </a:prstGeom>
          <a:noFill/>
        </p:spPr>
        <p:txBody>
          <a:bodyPr wrap="square" rtlCol="0">
            <a:spAutoFit/>
          </a:bodyPr>
          <a:lstStyle/>
          <a:p>
            <a:r>
              <a:rPr lang="ja-JP" altLang="en-US" sz="2400" dirty="0" smtClean="0">
                <a:solidFill>
                  <a:srgbClr val="FF0000"/>
                </a:solidFill>
                <a:latin typeface="HGP創英角ｺﾞｼｯｸUB" pitchFamily="50" charset="-128"/>
                <a:ea typeface="HGP創英角ｺﾞｼｯｸUB" pitchFamily="50" charset="-128"/>
              </a:rPr>
              <a:t>②インフルエンザ</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solidFill>
                  <a:srgbClr val="FF0000"/>
                </a:solidFill>
                <a:latin typeface="HGP創英角ｺﾞｼｯｸUB" pitchFamily="50" charset="-128"/>
                <a:ea typeface="HGP創英角ｺﾞｼｯｸUB" pitchFamily="50" charset="-128"/>
              </a:rPr>
              <a:t>・特徴</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よく言われる「風邪」の約</a:t>
            </a:r>
            <a:r>
              <a:rPr lang="en-US" altLang="ja-JP" sz="2400" dirty="0" smtClean="0">
                <a:latin typeface="HGP創英角ｺﾞｼｯｸUB" pitchFamily="50" charset="-128"/>
                <a:ea typeface="HGP創英角ｺﾞｼｯｸUB" pitchFamily="50" charset="-128"/>
              </a:rPr>
              <a:t>90</a:t>
            </a:r>
            <a:r>
              <a:rPr lang="ja-JP" altLang="en-US" sz="2400" dirty="0" smtClean="0">
                <a:latin typeface="HGP創英角ｺﾞｼｯｸUB" pitchFamily="50" charset="-128"/>
                <a:ea typeface="HGP創英角ｺﾞｼｯｸUB" pitchFamily="50" charset="-128"/>
              </a:rPr>
              <a:t>％がウイルスによるものです。この中でも症状が最も強く、ほぼ毎年（</a:t>
            </a:r>
            <a:r>
              <a:rPr lang="en-US" altLang="ja-JP" sz="2400" dirty="0" smtClean="0">
                <a:latin typeface="HGP創英角ｺﾞｼｯｸUB" pitchFamily="50" charset="-128"/>
                <a:ea typeface="HGP創英角ｺﾞｼｯｸUB" pitchFamily="50" charset="-128"/>
              </a:rPr>
              <a:t>12</a:t>
            </a:r>
            <a:r>
              <a:rPr lang="ja-JP" altLang="en-US" sz="2400" dirty="0" smtClean="0">
                <a:latin typeface="HGP創英角ｺﾞｼｯｸUB" pitchFamily="50" charset="-128"/>
                <a:ea typeface="HGP創英角ｺﾞｼｯｸUB" pitchFamily="50" charset="-128"/>
              </a:rPr>
              <a:t>月下旬～</a:t>
            </a:r>
            <a:r>
              <a:rPr lang="en-US" altLang="ja-JP" sz="2400" dirty="0" smtClean="0">
                <a:latin typeface="HGP創英角ｺﾞｼｯｸUB" pitchFamily="50" charset="-128"/>
                <a:ea typeface="HGP創英角ｺﾞｼｯｸUB" pitchFamily="50" charset="-128"/>
              </a:rPr>
              <a:t>3</a:t>
            </a:r>
            <a:r>
              <a:rPr lang="ja-JP" altLang="en-US" sz="2400" dirty="0" smtClean="0">
                <a:latin typeface="HGP創英角ｺﾞｼｯｸUB" pitchFamily="50" charset="-128"/>
                <a:ea typeface="HGP創英角ｺﾞｼｯｸUB" pitchFamily="50" charset="-128"/>
              </a:rPr>
              <a:t>月上旬）流行するのがインフルエンザです。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潜伏期は</a:t>
            </a:r>
            <a:r>
              <a:rPr lang="en-US" altLang="ja-JP" sz="2400" dirty="0" smtClean="0">
                <a:latin typeface="HGP創英角ｺﾞｼｯｸUB" pitchFamily="50" charset="-128"/>
                <a:ea typeface="HGP創英角ｺﾞｼｯｸUB" pitchFamily="50" charset="-128"/>
              </a:rPr>
              <a:t>1</a:t>
            </a:r>
            <a:r>
              <a:rPr lang="ja-JP" altLang="en-US" sz="2400" dirty="0" smtClean="0">
                <a:latin typeface="HGP創英角ｺﾞｼｯｸUB" pitchFamily="50" charset="-128"/>
                <a:ea typeface="HGP創英角ｺﾞｼｯｸUB" pitchFamily="50" charset="-128"/>
              </a:rPr>
              <a:t>～</a:t>
            </a:r>
            <a:r>
              <a:rPr lang="en-US" altLang="ja-JP" sz="2400" dirty="0" smtClean="0">
                <a:latin typeface="HGP創英角ｺﾞｼｯｸUB" pitchFamily="50" charset="-128"/>
                <a:ea typeface="HGP創英角ｺﾞｼｯｸUB" pitchFamily="50" charset="-128"/>
              </a:rPr>
              <a:t>3</a:t>
            </a:r>
            <a:r>
              <a:rPr lang="ja-JP" altLang="en-US" sz="2400" dirty="0" smtClean="0">
                <a:latin typeface="HGP創英角ｺﾞｼｯｸUB" pitchFamily="50" charset="-128"/>
                <a:ea typeface="HGP創英角ｺﾞｼｯｸUB" pitchFamily="50" charset="-128"/>
              </a:rPr>
              <a:t>日で発症後も約</a:t>
            </a:r>
            <a:r>
              <a:rPr lang="en-US" altLang="ja-JP" sz="2400" dirty="0" smtClean="0">
                <a:latin typeface="HGP創英角ｺﾞｼｯｸUB" pitchFamily="50" charset="-128"/>
                <a:ea typeface="HGP創英角ｺﾞｼｯｸUB" pitchFamily="50" charset="-128"/>
              </a:rPr>
              <a:t>3</a:t>
            </a:r>
            <a:r>
              <a:rPr lang="ja-JP" altLang="en-US" sz="2400" dirty="0" smtClean="0">
                <a:latin typeface="HGP創英角ｺﾞｼｯｸUB" pitchFamily="50" charset="-128"/>
                <a:ea typeface="HGP創英角ｺﾞｼｯｸUB" pitchFamily="50" charset="-128"/>
              </a:rPr>
              <a:t>日は感染力が強いとされています。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発症後は高熱（</a:t>
            </a:r>
            <a:r>
              <a:rPr lang="en-US" altLang="ja-JP" sz="2400" dirty="0" smtClean="0">
                <a:latin typeface="HGP創英角ｺﾞｼｯｸUB" pitchFamily="50" charset="-128"/>
                <a:ea typeface="HGP創英角ｺﾞｼｯｸUB" pitchFamily="50" charset="-128"/>
              </a:rPr>
              <a:t>38</a:t>
            </a:r>
            <a:r>
              <a:rPr lang="ja-JP" altLang="en-US" sz="2400" dirty="0" smtClean="0">
                <a:latin typeface="HGP創英角ｺﾞｼｯｸUB" pitchFamily="50" charset="-128"/>
                <a:ea typeface="HGP創英角ｺﾞｼｯｸUB" pitchFamily="50" charset="-128"/>
              </a:rPr>
              <a:t>度以上）頭痛、筋肉や関節痛が出現します。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高齢者の場合、基礎疾患をもつ方では肺炎などを起こし、重症化する場合があります。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冬の乾燥した室内では、</a:t>
            </a:r>
            <a:r>
              <a:rPr lang="en-US" altLang="ja-JP" sz="2400" dirty="0" smtClean="0">
                <a:latin typeface="HGP創英角ｺﾞｼｯｸUB" pitchFamily="50" charset="-128"/>
                <a:ea typeface="HGP創英角ｺﾞｼｯｸUB" pitchFamily="50" charset="-128"/>
              </a:rPr>
              <a:t>24</a:t>
            </a:r>
            <a:r>
              <a:rPr lang="ja-JP" altLang="en-US" sz="2400" dirty="0" smtClean="0">
                <a:latin typeface="HGP創英角ｺﾞｼｯｸUB" pitchFamily="50" charset="-128"/>
                <a:ea typeface="HGP創英角ｺﾞｼｯｸUB" pitchFamily="50" charset="-128"/>
              </a:rPr>
              <a:t>時間以上空気中を漂い、しかも感染力を失わないと言われます。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湿度は</a:t>
            </a:r>
            <a:r>
              <a:rPr lang="en-US" altLang="ja-JP" sz="2400" dirty="0" smtClean="0">
                <a:latin typeface="HGP創英角ｺﾞｼｯｸUB" pitchFamily="50" charset="-128"/>
                <a:ea typeface="HGP創英角ｺﾞｼｯｸUB" pitchFamily="50" charset="-128"/>
              </a:rPr>
              <a:t>60</a:t>
            </a:r>
            <a:r>
              <a:rPr lang="ja-JP" altLang="en-US" sz="2400" dirty="0" smtClean="0">
                <a:latin typeface="HGP創英角ｺﾞｼｯｸUB" pitchFamily="50" charset="-128"/>
                <a:ea typeface="HGP創英角ｺﾞｼｯｸUB" pitchFamily="50" charset="-128"/>
              </a:rPr>
              <a:t>～</a:t>
            </a:r>
            <a:r>
              <a:rPr lang="en-US" altLang="ja-JP" sz="2400" dirty="0" smtClean="0">
                <a:latin typeface="HGP創英角ｺﾞｼｯｸUB" pitchFamily="50" charset="-128"/>
                <a:ea typeface="HGP創英角ｺﾞｼｯｸUB" pitchFamily="50" charset="-128"/>
              </a:rPr>
              <a:t>70</a:t>
            </a:r>
            <a:r>
              <a:rPr lang="ja-JP" altLang="en-US" sz="2400" dirty="0" smtClean="0">
                <a:latin typeface="HGP創英角ｺﾞｼｯｸUB" pitchFamily="50" charset="-128"/>
                <a:ea typeface="HGP創英角ｺﾞｼｯｸUB" pitchFamily="50" charset="-128"/>
              </a:rPr>
              <a:t>％を保つのが理想です。</a:t>
            </a:r>
            <a:endParaRPr lang="en-US" altLang="ja-JP" sz="2400" dirty="0" smtClean="0">
              <a:latin typeface="HGP創英角ｺﾞｼｯｸUB" pitchFamily="50" charset="-128"/>
              <a:ea typeface="HGP創英角ｺﾞｼｯｸUB" pitchFamily="50" charset="-128"/>
            </a:endParaRPr>
          </a:p>
        </p:txBody>
      </p:sp>
      <p:sp>
        <p:nvSpPr>
          <p:cNvPr id="6" name="スライド番号プレースホルダ 5"/>
          <p:cNvSpPr>
            <a:spLocks noGrp="1"/>
          </p:cNvSpPr>
          <p:nvPr>
            <p:ph type="sldNum" sz="quarter" idx="10"/>
          </p:nvPr>
        </p:nvSpPr>
        <p:spPr/>
        <p:txBody>
          <a:bodyPr/>
          <a:lstStyle/>
          <a:p>
            <a:fld id="{EDE73ACA-261E-4BC9-8A40-0CC419A9CACB}" type="slidenum">
              <a:rPr kumimoji="1" lang="ja-JP" altLang="en-US" smtClean="0"/>
              <a:pPr/>
              <a:t>33</a:t>
            </a:fld>
            <a:endParaRPr kumimoji="1" lang="ja-JP" altLang="en-US"/>
          </a:p>
        </p:txBody>
      </p:sp>
    </p:spTree>
  </p:cSld>
  <p:clrMapOvr>
    <a:masterClrMapping/>
  </p:clrMapOvr>
  <p:transition>
    <p:newsflash/>
    <p:sndAc>
      <p:stSnd>
        <p:snd r:embed="rId3" name="laser.wav"/>
      </p:stSnd>
    </p:sndAc>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23528" y="836712"/>
            <a:ext cx="8568952" cy="5262979"/>
          </a:xfrm>
          <a:prstGeom prst="rect">
            <a:avLst/>
          </a:prstGeom>
          <a:noFill/>
        </p:spPr>
        <p:txBody>
          <a:bodyPr wrap="square" rtlCol="0">
            <a:spAutoFit/>
          </a:bodyPr>
          <a:lstStyle/>
          <a:p>
            <a:r>
              <a:rPr lang="ja-JP" altLang="en-US" sz="2400" dirty="0" smtClean="0">
                <a:solidFill>
                  <a:srgbClr val="FF0000"/>
                </a:solidFill>
                <a:latin typeface="HGP創英角ｺﾞｼｯｸUB" pitchFamily="50" charset="-128"/>
                <a:ea typeface="HGP創英角ｺﾞｼｯｸUB" pitchFamily="50" charset="-128"/>
              </a:rPr>
              <a:t>・感染経路＝主に飛沫感染</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咳やくしゃみなどで発生する飛沫を吸入する事による飛沫感染。</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湿度の保たれている室内では、空気中をいつまでも浮遊せず、</a:t>
            </a:r>
            <a:r>
              <a:rPr lang="en-US" altLang="ja-JP" sz="2400" dirty="0" smtClean="0">
                <a:latin typeface="HGP創英角ｺﾞｼｯｸUB" pitchFamily="50" charset="-128"/>
                <a:ea typeface="HGP創英角ｺﾞｼｯｸUB" pitchFamily="50" charset="-128"/>
              </a:rPr>
              <a:t>1</a:t>
            </a:r>
            <a:r>
              <a:rPr lang="ja-JP" altLang="en-US" sz="2400" dirty="0" smtClean="0">
                <a:latin typeface="HGP創英角ｺﾞｼｯｸUB" pitchFamily="50" charset="-128"/>
                <a:ea typeface="HGP創英角ｺﾞｼｯｸUB" pitchFamily="50" charset="-128"/>
              </a:rPr>
              <a:t>～</a:t>
            </a:r>
            <a:r>
              <a:rPr lang="en-US" altLang="ja-JP" sz="2400" dirty="0" smtClean="0">
                <a:latin typeface="HGP創英角ｺﾞｼｯｸUB" pitchFamily="50" charset="-128"/>
                <a:ea typeface="HGP創英角ｺﾞｼｯｸUB" pitchFamily="50" charset="-128"/>
              </a:rPr>
              <a:t>2m</a:t>
            </a:r>
            <a:r>
              <a:rPr lang="ja-JP" altLang="en-US" sz="2400" dirty="0" smtClean="0">
                <a:latin typeface="HGP創英角ｺﾞｼｯｸUB" pitchFamily="50" charset="-128"/>
                <a:ea typeface="HGP創英角ｺﾞｼｯｸUB" pitchFamily="50" charset="-128"/>
              </a:rPr>
              <a:t>程度で落下すると言われています。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飛沫が付着した手や物に接触し、その手を介して鼻や口の粘膜から感染する場合もあります。</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r>
              <a:rPr lang="ja-JP" altLang="en-US" sz="2400" dirty="0" smtClean="0">
                <a:solidFill>
                  <a:srgbClr val="FF0000"/>
                </a:solidFill>
                <a:latin typeface="HGP創英角ｺﾞｼｯｸUB" pitchFamily="50" charset="-128"/>
                <a:ea typeface="HGP創英角ｺﾞｼｯｸUB" pitchFamily="50" charset="-128"/>
              </a:rPr>
              <a:t>・感染対策</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職員、利用者様共にインフルエンザワクチンを接種するようにしましょう。このワクチンはインフルエンザに罹らない訳ではなく、重症化を防ぐ事を目的としています。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職員が発症した場合、解熱後もしくは、症状焼失後</a:t>
            </a:r>
            <a:r>
              <a:rPr lang="en-US" altLang="ja-JP" sz="2400" dirty="0" smtClean="0">
                <a:latin typeface="HGP創英角ｺﾞｼｯｸUB" pitchFamily="50" charset="-128"/>
                <a:ea typeface="HGP創英角ｺﾞｼｯｸUB" pitchFamily="50" charset="-128"/>
              </a:rPr>
              <a:t>2</a:t>
            </a:r>
            <a:r>
              <a:rPr lang="ja-JP" altLang="en-US" sz="2400" dirty="0" smtClean="0">
                <a:latin typeface="HGP創英角ｺﾞｼｯｸUB" pitchFamily="50" charset="-128"/>
                <a:ea typeface="HGP創英角ｺﾞｼｯｸUB" pitchFamily="50" charset="-128"/>
              </a:rPr>
              <a:t>日間程度は出勤を控えるようにして下さい。</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必要に応じてマスクを着用します。</a:t>
            </a:r>
            <a:endParaRPr lang="en-US" altLang="ja-JP" sz="2400" dirty="0" smtClean="0">
              <a:latin typeface="HGP創英角ｺﾞｼｯｸUB" pitchFamily="50" charset="-128"/>
              <a:ea typeface="HGP創英角ｺﾞｼｯｸUB" pitchFamily="50" charset="-128"/>
            </a:endParaRPr>
          </a:p>
        </p:txBody>
      </p:sp>
      <p:sp>
        <p:nvSpPr>
          <p:cNvPr id="6" name="スライド番号プレースホルダ 5"/>
          <p:cNvSpPr>
            <a:spLocks noGrp="1"/>
          </p:cNvSpPr>
          <p:nvPr>
            <p:ph type="sldNum" sz="quarter" idx="10"/>
          </p:nvPr>
        </p:nvSpPr>
        <p:spPr/>
        <p:txBody>
          <a:bodyPr/>
          <a:lstStyle/>
          <a:p>
            <a:fld id="{EDE73ACA-261E-4BC9-8A40-0CC419A9CACB}" type="slidenum">
              <a:rPr kumimoji="1" lang="ja-JP" altLang="en-US" smtClean="0"/>
              <a:pPr/>
              <a:t>34</a:t>
            </a:fld>
            <a:endParaRPr kumimoji="1" lang="ja-JP" altLang="en-US"/>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23528" y="836712"/>
            <a:ext cx="8568952" cy="5262979"/>
          </a:xfrm>
          <a:prstGeom prst="rect">
            <a:avLst/>
          </a:prstGeom>
          <a:noFill/>
        </p:spPr>
        <p:txBody>
          <a:bodyPr wrap="square" rtlCol="0">
            <a:spAutoFit/>
          </a:bodyPr>
          <a:lstStyle/>
          <a:p>
            <a:r>
              <a:rPr lang="ja-JP" altLang="en-US" sz="2400" dirty="0" smtClean="0">
                <a:solidFill>
                  <a:srgbClr val="FF0000"/>
                </a:solidFill>
                <a:latin typeface="HGP創英角ｺﾞｼｯｸUB" pitchFamily="50" charset="-128"/>
                <a:ea typeface="HGP創英角ｺﾞｼｯｸUB" pitchFamily="50" charset="-128"/>
              </a:rPr>
              <a:t>③結核</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solidFill>
                  <a:srgbClr val="FF0000"/>
                </a:solidFill>
                <a:latin typeface="HGP創英角ｺﾞｼｯｸUB" pitchFamily="50" charset="-128"/>
                <a:ea typeface="HGP創英角ｺﾞｼｯｸUB" pitchFamily="50" charset="-128"/>
              </a:rPr>
              <a:t>・特徴</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結核は昔の病と思われがちな病気ですが、先進国の間では日本は結核中まん延国と言われ、毎年約</a:t>
            </a:r>
            <a:r>
              <a:rPr lang="en-US" altLang="ja-JP" sz="2400" dirty="0" smtClean="0">
                <a:latin typeface="HGP創英角ｺﾞｼｯｸUB" pitchFamily="50" charset="-128"/>
                <a:ea typeface="HGP創英角ｺﾞｼｯｸUB" pitchFamily="50" charset="-128"/>
              </a:rPr>
              <a:t>23,000</a:t>
            </a:r>
            <a:r>
              <a:rPr lang="ja-JP" altLang="en-US" sz="2400" dirty="0" smtClean="0">
                <a:latin typeface="HGP創英角ｺﾞｼｯｸUB" pitchFamily="50" charset="-128"/>
                <a:ea typeface="HGP創英角ｺﾞｼｯｸUB" pitchFamily="50" charset="-128"/>
              </a:rPr>
              <a:t>人もの感染者がおり、内約半数が</a:t>
            </a:r>
            <a:r>
              <a:rPr lang="en-US" altLang="ja-JP" sz="2400" dirty="0" smtClean="0">
                <a:latin typeface="HGP創英角ｺﾞｼｯｸUB" pitchFamily="50" charset="-128"/>
                <a:ea typeface="HGP創英角ｺﾞｼｯｸUB" pitchFamily="50" charset="-128"/>
              </a:rPr>
              <a:t>70</a:t>
            </a:r>
            <a:r>
              <a:rPr lang="ja-JP" altLang="en-US" sz="2400" dirty="0" smtClean="0">
                <a:latin typeface="HGP創英角ｺﾞｼｯｸUB" pitchFamily="50" charset="-128"/>
                <a:ea typeface="HGP創英角ｺﾞｼｯｸUB" pitchFamily="50" charset="-128"/>
              </a:rPr>
              <a:t>歳以上の方です。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結核菌の培養には</a:t>
            </a:r>
            <a:r>
              <a:rPr lang="en-US" altLang="ja-JP" sz="2400" dirty="0" smtClean="0">
                <a:latin typeface="HGP創英角ｺﾞｼｯｸUB" pitchFamily="50" charset="-128"/>
                <a:ea typeface="HGP創英角ｺﾞｼｯｸUB" pitchFamily="50" charset="-128"/>
              </a:rPr>
              <a:t>1</a:t>
            </a:r>
            <a:r>
              <a:rPr lang="ja-JP" altLang="en-US" sz="2400" dirty="0" smtClean="0">
                <a:latin typeface="HGP創英角ｺﾞｼｯｸUB" pitchFamily="50" charset="-128"/>
                <a:ea typeface="HGP創英角ｺﾞｼｯｸUB" pitchFamily="50" charset="-128"/>
              </a:rPr>
              <a:t>か月以上の</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時間がかかるため、感染予防は</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疑いのある時点で開始されます。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結核菌は他の細菌と比べ、消毒薬が</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効きにくいですが、紫外線には弱く、</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日光等で死滅します。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症状に特徴は無く、</a:t>
            </a:r>
            <a:r>
              <a:rPr lang="en-US" altLang="ja-JP" sz="2400" dirty="0" smtClean="0">
                <a:latin typeface="HGP創英角ｺﾞｼｯｸUB" pitchFamily="50" charset="-128"/>
                <a:ea typeface="HGP創英角ｺﾞｼｯｸUB" pitchFamily="50" charset="-128"/>
              </a:rPr>
              <a:t>2</a:t>
            </a:r>
            <a:r>
              <a:rPr lang="ja-JP" altLang="en-US" sz="2400" dirty="0" smtClean="0">
                <a:latin typeface="HGP創英角ｺﾞｼｯｸUB" pitchFamily="50" charset="-128"/>
                <a:ea typeface="HGP創英角ｺﾞｼｯｸUB" pitchFamily="50" charset="-128"/>
              </a:rPr>
              <a:t>週間以上続く</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咳や痰の症状が見られた場合、</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肺結核を疑います。</a:t>
            </a:r>
            <a:endParaRPr lang="en-US" altLang="ja-JP" sz="2400" dirty="0" smtClean="0">
              <a:latin typeface="HGP創英角ｺﾞｼｯｸUB" pitchFamily="50" charset="-128"/>
              <a:ea typeface="HGP創英角ｺﾞｼｯｸUB" pitchFamily="50" charset="-128"/>
            </a:endParaRPr>
          </a:p>
        </p:txBody>
      </p:sp>
      <p:sp>
        <p:nvSpPr>
          <p:cNvPr id="6" name="スライド番号プレースホルダ 5"/>
          <p:cNvSpPr>
            <a:spLocks noGrp="1"/>
          </p:cNvSpPr>
          <p:nvPr>
            <p:ph type="sldNum" sz="quarter" idx="10"/>
          </p:nvPr>
        </p:nvSpPr>
        <p:spPr/>
        <p:txBody>
          <a:bodyPr/>
          <a:lstStyle/>
          <a:p>
            <a:fld id="{EDE73ACA-261E-4BC9-8A40-0CC419A9CACB}" type="slidenum">
              <a:rPr kumimoji="1" lang="ja-JP" altLang="en-US" smtClean="0"/>
              <a:pPr/>
              <a:t>35</a:t>
            </a:fld>
            <a:endParaRPr kumimoji="1" lang="ja-JP" altLang="en-US"/>
          </a:p>
        </p:txBody>
      </p:sp>
      <p:pic>
        <p:nvPicPr>
          <p:cNvPr id="5" name="図 4" descr="罹患率.jpg"/>
          <p:cNvPicPr>
            <a:picLocks noChangeAspect="1"/>
          </p:cNvPicPr>
          <p:nvPr/>
        </p:nvPicPr>
        <p:blipFill>
          <a:blip r:embed="rId4" cstate="print"/>
          <a:stretch>
            <a:fillRect/>
          </a:stretch>
        </p:blipFill>
        <p:spPr>
          <a:xfrm>
            <a:off x="5074096" y="3023960"/>
            <a:ext cx="3962400" cy="3069336"/>
          </a:xfrm>
          <a:prstGeom prst="rect">
            <a:avLst/>
          </a:prstGeom>
        </p:spPr>
      </p:pic>
    </p:spTree>
  </p:cSld>
  <p:clrMapOvr>
    <a:masterClrMapping/>
  </p:clrMapOvr>
  <p:transition>
    <p:newsflash/>
    <p:sndAc>
      <p:stSnd>
        <p:snd r:embed="rId3" name="laser.wav"/>
      </p:stSnd>
    </p:sndAc>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23528" y="682648"/>
            <a:ext cx="8568952" cy="5632311"/>
          </a:xfrm>
          <a:prstGeom prst="rect">
            <a:avLst/>
          </a:prstGeom>
          <a:noFill/>
        </p:spPr>
        <p:txBody>
          <a:bodyPr wrap="square" rtlCol="0">
            <a:spAutoFit/>
          </a:bodyPr>
          <a:lstStyle/>
          <a:p>
            <a:r>
              <a:rPr lang="ja-JP" altLang="en-US" sz="2400" dirty="0" smtClean="0">
                <a:solidFill>
                  <a:srgbClr val="FF0000"/>
                </a:solidFill>
                <a:latin typeface="HGP創英角ｺﾞｼｯｸUB" pitchFamily="50" charset="-128"/>
                <a:ea typeface="HGP創英角ｺﾞｼｯｸUB" pitchFamily="50" charset="-128"/>
              </a:rPr>
              <a:t>・感染経路＝空気感染（飛沫核感染）</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咳やくしゃみで排出される結核菌を含む飛沫が乾燥し、空中に浮遊している小さい飛沫核を吸い込むことで感染。</a:t>
            </a:r>
            <a:endParaRPr lang="en-US" altLang="ja-JP" sz="2400" dirty="0" smtClean="0">
              <a:latin typeface="HGP創英角ｺﾞｼｯｸUB" pitchFamily="50" charset="-128"/>
              <a:ea typeface="HGP創英角ｺﾞｼｯｸUB" pitchFamily="50" charset="-128"/>
            </a:endParaRPr>
          </a:p>
          <a:p>
            <a:r>
              <a:rPr lang="ja-JP" altLang="en-US" sz="2400" dirty="0">
                <a:latin typeface="HGP創英角ｺﾞｼｯｸUB" pitchFamily="50" charset="-128"/>
                <a:ea typeface="HGP創英角ｺﾞｼｯｸUB" pitchFamily="50" charset="-128"/>
              </a:rPr>
              <a:t>換気</a:t>
            </a:r>
            <a:r>
              <a:rPr lang="ja-JP" altLang="en-US" sz="2400" dirty="0" smtClean="0">
                <a:latin typeface="HGP創英角ｺﾞｼｯｸUB" pitchFamily="50" charset="-128"/>
                <a:ea typeface="HGP創英角ｺﾞｼｯｸUB" pitchFamily="50" charset="-128"/>
              </a:rPr>
              <a:t>の</a:t>
            </a:r>
            <a:r>
              <a:rPr lang="ja-JP" altLang="en-US" sz="2400" dirty="0" smtClean="0">
                <a:latin typeface="HGP創英角ｺﾞｼｯｸUB" pitchFamily="50" charset="-128"/>
                <a:ea typeface="HGP創英角ｺﾞｼｯｸUB" pitchFamily="50" charset="-128"/>
              </a:rPr>
              <a:t>悪い場所は飛沫核が空中に滞留する為、感染リスクが増大します。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結核の方に触れたり、同じ食器を使うなどでは感染しない。</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r>
              <a:rPr lang="ja-JP" altLang="en-US" sz="2400" dirty="0" smtClean="0">
                <a:solidFill>
                  <a:srgbClr val="FF0000"/>
                </a:solidFill>
                <a:latin typeface="HGP創英角ｺﾞｼｯｸUB" pitchFamily="50" charset="-128"/>
                <a:ea typeface="HGP創英角ｺﾞｼｯｸUB" pitchFamily="50" charset="-128"/>
              </a:rPr>
              <a:t>・感染対策</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施設内で結核感染者が発生した場合、保健所の指示に従って下さい。極小のウイルスの侵入も防ぐ</a:t>
            </a:r>
            <a:r>
              <a:rPr lang="en-US" altLang="ja-JP" sz="2400" dirty="0" smtClean="0">
                <a:latin typeface="HGP創英角ｺﾞｼｯｸUB" pitchFamily="50" charset="-128"/>
                <a:ea typeface="HGP創英角ｺﾞｼｯｸUB" pitchFamily="50" charset="-128"/>
              </a:rPr>
              <a:t>N95</a:t>
            </a:r>
            <a:r>
              <a:rPr lang="ja-JP" altLang="en-US" sz="2400" dirty="0" smtClean="0">
                <a:latin typeface="HGP創英角ｺﾞｼｯｸUB" pitchFamily="50" charset="-128"/>
                <a:ea typeface="HGP創英角ｺﾞｼｯｸUB" pitchFamily="50" charset="-128"/>
              </a:rPr>
              <a:t>マスクの着用も有効。</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結核感染者の中には排菌していない方も多い。</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逆に排菌している方は入院治療・隔離が必要になります。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症状に特徴が無く、診断にも時間を要す病ですが、早期発見が感染予防のカギです。</a:t>
            </a:r>
            <a:r>
              <a:rPr lang="en-US" altLang="ja-JP" sz="2400" dirty="0" smtClean="0">
                <a:latin typeface="HGP創英角ｺﾞｼｯｸUB" pitchFamily="50" charset="-128"/>
                <a:ea typeface="HGP創英角ｺﾞｼｯｸUB" pitchFamily="50" charset="-128"/>
              </a:rPr>
              <a:t>2</a:t>
            </a:r>
            <a:r>
              <a:rPr lang="ja-JP" altLang="en-US" sz="2400" dirty="0" smtClean="0">
                <a:latin typeface="HGP創英角ｺﾞｼｯｸUB" pitchFamily="50" charset="-128"/>
                <a:ea typeface="HGP創英角ｺﾞｼｯｸUB" pitchFamily="50" charset="-128"/>
              </a:rPr>
              <a:t>週間以上咳や痰の症状が見られた場合は、医師の受診を勧めるようにしましょう。</a:t>
            </a:r>
            <a:endParaRPr lang="en-US" altLang="ja-JP" sz="2400" dirty="0" smtClean="0">
              <a:latin typeface="HGP創英角ｺﾞｼｯｸUB" pitchFamily="50" charset="-128"/>
              <a:ea typeface="HGP創英角ｺﾞｼｯｸUB" pitchFamily="50" charset="-128"/>
            </a:endParaRPr>
          </a:p>
        </p:txBody>
      </p:sp>
      <p:sp>
        <p:nvSpPr>
          <p:cNvPr id="6" name="スライド番号プレースホルダ 5"/>
          <p:cNvSpPr>
            <a:spLocks noGrp="1"/>
          </p:cNvSpPr>
          <p:nvPr>
            <p:ph type="sldNum" sz="quarter" idx="10"/>
          </p:nvPr>
        </p:nvSpPr>
        <p:spPr/>
        <p:txBody>
          <a:bodyPr/>
          <a:lstStyle/>
          <a:p>
            <a:fld id="{EDE73ACA-261E-4BC9-8A40-0CC419A9CACB}" type="slidenum">
              <a:rPr kumimoji="1" lang="ja-JP" altLang="en-US" smtClean="0"/>
              <a:pPr/>
              <a:t>36</a:t>
            </a:fld>
            <a:endParaRPr kumimoji="1" lang="ja-JP" altLang="en-US"/>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23528" y="677009"/>
            <a:ext cx="8568952" cy="5632311"/>
          </a:xfrm>
          <a:prstGeom prst="rect">
            <a:avLst/>
          </a:prstGeom>
          <a:noFill/>
        </p:spPr>
        <p:txBody>
          <a:bodyPr wrap="square" rtlCol="0">
            <a:spAutoFit/>
          </a:bodyPr>
          <a:lstStyle/>
          <a:p>
            <a:r>
              <a:rPr lang="ja-JP" altLang="en-US" sz="2400" dirty="0" smtClean="0">
                <a:solidFill>
                  <a:srgbClr val="FF0000"/>
                </a:solidFill>
                <a:latin typeface="HGP創英角ｺﾞｼｯｸUB" pitchFamily="50" charset="-128"/>
                <a:ea typeface="HGP創英角ｺﾞｼｯｸUB" pitchFamily="50" charset="-128"/>
              </a:rPr>
              <a:t>④疥癬</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solidFill>
                  <a:srgbClr val="FF0000"/>
                </a:solidFill>
                <a:latin typeface="HGP創英角ｺﾞｼｯｸUB" pitchFamily="50" charset="-128"/>
                <a:ea typeface="HGP創英角ｺﾞｼｯｸUB" pitchFamily="50" charset="-128"/>
              </a:rPr>
              <a:t>・特徴</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細菌でもウイルスでもなく、「ヒゼンダニ」というダニの一種が病原体です。命にかかわる事はまず無い感染症ですが、痒みの症状が強く、集団感染もしやすく、一旦集団発生すると、終息させるのにかなりの労力を費やします。痒みはダニが這ったり刺したりする事によるものではなく、アレルギー反応の為に出てくるもので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疥癬には「通常疥癬」と「角化型（ノルウェー）疥癬」に分けられます。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通常疥癬では、約</a:t>
            </a:r>
            <a:r>
              <a:rPr lang="en-US" altLang="ja-JP" sz="2400" dirty="0" smtClean="0">
                <a:latin typeface="HGP創英角ｺﾞｼｯｸUB" pitchFamily="50" charset="-128"/>
                <a:ea typeface="HGP創英角ｺﾞｼｯｸUB" pitchFamily="50" charset="-128"/>
              </a:rPr>
              <a:t>1,000</a:t>
            </a:r>
            <a:r>
              <a:rPr lang="ja-JP" altLang="en-US" sz="2400" dirty="0" smtClean="0">
                <a:latin typeface="HGP創英角ｺﾞｼｯｸUB" pitchFamily="50" charset="-128"/>
                <a:ea typeface="HGP創英角ｺﾞｼｯｸUB" pitchFamily="50" charset="-128"/>
              </a:rPr>
              <a:t>匹程と言われていますが、角化型は</a:t>
            </a:r>
            <a:r>
              <a:rPr lang="en-US" altLang="ja-JP" sz="2400" dirty="0" smtClean="0">
                <a:latin typeface="HGP創英角ｺﾞｼｯｸUB" pitchFamily="50" charset="-128"/>
                <a:ea typeface="HGP創英角ｺﾞｼｯｸUB" pitchFamily="50" charset="-128"/>
              </a:rPr>
              <a:t>100</a:t>
            </a:r>
            <a:r>
              <a:rPr lang="ja-JP" altLang="en-US" sz="2400" dirty="0" smtClean="0">
                <a:latin typeface="HGP創英角ｺﾞｼｯｸUB" pitchFamily="50" charset="-128"/>
                <a:ea typeface="HGP創英角ｺﾞｼｯｸUB" pitchFamily="50" charset="-128"/>
              </a:rPr>
              <a:t>万から</a:t>
            </a:r>
            <a:r>
              <a:rPr lang="en-US" altLang="ja-JP" sz="2400" dirty="0" smtClean="0">
                <a:latin typeface="HGP創英角ｺﾞｼｯｸUB" pitchFamily="50" charset="-128"/>
                <a:ea typeface="HGP創英角ｺﾞｼｯｸUB" pitchFamily="50" charset="-128"/>
              </a:rPr>
              <a:t>200</a:t>
            </a:r>
            <a:r>
              <a:rPr lang="ja-JP" altLang="en-US" sz="2400" dirty="0" smtClean="0">
                <a:latin typeface="HGP創英角ｺﾞｼｯｸUB" pitchFamily="50" charset="-128"/>
                <a:ea typeface="HGP創英角ｺﾞｼｯｸUB" pitchFamily="50" charset="-128"/>
              </a:rPr>
              <a:t>万匹と言われており、感染力が桁違いに強くなります。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ヒゼンダニはメスが皮膚の角質層にトンネルを掘り進めながら約</a:t>
            </a:r>
            <a:r>
              <a:rPr lang="en-US" altLang="ja-JP" sz="2400" dirty="0" smtClean="0">
                <a:latin typeface="HGP創英角ｺﾞｼｯｸUB" pitchFamily="50" charset="-128"/>
                <a:ea typeface="HGP創英角ｺﾞｼｯｸUB" pitchFamily="50" charset="-128"/>
              </a:rPr>
              <a:t>1</a:t>
            </a:r>
            <a:r>
              <a:rPr lang="ja-JP" altLang="en-US" sz="2400" dirty="0" smtClean="0">
                <a:latin typeface="HGP創英角ｺﾞｼｯｸUB" pitchFamily="50" charset="-128"/>
                <a:ea typeface="HGP創英角ｺﾞｼｯｸUB" pitchFamily="50" charset="-128"/>
              </a:rPr>
              <a:t>か月にわたり、</a:t>
            </a:r>
            <a:r>
              <a:rPr lang="en-US" altLang="ja-JP" sz="2400" dirty="0" smtClean="0">
                <a:latin typeface="HGP創英角ｺﾞｼｯｸUB" pitchFamily="50" charset="-128"/>
                <a:ea typeface="HGP創英角ｺﾞｼｯｸUB" pitchFamily="50" charset="-128"/>
              </a:rPr>
              <a:t>1</a:t>
            </a:r>
            <a:r>
              <a:rPr lang="ja-JP" altLang="en-US" sz="2400" dirty="0" smtClean="0">
                <a:latin typeface="HGP創英角ｺﾞｼｯｸUB" pitchFamily="50" charset="-128"/>
                <a:ea typeface="HGP創英角ｺﾞｼｯｸUB" pitchFamily="50" charset="-128"/>
              </a:rPr>
              <a:t>日</a:t>
            </a:r>
            <a:r>
              <a:rPr lang="en-US" altLang="ja-JP" sz="2400" dirty="0" smtClean="0">
                <a:latin typeface="HGP創英角ｺﾞｼｯｸUB" pitchFamily="50" charset="-128"/>
                <a:ea typeface="HGP創英角ｺﾞｼｯｸUB" pitchFamily="50" charset="-128"/>
              </a:rPr>
              <a:t>2</a:t>
            </a:r>
            <a:r>
              <a:rPr lang="ja-JP" altLang="en-US" sz="2400" dirty="0" smtClean="0">
                <a:latin typeface="HGP創英角ｺﾞｼｯｸUB" pitchFamily="50" charset="-128"/>
                <a:ea typeface="HGP創英角ｺﾞｼｯｸUB" pitchFamily="50" charset="-128"/>
              </a:rPr>
              <a:t>～</a:t>
            </a:r>
            <a:r>
              <a:rPr lang="en-US" altLang="ja-JP" sz="2400" dirty="0" smtClean="0">
                <a:latin typeface="HGP創英角ｺﾞｼｯｸUB" pitchFamily="50" charset="-128"/>
                <a:ea typeface="HGP創英角ｺﾞｼｯｸUB" pitchFamily="50" charset="-128"/>
              </a:rPr>
              <a:t>4</a:t>
            </a:r>
            <a:r>
              <a:rPr lang="ja-JP" altLang="en-US" sz="2400" dirty="0" smtClean="0">
                <a:latin typeface="HGP創英角ｺﾞｼｯｸUB" pitchFamily="50" charset="-128"/>
                <a:ea typeface="HGP創英角ｺﾞｼｯｸUB" pitchFamily="50" charset="-128"/>
              </a:rPr>
              <a:t>個ずつ産卵しながら移動します。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卵が成虫に成長するのは約</a:t>
            </a:r>
            <a:r>
              <a:rPr lang="en-US" altLang="ja-JP" sz="2400" dirty="0" smtClean="0">
                <a:latin typeface="HGP創英角ｺﾞｼｯｸUB" pitchFamily="50" charset="-128"/>
                <a:ea typeface="HGP創英角ｺﾞｼｯｸUB" pitchFamily="50" charset="-128"/>
              </a:rPr>
              <a:t>2</a:t>
            </a:r>
            <a:r>
              <a:rPr lang="ja-JP" altLang="en-US" sz="2400" dirty="0" smtClean="0">
                <a:latin typeface="HGP創英角ｺﾞｼｯｸUB" pitchFamily="50" charset="-128"/>
                <a:ea typeface="HGP創英角ｺﾞｼｯｸUB" pitchFamily="50" charset="-128"/>
              </a:rPr>
              <a:t>週間を要します。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体表から離れたヒゼンダニは</a:t>
            </a:r>
            <a:r>
              <a:rPr lang="en-US" altLang="ja-JP" sz="2400" dirty="0" smtClean="0">
                <a:latin typeface="HGP創英角ｺﾞｼｯｸUB" pitchFamily="50" charset="-128"/>
                <a:ea typeface="HGP創英角ｺﾞｼｯｸUB" pitchFamily="50" charset="-128"/>
              </a:rPr>
              <a:t>2</a:t>
            </a:r>
            <a:r>
              <a:rPr lang="ja-JP" altLang="en-US" sz="2400" dirty="0" smtClean="0">
                <a:latin typeface="HGP創英角ｺﾞｼｯｸUB" pitchFamily="50" charset="-128"/>
                <a:ea typeface="HGP創英角ｺﾞｼｯｸUB" pitchFamily="50" charset="-128"/>
              </a:rPr>
              <a:t>～</a:t>
            </a:r>
            <a:r>
              <a:rPr lang="en-US" altLang="ja-JP" sz="2400" dirty="0" smtClean="0">
                <a:latin typeface="HGP創英角ｺﾞｼｯｸUB" pitchFamily="50" charset="-128"/>
                <a:ea typeface="HGP創英角ｺﾞｼｯｸUB" pitchFamily="50" charset="-128"/>
              </a:rPr>
              <a:t>3</a:t>
            </a:r>
            <a:r>
              <a:rPr lang="ja-JP" altLang="en-US" sz="2400" dirty="0" smtClean="0">
                <a:latin typeface="HGP創英角ｺﾞｼｯｸUB" pitchFamily="50" charset="-128"/>
                <a:ea typeface="HGP創英角ｺﾞｼｯｸUB" pitchFamily="50" charset="-128"/>
              </a:rPr>
              <a:t>時間で感染力を失うとされ、また熱にも弱く、</a:t>
            </a:r>
            <a:r>
              <a:rPr lang="en-US" altLang="ja-JP" sz="2400" dirty="0" smtClean="0">
                <a:latin typeface="HGP創英角ｺﾞｼｯｸUB" pitchFamily="50" charset="-128"/>
                <a:ea typeface="HGP創英角ｺﾞｼｯｸUB" pitchFamily="50" charset="-128"/>
              </a:rPr>
              <a:t>50</a:t>
            </a:r>
            <a:r>
              <a:rPr lang="ja-JP" altLang="en-US" sz="2400" dirty="0" smtClean="0">
                <a:latin typeface="HGP創英角ｺﾞｼｯｸUB" pitchFamily="50" charset="-128"/>
                <a:ea typeface="HGP創英角ｺﾞｼｯｸUB" pitchFamily="50" charset="-128"/>
              </a:rPr>
              <a:t>度、</a:t>
            </a:r>
            <a:r>
              <a:rPr lang="en-US" altLang="ja-JP" sz="2400" dirty="0" smtClean="0">
                <a:latin typeface="HGP創英角ｺﾞｼｯｸUB" pitchFamily="50" charset="-128"/>
                <a:ea typeface="HGP創英角ｺﾞｼｯｸUB" pitchFamily="50" charset="-128"/>
              </a:rPr>
              <a:t>10</a:t>
            </a:r>
            <a:r>
              <a:rPr lang="ja-JP" altLang="en-US" sz="2400" dirty="0" smtClean="0">
                <a:latin typeface="HGP創英角ｺﾞｼｯｸUB" pitchFamily="50" charset="-128"/>
                <a:ea typeface="HGP創英角ｺﾞｼｯｸUB" pitchFamily="50" charset="-128"/>
              </a:rPr>
              <a:t>分で死滅すると言われています。</a:t>
            </a:r>
            <a:endParaRPr lang="en-US" altLang="ja-JP" sz="2400" dirty="0" smtClean="0">
              <a:latin typeface="HGP創英角ｺﾞｼｯｸUB" pitchFamily="50" charset="-128"/>
              <a:ea typeface="HGP創英角ｺﾞｼｯｸUB" pitchFamily="50" charset="-128"/>
            </a:endParaRPr>
          </a:p>
        </p:txBody>
      </p:sp>
      <p:sp>
        <p:nvSpPr>
          <p:cNvPr id="6" name="スライド番号プレースホルダ 5"/>
          <p:cNvSpPr>
            <a:spLocks noGrp="1"/>
          </p:cNvSpPr>
          <p:nvPr>
            <p:ph type="sldNum" sz="quarter" idx="10"/>
          </p:nvPr>
        </p:nvSpPr>
        <p:spPr/>
        <p:txBody>
          <a:bodyPr/>
          <a:lstStyle/>
          <a:p>
            <a:fld id="{EDE73ACA-261E-4BC9-8A40-0CC419A9CACB}" type="slidenum">
              <a:rPr kumimoji="1" lang="ja-JP" altLang="en-US" smtClean="0"/>
              <a:pPr/>
              <a:t>37</a:t>
            </a:fld>
            <a:endParaRPr kumimoji="1" lang="ja-JP" altLang="en-US"/>
          </a:p>
        </p:txBody>
      </p:sp>
    </p:spTree>
  </p:cSld>
  <p:clrMapOvr>
    <a:masterClrMapping/>
  </p:clrMapOvr>
  <p:transition>
    <p:newsflash/>
    <p:sndAc>
      <p:stSnd>
        <p:snd r:embed="rId3" name="laser.wav"/>
      </p:stSnd>
    </p:sndAc>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23528" y="682648"/>
            <a:ext cx="8568952" cy="5632311"/>
          </a:xfrm>
          <a:prstGeom prst="rect">
            <a:avLst/>
          </a:prstGeom>
          <a:noFill/>
        </p:spPr>
        <p:txBody>
          <a:bodyPr wrap="square" rtlCol="0">
            <a:spAutoFit/>
          </a:bodyPr>
          <a:lstStyle/>
          <a:p>
            <a:r>
              <a:rPr lang="ja-JP" altLang="en-US" sz="2400" dirty="0" smtClean="0">
                <a:solidFill>
                  <a:srgbClr val="FF0000"/>
                </a:solidFill>
                <a:latin typeface="HGP創英角ｺﾞｼｯｸUB" pitchFamily="50" charset="-128"/>
                <a:ea typeface="HGP創英角ｺﾞｼｯｸUB" pitchFamily="50" charset="-128"/>
              </a:rPr>
              <a:t>・感染経路＝接触感染</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皮膚と皮膚の直接的な接触で感染します。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介護者や寝具を介しての間接接触で感染する場合もあります。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角化型疥癬の場合、多量のヒゼンダニが皮膚内に存在する為、接触のほか、ボロボロと剥がれた皮膚が飛散する事により接触が無くても感染する場合があり、集団感染しやすくなります。</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r>
              <a:rPr lang="ja-JP" altLang="en-US" sz="2400" dirty="0" smtClean="0">
                <a:solidFill>
                  <a:srgbClr val="FF0000"/>
                </a:solidFill>
                <a:latin typeface="HGP創英角ｺﾞｼｯｸUB" pitchFamily="50" charset="-128"/>
                <a:ea typeface="HGP創英角ｺﾞｼｯｸUB" pitchFamily="50" charset="-128"/>
              </a:rPr>
              <a:t>・感染対策</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通常疥癬では、特別な隔離は必要ありません。</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角化型疥癬では、通常</a:t>
            </a:r>
            <a:r>
              <a:rPr lang="en-US" altLang="ja-JP" sz="2400" dirty="0" smtClean="0">
                <a:latin typeface="HGP創英角ｺﾞｼｯｸUB" pitchFamily="50" charset="-128"/>
                <a:ea typeface="HGP創英角ｺﾞｼｯｸUB" pitchFamily="50" charset="-128"/>
              </a:rPr>
              <a:t>2</a:t>
            </a:r>
            <a:r>
              <a:rPr lang="ja-JP" altLang="en-US" sz="2400" dirty="0" smtClean="0">
                <a:latin typeface="HGP創英角ｺﾞｼｯｸUB" pitchFamily="50" charset="-128"/>
                <a:ea typeface="HGP創英角ｺﾞｼｯｸUB" pitchFamily="50" charset="-128"/>
              </a:rPr>
              <a:t>週間の個室隔離が必要になります。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入浴で感染する事は無いとされていますが、タオルの共用は避けます。ヒゼンダニの足は、布をかき分ける能力は無く、服やリネンを通してはうつらないと言われています。服や寝具を取り扱う際は、肌に触れていない面を持つようにし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尚、原因は不明ですが、ヒゼンダニは、首から上には寄生しません。</a:t>
            </a:r>
            <a:endParaRPr lang="en-US" altLang="ja-JP" sz="2400" dirty="0" smtClean="0">
              <a:latin typeface="HGP創英角ｺﾞｼｯｸUB" pitchFamily="50" charset="-128"/>
              <a:ea typeface="HGP創英角ｺﾞｼｯｸUB" pitchFamily="50" charset="-128"/>
            </a:endParaRPr>
          </a:p>
        </p:txBody>
      </p:sp>
      <p:sp>
        <p:nvSpPr>
          <p:cNvPr id="6" name="スライド番号プレースホルダ 5"/>
          <p:cNvSpPr>
            <a:spLocks noGrp="1"/>
          </p:cNvSpPr>
          <p:nvPr>
            <p:ph type="sldNum" sz="quarter" idx="10"/>
          </p:nvPr>
        </p:nvSpPr>
        <p:spPr/>
        <p:txBody>
          <a:bodyPr/>
          <a:lstStyle/>
          <a:p>
            <a:fld id="{EDE73ACA-261E-4BC9-8A40-0CC419A9CACB}" type="slidenum">
              <a:rPr kumimoji="1" lang="ja-JP" altLang="en-US" smtClean="0"/>
              <a:pPr/>
              <a:t>38</a:t>
            </a:fld>
            <a:endParaRPr kumimoji="1" lang="ja-JP" altLang="en-US"/>
          </a:p>
        </p:txBody>
      </p:sp>
    </p:spTree>
  </p:cSld>
  <p:clrMapOvr>
    <a:masterClrMapping/>
  </p:clrMapOvr>
  <p:transition>
    <p:newsflash/>
    <p:sndAc>
      <p:stSnd>
        <p:snd r:embed="rId3" name="laser.wav"/>
      </p:stSnd>
    </p:sndAc>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23528" y="908720"/>
            <a:ext cx="8568952" cy="3416320"/>
          </a:xfrm>
          <a:prstGeom prst="rect">
            <a:avLst/>
          </a:prstGeom>
          <a:noFill/>
        </p:spPr>
        <p:txBody>
          <a:bodyPr wrap="square" rtlCol="0">
            <a:spAutoFit/>
          </a:bodyPr>
          <a:lstStyle/>
          <a:p>
            <a:r>
              <a:rPr lang="ja-JP" altLang="en-US" sz="2400" dirty="0" smtClean="0">
                <a:solidFill>
                  <a:srgbClr val="FF0000"/>
                </a:solidFill>
                <a:latin typeface="HGP創英角ｺﾞｼｯｸUB" pitchFamily="50" charset="-128"/>
                <a:ea typeface="HGP創英角ｺﾞｼｯｸUB" pitchFamily="50" charset="-128"/>
              </a:rPr>
              <a:t>⑤肝炎</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solidFill>
                  <a:srgbClr val="FF0000"/>
                </a:solidFill>
                <a:latin typeface="HGP創英角ｺﾞｼｯｸUB" pitchFamily="50" charset="-128"/>
                <a:ea typeface="HGP創英角ｺﾞｼｯｸUB" pitchFamily="50" charset="-128"/>
              </a:rPr>
              <a:t>・特徴</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ケアの現場で問題になる肝炎と言えば、</a:t>
            </a:r>
            <a:r>
              <a:rPr lang="en-US" altLang="ja-JP" sz="2400" dirty="0" smtClean="0">
                <a:latin typeface="HGP創英角ｺﾞｼｯｸUB" pitchFamily="50" charset="-128"/>
                <a:ea typeface="HGP創英角ｺﾞｼｯｸUB" pitchFamily="50" charset="-128"/>
              </a:rPr>
              <a:t>B</a:t>
            </a:r>
            <a:r>
              <a:rPr lang="ja-JP" altLang="en-US" sz="2400" dirty="0" smtClean="0">
                <a:latin typeface="HGP創英角ｺﾞｼｯｸUB" pitchFamily="50" charset="-128"/>
                <a:ea typeface="HGP創英角ｺﾞｼｯｸUB" pitchFamily="50" charset="-128"/>
              </a:rPr>
              <a:t>型、</a:t>
            </a:r>
            <a:r>
              <a:rPr lang="en-US" altLang="ja-JP" sz="2400" dirty="0" smtClean="0">
                <a:latin typeface="HGP創英角ｺﾞｼｯｸUB" pitchFamily="50" charset="-128"/>
                <a:ea typeface="HGP創英角ｺﾞｼｯｸUB" pitchFamily="50" charset="-128"/>
              </a:rPr>
              <a:t>C</a:t>
            </a:r>
            <a:r>
              <a:rPr lang="ja-JP" altLang="en-US" sz="2400" dirty="0" smtClean="0">
                <a:latin typeface="HGP創英角ｺﾞｼｯｸUB" pitchFamily="50" charset="-128"/>
                <a:ea typeface="HGP創英角ｺﾞｼｯｸUB" pitchFamily="50" charset="-128"/>
              </a:rPr>
              <a:t>型肝炎が挙げられます。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慢性肝炎へ移行する確率は、</a:t>
            </a:r>
            <a:r>
              <a:rPr lang="en-US" altLang="ja-JP" sz="2400" dirty="0" smtClean="0">
                <a:latin typeface="HGP創英角ｺﾞｼｯｸUB" pitchFamily="50" charset="-128"/>
                <a:ea typeface="HGP創英角ｺﾞｼｯｸUB" pitchFamily="50" charset="-128"/>
              </a:rPr>
              <a:t>B</a:t>
            </a:r>
            <a:r>
              <a:rPr lang="ja-JP" altLang="en-US" sz="2400" dirty="0" smtClean="0">
                <a:latin typeface="HGP創英角ｺﾞｼｯｸUB" pitchFamily="50" charset="-128"/>
                <a:ea typeface="HGP創英角ｺﾞｼｯｸUB" pitchFamily="50" charset="-128"/>
              </a:rPr>
              <a:t>型の数％程度に対して</a:t>
            </a:r>
            <a:r>
              <a:rPr lang="en-US" altLang="ja-JP" sz="2400" dirty="0" smtClean="0">
                <a:latin typeface="HGP創英角ｺﾞｼｯｸUB" pitchFamily="50" charset="-128"/>
                <a:ea typeface="HGP創英角ｺﾞｼｯｸUB" pitchFamily="50" charset="-128"/>
              </a:rPr>
              <a:t>C</a:t>
            </a:r>
            <a:r>
              <a:rPr lang="ja-JP" altLang="en-US" sz="2400" dirty="0" smtClean="0">
                <a:latin typeface="HGP創英角ｺﾞｼｯｸUB" pitchFamily="50" charset="-128"/>
                <a:ea typeface="HGP創英角ｺﾞｼｯｸUB" pitchFamily="50" charset="-128"/>
              </a:rPr>
              <a:t>型は</a:t>
            </a:r>
            <a:r>
              <a:rPr lang="en-US" altLang="ja-JP" sz="2400" dirty="0" smtClean="0">
                <a:latin typeface="HGP創英角ｺﾞｼｯｸUB" pitchFamily="50" charset="-128"/>
                <a:ea typeface="HGP創英角ｺﾞｼｯｸUB" pitchFamily="50" charset="-128"/>
              </a:rPr>
              <a:t>3</a:t>
            </a:r>
            <a:r>
              <a:rPr lang="ja-JP" altLang="en-US" sz="2400" dirty="0" smtClean="0">
                <a:latin typeface="HGP創英角ｺﾞｼｯｸUB" pitchFamily="50" charset="-128"/>
                <a:ea typeface="HGP創英角ｺﾞｼｯｸUB" pitchFamily="50" charset="-128"/>
              </a:rPr>
              <a:t>分の</a:t>
            </a:r>
            <a:r>
              <a:rPr lang="en-US" altLang="ja-JP" sz="2400" dirty="0" smtClean="0">
                <a:latin typeface="HGP創英角ｺﾞｼｯｸUB" pitchFamily="50" charset="-128"/>
                <a:ea typeface="HGP創英角ｺﾞｼｯｸUB" pitchFamily="50" charset="-128"/>
              </a:rPr>
              <a:t>2</a:t>
            </a:r>
            <a:r>
              <a:rPr lang="ja-JP" altLang="en-US" sz="2400" dirty="0" smtClean="0">
                <a:latin typeface="HGP創英角ｺﾞｼｯｸUB" pitchFamily="50" charset="-128"/>
                <a:ea typeface="HGP創英角ｺﾞｼｯｸUB" pitchFamily="50" charset="-128"/>
              </a:rPr>
              <a:t>と言われています。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慢性化すると肝がんを合併しやすくなると言われています。</a:t>
            </a:r>
            <a:endParaRPr lang="en-US" altLang="ja-JP" sz="2400" dirty="0" smtClean="0">
              <a:latin typeface="HGP創英角ｺﾞｼｯｸUB" pitchFamily="50" charset="-128"/>
              <a:ea typeface="HGP創英角ｺﾞｼｯｸUB" pitchFamily="50" charset="-128"/>
            </a:endParaRPr>
          </a:p>
          <a:p>
            <a:r>
              <a:rPr lang="en-US" altLang="ja-JP" sz="2400" dirty="0" smtClean="0">
                <a:latin typeface="HGP創英角ｺﾞｼｯｸUB" pitchFamily="50" charset="-128"/>
                <a:ea typeface="HGP創英角ｺﾞｼｯｸUB" pitchFamily="50" charset="-128"/>
              </a:rPr>
              <a:t>B</a:t>
            </a:r>
            <a:r>
              <a:rPr lang="ja-JP" altLang="en-US" sz="2400" dirty="0" smtClean="0">
                <a:latin typeface="HGP創英角ｺﾞｼｯｸUB" pitchFamily="50" charset="-128"/>
                <a:ea typeface="HGP創英角ｺﾞｼｯｸUB" pitchFamily="50" charset="-128"/>
              </a:rPr>
              <a:t>型肝炎はワクチンで予防できます。</a:t>
            </a:r>
            <a:endParaRPr lang="en-US" altLang="ja-JP" sz="2400" dirty="0" smtClean="0">
              <a:latin typeface="HGP創英角ｺﾞｼｯｸUB" pitchFamily="50" charset="-128"/>
              <a:ea typeface="HGP創英角ｺﾞｼｯｸUB" pitchFamily="50" charset="-128"/>
            </a:endParaRPr>
          </a:p>
          <a:p>
            <a:r>
              <a:rPr lang="en-US" altLang="ja-JP" sz="2400" dirty="0" smtClean="0">
                <a:latin typeface="HGP創英角ｺﾞｼｯｸUB" pitchFamily="50" charset="-128"/>
                <a:ea typeface="HGP創英角ｺﾞｼｯｸUB" pitchFamily="50" charset="-128"/>
              </a:rPr>
              <a:t>C</a:t>
            </a:r>
            <a:r>
              <a:rPr lang="ja-JP" altLang="en-US" sz="2400" dirty="0" smtClean="0">
                <a:latin typeface="HGP創英角ｺﾞｼｯｸUB" pitchFamily="50" charset="-128"/>
                <a:ea typeface="HGP創英角ｺﾞｼｯｸUB" pitchFamily="50" charset="-128"/>
              </a:rPr>
              <a:t>型肝炎のワクチンはありません。</a:t>
            </a:r>
            <a:endParaRPr lang="en-US" altLang="ja-JP" sz="2400" dirty="0" smtClean="0">
              <a:latin typeface="HGP創英角ｺﾞｼｯｸUB" pitchFamily="50" charset="-128"/>
              <a:ea typeface="HGP創英角ｺﾞｼｯｸUB" pitchFamily="50" charset="-128"/>
            </a:endParaRPr>
          </a:p>
        </p:txBody>
      </p:sp>
      <p:sp>
        <p:nvSpPr>
          <p:cNvPr id="6" name="スライド番号プレースホルダ 5"/>
          <p:cNvSpPr>
            <a:spLocks noGrp="1"/>
          </p:cNvSpPr>
          <p:nvPr>
            <p:ph type="sldNum" sz="quarter" idx="10"/>
          </p:nvPr>
        </p:nvSpPr>
        <p:spPr/>
        <p:txBody>
          <a:bodyPr/>
          <a:lstStyle/>
          <a:p>
            <a:fld id="{EDE73ACA-261E-4BC9-8A40-0CC419A9CACB}" type="slidenum">
              <a:rPr kumimoji="1" lang="ja-JP" altLang="en-US" smtClean="0"/>
              <a:pPr/>
              <a:t>39</a:t>
            </a:fld>
            <a:endParaRPr kumimoji="1" lang="ja-JP" altLang="en-US"/>
          </a:p>
        </p:txBody>
      </p:sp>
    </p:spTree>
  </p:cSld>
  <p:clrMapOvr>
    <a:masterClrMapping/>
  </p:clrMapOvr>
  <p:transition>
    <p:newsflash/>
    <p:sndAc>
      <p:stSnd>
        <p:snd r:embed="rId3" name="laser.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5498" y="1844824"/>
            <a:ext cx="184731" cy="400110"/>
          </a:xfrm>
          <a:prstGeom prst="rect">
            <a:avLst/>
          </a:prstGeom>
          <a:noFill/>
        </p:spPr>
        <p:txBody>
          <a:bodyPr wrap="none" rtlCol="0">
            <a:spAutoFit/>
          </a:bodyPr>
          <a:lstStyle/>
          <a:p>
            <a:endParaRPr lang="ja-JP" altLang="en-US" sz="2000" dirty="0" smtClean="0">
              <a:latin typeface="HG創英角ｺﾞｼｯｸUB" pitchFamily="49" charset="-128"/>
              <a:ea typeface="HG創英角ｺﾞｼｯｸUB" pitchFamily="49" charset="-128"/>
            </a:endParaRPr>
          </a:p>
        </p:txBody>
      </p:sp>
      <p:sp>
        <p:nvSpPr>
          <p:cNvPr id="8" name="テキスト ボックス 7"/>
          <p:cNvSpPr txBox="1"/>
          <p:nvPr/>
        </p:nvSpPr>
        <p:spPr>
          <a:xfrm>
            <a:off x="179512" y="1362248"/>
            <a:ext cx="8784976" cy="4154984"/>
          </a:xfrm>
          <a:prstGeom prst="rect">
            <a:avLst/>
          </a:prstGeom>
          <a:noFill/>
        </p:spPr>
        <p:txBody>
          <a:bodyPr wrap="square" rtlCol="0">
            <a:spAutoFit/>
          </a:bodyPr>
          <a:lstStyle/>
          <a:p>
            <a:r>
              <a:rPr lang="ja-JP" altLang="en-US" sz="2400" dirty="0" smtClean="0">
                <a:solidFill>
                  <a:srgbClr val="FF0000"/>
                </a:solidFill>
                <a:latin typeface="HGS創英角ｺﾞｼｯｸUB" pitchFamily="50" charset="-128"/>
                <a:ea typeface="HGS創英角ｺﾞｼｯｸUB" pitchFamily="50" charset="-128"/>
              </a:rPr>
              <a:t>細菌</a:t>
            </a:r>
            <a:r>
              <a:rPr lang="ja-JP" altLang="en-US" sz="2400" dirty="0" smtClean="0">
                <a:latin typeface="HGS創英角ｺﾞｼｯｸUB" pitchFamily="50" charset="-128"/>
                <a:ea typeface="HGS創英角ｺﾞｼｯｸUB" pitchFamily="50" charset="-128"/>
              </a:rPr>
              <a:t>：一般的にいう「</a:t>
            </a:r>
            <a:r>
              <a:rPr lang="ja-JP" altLang="en-US" sz="2400" dirty="0" err="1" smtClean="0">
                <a:latin typeface="HGS創英角ｺﾞｼｯｸUB" pitchFamily="50" charset="-128"/>
                <a:ea typeface="HGS創英角ｺﾞｼｯｸUB" pitchFamily="50" charset="-128"/>
              </a:rPr>
              <a:t>ばい</a:t>
            </a:r>
            <a:r>
              <a:rPr lang="ja-JP" altLang="en-US" sz="2400" dirty="0" smtClean="0">
                <a:latin typeface="HGS創英角ｺﾞｼｯｸUB" pitchFamily="50" charset="-128"/>
                <a:ea typeface="HGS創英角ｺﾞｼｯｸUB" pitchFamily="50" charset="-128"/>
              </a:rPr>
              <a:t>菌」と考えても良いと思われます。</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例えば、黄色ブドウ球菌や化膿連鎖球菌という菌が皮膚の傷に感染して強い炎症反応が起きると膿が出来ます。</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他にも大腸菌が尿の経路に感染して起こすのが膀胱炎や腎盂腎炎と呼ばれる病気です。</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これら、細菌による感染症には抗生物質という薬が用いられます。抗生物質は、細菌を殺したり、活動を抑え込んでくれます。</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近頃は、抗生物質の効かない、あるいは効きにくい菌があり、それらを「耐性菌」と呼びます。</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これらの細菌類は、大きさが</a:t>
            </a:r>
            <a:r>
              <a:rPr lang="en-US" altLang="ja-JP" sz="2400" dirty="0" smtClean="0">
                <a:latin typeface="HGS創英角ｺﾞｼｯｸUB" pitchFamily="50" charset="-128"/>
                <a:ea typeface="HGS創英角ｺﾞｼｯｸUB" pitchFamily="50" charset="-128"/>
              </a:rPr>
              <a:t>1mm</a:t>
            </a:r>
            <a:r>
              <a:rPr lang="ja-JP" altLang="en-US" sz="2400" dirty="0" smtClean="0">
                <a:latin typeface="HGS創英角ｺﾞｼｯｸUB" pitchFamily="50" charset="-128"/>
                <a:ea typeface="HGS創英角ｺﾞｼｯｸUB" pitchFamily="50" charset="-128"/>
              </a:rPr>
              <a:t>の約千分の</a:t>
            </a:r>
            <a:r>
              <a:rPr lang="en-US" altLang="ja-JP" sz="2400" dirty="0" smtClean="0">
                <a:latin typeface="HGS創英角ｺﾞｼｯｸUB" pitchFamily="50" charset="-128"/>
                <a:ea typeface="HGS創英角ｺﾞｼｯｸUB" pitchFamily="50" charset="-128"/>
              </a:rPr>
              <a:t>1</a:t>
            </a:r>
            <a:r>
              <a:rPr lang="ja-JP" altLang="en-US" sz="2400" dirty="0" smtClean="0">
                <a:latin typeface="HGS創英角ｺﾞｼｯｸUB" pitchFamily="50" charset="-128"/>
                <a:ea typeface="HGS創英角ｺﾞｼｯｸUB" pitchFamily="50" charset="-128"/>
              </a:rPr>
              <a:t>で、肉眼では確認出来ません。</a:t>
            </a:r>
            <a:endParaRPr lang="en-US" altLang="ja-JP" sz="2400" dirty="0" smtClean="0">
              <a:latin typeface="HGS創英角ｺﾞｼｯｸUB" pitchFamily="50" charset="-128"/>
              <a:ea typeface="HGS創英角ｺﾞｼｯｸUB" pitchFamily="50" charset="-128"/>
            </a:endParaRPr>
          </a:p>
        </p:txBody>
      </p:sp>
      <p:sp>
        <p:nvSpPr>
          <p:cNvPr id="11" name="スライド番号プレースホルダ 10"/>
          <p:cNvSpPr>
            <a:spLocks noGrp="1"/>
          </p:cNvSpPr>
          <p:nvPr>
            <p:ph type="sldNum" sz="quarter" idx="10"/>
          </p:nvPr>
        </p:nvSpPr>
        <p:spPr/>
        <p:txBody>
          <a:bodyPr/>
          <a:lstStyle/>
          <a:p>
            <a:fld id="{EDE73ACA-261E-4BC9-8A40-0CC419A9CACB}" type="slidenum">
              <a:rPr kumimoji="1" lang="ja-JP" altLang="en-US" smtClean="0"/>
              <a:pPr/>
              <a:t>4</a:t>
            </a:fld>
            <a:endParaRPr kumimoji="1" lang="ja-JP" altLang="en-US"/>
          </a:p>
        </p:txBody>
      </p:sp>
      <p:sp>
        <p:nvSpPr>
          <p:cNvPr id="5" name="テキスト ボックス 4"/>
          <p:cNvSpPr txBox="1"/>
          <p:nvPr/>
        </p:nvSpPr>
        <p:spPr>
          <a:xfrm>
            <a:off x="35496" y="44625"/>
            <a:ext cx="5940152" cy="461665"/>
          </a:xfrm>
          <a:prstGeom prst="rect">
            <a:avLst/>
          </a:prstGeom>
          <a:noFill/>
        </p:spPr>
        <p:txBody>
          <a:bodyPr wrap="square" rtlCol="0">
            <a:spAutoFit/>
          </a:bodyPr>
          <a:lstStyle/>
          <a:p>
            <a:r>
              <a:rPr lang="ja-JP" altLang="en-US" sz="2400" dirty="0" smtClean="0">
                <a:latin typeface="HGS創英角ｺﾞｼｯｸUB" pitchFamily="50" charset="-128"/>
                <a:ea typeface="HGS創英角ｺﾞｼｯｸUB" pitchFamily="50" charset="-128"/>
              </a:rPr>
              <a:t>細菌とウイルスの違い</a:t>
            </a:r>
            <a:endParaRPr kumimoji="1" lang="ja-JP" altLang="en-US" sz="2400" dirty="0">
              <a:latin typeface="HGS創英角ｺﾞｼｯｸUB" pitchFamily="50" charset="-128"/>
              <a:ea typeface="HGS創英角ｺﾞｼｯｸUB" pitchFamily="50" charset="-128"/>
            </a:endParaRPr>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23528" y="1362248"/>
            <a:ext cx="8568952" cy="4154984"/>
          </a:xfrm>
          <a:prstGeom prst="rect">
            <a:avLst/>
          </a:prstGeom>
          <a:noFill/>
        </p:spPr>
        <p:txBody>
          <a:bodyPr wrap="square" rtlCol="0">
            <a:spAutoFit/>
          </a:bodyPr>
          <a:lstStyle/>
          <a:p>
            <a:r>
              <a:rPr lang="ja-JP" altLang="en-US" sz="2400" dirty="0" smtClean="0">
                <a:solidFill>
                  <a:srgbClr val="FF0000"/>
                </a:solidFill>
                <a:latin typeface="HGP創英角ｺﾞｼｯｸUB" pitchFamily="50" charset="-128"/>
                <a:ea typeface="HGP創英角ｺﾞｼｯｸUB" pitchFamily="50" charset="-128"/>
              </a:rPr>
              <a:t>・感染経路＝血液感染</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ウイルスに感染している方の血液・体液が粘膜や傷のある皮膚に触れる事でウイルスが体内に入り、感染します。</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r>
              <a:rPr lang="ja-JP" altLang="en-US" sz="2400" dirty="0" smtClean="0">
                <a:solidFill>
                  <a:srgbClr val="FF0000"/>
                </a:solidFill>
                <a:latin typeface="HGP創英角ｺﾞｼｯｸUB" pitchFamily="50" charset="-128"/>
                <a:ea typeface="HGP創英角ｺﾞｼｯｸUB" pitchFamily="50" charset="-128"/>
              </a:rPr>
              <a:t>・感染対策</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スタンダードプリコーションの原則にのっとり、血液には素手で触れない。傷のある手指でケアに当たる際には手袋を着用する。</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血液に触れた場合、手洗いをし、消毒を行う。</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血液感染は、血液が混じりあわなければ感染は起きません。</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身体に触れる、おむつをかえる、食事の介助などの日常ケアでは感染は起きません。</a:t>
            </a:r>
            <a:endParaRPr lang="en-US" altLang="ja-JP" sz="2400" dirty="0" smtClean="0">
              <a:latin typeface="HGP創英角ｺﾞｼｯｸUB" pitchFamily="50" charset="-128"/>
              <a:ea typeface="HGP創英角ｺﾞｼｯｸUB" pitchFamily="50" charset="-128"/>
            </a:endParaRPr>
          </a:p>
        </p:txBody>
      </p:sp>
      <p:sp>
        <p:nvSpPr>
          <p:cNvPr id="6" name="スライド番号プレースホルダ 5"/>
          <p:cNvSpPr>
            <a:spLocks noGrp="1"/>
          </p:cNvSpPr>
          <p:nvPr>
            <p:ph type="sldNum" sz="quarter" idx="10"/>
          </p:nvPr>
        </p:nvSpPr>
        <p:spPr/>
        <p:txBody>
          <a:bodyPr/>
          <a:lstStyle/>
          <a:p>
            <a:fld id="{EDE73ACA-261E-4BC9-8A40-0CC419A9CACB}" type="slidenum">
              <a:rPr kumimoji="1" lang="ja-JP" altLang="en-US" smtClean="0"/>
              <a:pPr/>
              <a:t>40</a:t>
            </a:fld>
            <a:endParaRPr kumimoji="1" lang="ja-JP" altLang="en-US"/>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23528" y="908720"/>
            <a:ext cx="8568952" cy="4893647"/>
          </a:xfrm>
          <a:prstGeom prst="rect">
            <a:avLst/>
          </a:prstGeom>
          <a:noFill/>
        </p:spPr>
        <p:txBody>
          <a:bodyPr wrap="square" rtlCol="0">
            <a:spAutoFit/>
          </a:bodyPr>
          <a:lstStyle/>
          <a:p>
            <a:r>
              <a:rPr lang="ja-JP" altLang="en-US" sz="2400" dirty="0" smtClean="0">
                <a:solidFill>
                  <a:srgbClr val="FF0000"/>
                </a:solidFill>
                <a:latin typeface="HGP創英角ｺﾞｼｯｸUB" pitchFamily="50" charset="-128"/>
                <a:ea typeface="HGP創英角ｺﾞｼｯｸUB" pitchFamily="50" charset="-128"/>
              </a:rPr>
              <a:t>⑥感染性胃腸炎</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solidFill>
                  <a:srgbClr val="FF0000"/>
                </a:solidFill>
                <a:latin typeface="HGP創英角ｺﾞｼｯｸUB" pitchFamily="50" charset="-128"/>
                <a:ea typeface="HGP創英角ｺﾞｼｯｸUB" pitchFamily="50" charset="-128"/>
              </a:rPr>
              <a:t>・特徴</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感染性胃腸炎とは、「細菌又はウイルスなどの感染性病原体による嘔吐、下痢を主症状とする感染症である。」と定義されています。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細菌性胃腸炎：食中毒の原因となる細菌類で、高齢者の方の命にかかわるものとしては、「病原性大腸菌」「サルモネラ菌」があります。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それぞれ、病原性大腸菌は肉類から、サルモネラ菌は鶏卵から主に検出されます。毎年</a:t>
            </a:r>
            <a:r>
              <a:rPr lang="en-US" altLang="ja-JP" sz="2400" dirty="0" smtClean="0">
                <a:latin typeface="HGP創英角ｺﾞｼｯｸUB" pitchFamily="50" charset="-128"/>
                <a:ea typeface="HGP創英角ｺﾞｼｯｸUB" pitchFamily="50" charset="-128"/>
              </a:rPr>
              <a:t>6</a:t>
            </a:r>
            <a:r>
              <a:rPr lang="ja-JP" altLang="en-US" sz="2400" dirty="0" smtClean="0">
                <a:latin typeface="HGP創英角ｺﾞｼｯｸUB" pitchFamily="50" charset="-128"/>
                <a:ea typeface="HGP創英角ｺﾞｼｯｸUB" pitchFamily="50" charset="-128"/>
              </a:rPr>
              <a:t>～</a:t>
            </a:r>
            <a:r>
              <a:rPr lang="en-US" altLang="ja-JP" sz="2400" dirty="0" smtClean="0">
                <a:latin typeface="HGP創英角ｺﾞｼｯｸUB" pitchFamily="50" charset="-128"/>
                <a:ea typeface="HGP創英角ｺﾞｼｯｸUB" pitchFamily="50" charset="-128"/>
              </a:rPr>
              <a:t>8</a:t>
            </a:r>
            <a:r>
              <a:rPr lang="ja-JP" altLang="en-US" sz="2400" dirty="0" smtClean="0">
                <a:latin typeface="HGP創英角ｺﾞｼｯｸUB" pitchFamily="50" charset="-128"/>
                <a:ea typeface="HGP創英角ｺﾞｼｯｸUB" pitchFamily="50" charset="-128"/>
              </a:rPr>
              <a:t>月が多いとされています。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ウイルス性胃腸炎：冬場に流行する胃腸炎で、その原因となるウイルスは、「ノロウイルス」「ロタウイルス」があります。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ノロウイルスは主に牡蠣等から検出されます。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ロタウイルスは小児病棟や保育所などで見られますが、子供を介して高齢者に感染する事もあります。</a:t>
            </a:r>
            <a:endParaRPr lang="en-US" altLang="ja-JP" sz="2400" dirty="0" smtClean="0">
              <a:latin typeface="HGP創英角ｺﾞｼｯｸUB" pitchFamily="50" charset="-128"/>
              <a:ea typeface="HGP創英角ｺﾞｼｯｸUB" pitchFamily="50" charset="-128"/>
            </a:endParaRPr>
          </a:p>
        </p:txBody>
      </p:sp>
      <p:sp>
        <p:nvSpPr>
          <p:cNvPr id="6" name="スライド番号プレースホルダ 5"/>
          <p:cNvSpPr>
            <a:spLocks noGrp="1"/>
          </p:cNvSpPr>
          <p:nvPr>
            <p:ph type="sldNum" sz="quarter" idx="10"/>
          </p:nvPr>
        </p:nvSpPr>
        <p:spPr/>
        <p:txBody>
          <a:bodyPr/>
          <a:lstStyle/>
          <a:p>
            <a:fld id="{EDE73ACA-261E-4BC9-8A40-0CC419A9CACB}" type="slidenum">
              <a:rPr kumimoji="1" lang="ja-JP" altLang="en-US" smtClean="0"/>
              <a:pPr/>
              <a:t>41</a:t>
            </a:fld>
            <a:endParaRPr kumimoji="1" lang="ja-JP" altLang="en-US"/>
          </a:p>
        </p:txBody>
      </p:sp>
    </p:spTree>
  </p:cSld>
  <p:clrMapOvr>
    <a:masterClrMapping/>
  </p:clrMapOvr>
  <p:transition>
    <p:newsflash/>
    <p:sndAc>
      <p:stSnd>
        <p:snd r:embed="rId3" name="laser.wav"/>
      </p:stSnd>
    </p:sndAc>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23528" y="830317"/>
            <a:ext cx="8568952" cy="5262979"/>
          </a:xfrm>
          <a:prstGeom prst="rect">
            <a:avLst/>
          </a:prstGeom>
          <a:noFill/>
        </p:spPr>
        <p:txBody>
          <a:bodyPr wrap="square" rtlCol="0">
            <a:spAutoFit/>
          </a:bodyPr>
          <a:lstStyle/>
          <a:p>
            <a:r>
              <a:rPr lang="ja-JP" altLang="en-US" sz="2400" dirty="0" smtClean="0">
                <a:solidFill>
                  <a:srgbClr val="FF0000"/>
                </a:solidFill>
                <a:latin typeface="HGP創英角ｺﾞｼｯｸUB" pitchFamily="50" charset="-128"/>
                <a:ea typeface="HGP創英角ｺﾞｼｯｸUB" pitchFamily="50" charset="-128"/>
              </a:rPr>
              <a:t>・感染経路＝接触感染・飛沫感染</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汚染された手で調理した食物からの間接接触。</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吐瀉物や排泄物等による接触や飛沫感染。</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吐瀉物や排せつ物の処理時による接触感染等々。</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r>
              <a:rPr lang="ja-JP" altLang="en-US" sz="2400" dirty="0" smtClean="0">
                <a:solidFill>
                  <a:srgbClr val="FF0000"/>
                </a:solidFill>
                <a:latin typeface="HGP創英角ｺﾞｼｯｸUB" pitchFamily="50" charset="-128"/>
                <a:ea typeface="HGP創英角ｺﾞｼｯｸUB" pitchFamily="50" charset="-128"/>
              </a:rPr>
              <a:t>・感染対策</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ほとんどの食中毒菌は加熱処理により感染を防ぐ事が出来ますが、黄色ブドウ球菌による食中毒は、菌の出す毒素により起き、この毒素は熱では解毒されないので、調理の際の手洗い、傷のある手での調理は避けるようにし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ノロウイルスは</a:t>
            </a:r>
            <a:r>
              <a:rPr lang="en-US" altLang="ja-JP" sz="2400" dirty="0" smtClean="0">
                <a:latin typeface="HGP創英角ｺﾞｼｯｸUB" pitchFamily="50" charset="-128"/>
                <a:ea typeface="HGP創英角ｺﾞｼｯｸUB" pitchFamily="50" charset="-128"/>
              </a:rPr>
              <a:t>1</a:t>
            </a:r>
            <a:r>
              <a:rPr lang="ja-JP" altLang="en-US" sz="2400" dirty="0" smtClean="0">
                <a:latin typeface="HGP創英角ｺﾞｼｯｸUB" pitchFamily="50" charset="-128"/>
                <a:ea typeface="HGP創英角ｺﾞｼｯｸUB" pitchFamily="50" charset="-128"/>
              </a:rPr>
              <a:t>～</a:t>
            </a:r>
            <a:r>
              <a:rPr lang="en-US" altLang="ja-JP" sz="2400" dirty="0" smtClean="0">
                <a:latin typeface="HGP創英角ｺﾞｼｯｸUB" pitchFamily="50" charset="-128"/>
                <a:ea typeface="HGP創英角ｺﾞｼｯｸUB" pitchFamily="50" charset="-128"/>
              </a:rPr>
              <a:t>2</a:t>
            </a:r>
            <a:r>
              <a:rPr lang="ja-JP" altLang="en-US" sz="2400" dirty="0" smtClean="0">
                <a:latin typeface="HGP創英角ｺﾞｼｯｸUB" pitchFamily="50" charset="-128"/>
                <a:ea typeface="HGP創英角ｺﾞｼｯｸUB" pitchFamily="50" charset="-128"/>
              </a:rPr>
              <a:t>日で発症し。その後約</a:t>
            </a:r>
            <a:r>
              <a:rPr lang="en-US" altLang="ja-JP" sz="2400" dirty="0" smtClean="0">
                <a:latin typeface="HGP創英角ｺﾞｼｯｸUB" pitchFamily="50" charset="-128"/>
                <a:ea typeface="HGP創英角ｺﾞｼｯｸUB" pitchFamily="50" charset="-128"/>
              </a:rPr>
              <a:t>3</a:t>
            </a:r>
            <a:r>
              <a:rPr lang="ja-JP" altLang="en-US" sz="2400" dirty="0" smtClean="0">
                <a:latin typeface="HGP創英角ｺﾞｼｯｸUB" pitchFamily="50" charset="-128"/>
                <a:ea typeface="HGP創英角ｺﾞｼｯｸUB" pitchFamily="50" charset="-128"/>
              </a:rPr>
              <a:t>日で症状は落ち着きますが、そこから</a:t>
            </a:r>
            <a:r>
              <a:rPr lang="en-US" altLang="ja-JP" sz="2400" dirty="0" smtClean="0">
                <a:latin typeface="HGP創英角ｺﾞｼｯｸUB" pitchFamily="50" charset="-128"/>
                <a:ea typeface="HGP創英角ｺﾞｼｯｸUB" pitchFamily="50" charset="-128"/>
              </a:rPr>
              <a:t>3</a:t>
            </a:r>
            <a:r>
              <a:rPr lang="ja-JP" altLang="en-US" sz="2400" dirty="0" smtClean="0">
                <a:latin typeface="HGP創英角ｺﾞｼｯｸUB" pitchFamily="50" charset="-128"/>
                <a:ea typeface="HGP創英角ｺﾞｼｯｸUB" pitchFamily="50" charset="-128"/>
              </a:rPr>
              <a:t>～</a:t>
            </a:r>
            <a:r>
              <a:rPr lang="en-US" altLang="ja-JP" sz="2400" dirty="0" smtClean="0">
                <a:latin typeface="HGP創英角ｺﾞｼｯｸUB" pitchFamily="50" charset="-128"/>
                <a:ea typeface="HGP創英角ｺﾞｼｯｸUB" pitchFamily="50" charset="-128"/>
              </a:rPr>
              <a:t>7</a:t>
            </a:r>
            <a:r>
              <a:rPr lang="ja-JP" altLang="en-US" sz="2400" dirty="0" smtClean="0">
                <a:latin typeface="HGP創英角ｺﾞｼｯｸUB" pitchFamily="50" charset="-128"/>
                <a:ea typeface="HGP創英角ｺﾞｼｯｸUB" pitchFamily="50" charset="-128"/>
              </a:rPr>
              <a:t>日はウイルスが検出されます。ですので、発症後</a:t>
            </a:r>
            <a:r>
              <a:rPr lang="en-US" altLang="ja-JP" sz="2400" dirty="0" smtClean="0">
                <a:latin typeface="HGP創英角ｺﾞｼｯｸUB" pitchFamily="50" charset="-128"/>
                <a:ea typeface="HGP創英角ｺﾞｼｯｸUB" pitchFamily="50" charset="-128"/>
              </a:rPr>
              <a:t>10</a:t>
            </a:r>
            <a:r>
              <a:rPr lang="ja-JP" altLang="en-US" sz="2400" dirty="0" smtClean="0">
                <a:latin typeface="HGP創英角ｺﾞｼｯｸUB" pitchFamily="50" charset="-128"/>
                <a:ea typeface="HGP創英角ｺﾞｼｯｸUB" pitchFamily="50" charset="-128"/>
              </a:rPr>
              <a:t>日程は注意が必要となります。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次亜塩素酸ナトリウムによる消毒を励行します。</a:t>
            </a:r>
            <a:endParaRPr lang="en-US" altLang="ja-JP" sz="2400" dirty="0" smtClean="0">
              <a:latin typeface="HGP創英角ｺﾞｼｯｸUB" pitchFamily="50" charset="-128"/>
              <a:ea typeface="HGP創英角ｺﾞｼｯｸUB" pitchFamily="50" charset="-128"/>
            </a:endParaRPr>
          </a:p>
        </p:txBody>
      </p:sp>
      <p:sp>
        <p:nvSpPr>
          <p:cNvPr id="6" name="スライド番号プレースホルダ 5"/>
          <p:cNvSpPr>
            <a:spLocks noGrp="1"/>
          </p:cNvSpPr>
          <p:nvPr>
            <p:ph type="sldNum" sz="quarter" idx="10"/>
          </p:nvPr>
        </p:nvSpPr>
        <p:spPr/>
        <p:txBody>
          <a:bodyPr/>
          <a:lstStyle/>
          <a:p>
            <a:fld id="{EDE73ACA-261E-4BC9-8A40-0CC419A9CACB}" type="slidenum">
              <a:rPr kumimoji="1" lang="ja-JP" altLang="en-US" smtClean="0"/>
              <a:pPr/>
              <a:t>42</a:t>
            </a:fld>
            <a:endParaRPr kumimoji="1" lang="ja-JP" altLang="en-US"/>
          </a:p>
        </p:txBody>
      </p:sp>
    </p:spTree>
  </p:cSld>
  <p:clrMapOvr>
    <a:masterClrMapping/>
  </p:clrMapOvr>
  <p:transition>
    <p:newsflash/>
    <p:sndAc>
      <p:stSnd>
        <p:snd r:embed="rId3" name="laser.wav"/>
      </p:stSnd>
    </p:sndAc>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23528" y="836712"/>
            <a:ext cx="8568952" cy="5262979"/>
          </a:xfrm>
          <a:prstGeom prst="rect">
            <a:avLst/>
          </a:prstGeom>
          <a:noFill/>
        </p:spPr>
        <p:txBody>
          <a:bodyPr wrap="square" rtlCol="0">
            <a:spAutoFit/>
          </a:bodyPr>
          <a:lstStyle/>
          <a:p>
            <a:r>
              <a:rPr lang="ja-JP" altLang="en-US" sz="2400" dirty="0" smtClean="0">
                <a:solidFill>
                  <a:srgbClr val="FF0000"/>
                </a:solidFill>
                <a:latin typeface="HGP創英角ｺﾞｼｯｸUB" pitchFamily="50" charset="-128"/>
                <a:ea typeface="HGP創英角ｺﾞｼｯｸUB" pitchFamily="50" charset="-128"/>
              </a:rPr>
              <a:t>⑦白癬（水虫）</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solidFill>
                  <a:srgbClr val="FF0000"/>
                </a:solidFill>
                <a:latin typeface="HGP創英角ｺﾞｼｯｸUB" pitchFamily="50" charset="-128"/>
                <a:ea typeface="HGP創英角ｺﾞｼｯｸUB" pitchFamily="50" charset="-128"/>
              </a:rPr>
              <a:t>・特徴</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水虫のほとんどは白癬菌というカビの一種です。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湿った暖かい環境で繁殖します。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水虫は、白癬菌が足の裏や指の間に感染して起こる皮膚病の一種です。足だけでなく、頭や股、爪などにも発生する場合があります。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スリッパやバスマット等を介して拡大する事があります。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白癬菌が皮膚に付着後、歩いている内に大半は落ちると言われています。皮膚に付着している白癬菌は</a:t>
            </a:r>
            <a:r>
              <a:rPr lang="en-US" altLang="ja-JP" sz="2400" dirty="0" smtClean="0">
                <a:latin typeface="HGP創英角ｺﾞｼｯｸUB" pitchFamily="50" charset="-128"/>
                <a:ea typeface="HGP創英角ｺﾞｼｯｸUB" pitchFamily="50" charset="-128"/>
              </a:rPr>
              <a:t>36</a:t>
            </a:r>
            <a:r>
              <a:rPr lang="ja-JP" altLang="en-US" sz="2400" dirty="0" smtClean="0">
                <a:latin typeface="HGP創英角ｺﾞｼｯｸUB" pitchFamily="50" charset="-128"/>
                <a:ea typeface="HGP創英角ｺﾞｼｯｸUB" pitchFamily="50" charset="-128"/>
              </a:rPr>
              <a:t>～</a:t>
            </a:r>
            <a:r>
              <a:rPr lang="en-US" altLang="ja-JP" sz="2400" dirty="0" smtClean="0">
                <a:latin typeface="HGP創英角ｺﾞｼｯｸUB" pitchFamily="50" charset="-128"/>
                <a:ea typeface="HGP創英角ｺﾞｼｯｸUB" pitchFamily="50" charset="-128"/>
              </a:rPr>
              <a:t>48</a:t>
            </a:r>
            <a:r>
              <a:rPr lang="ja-JP" altLang="en-US" sz="2400" dirty="0" smtClean="0">
                <a:latin typeface="HGP創英角ｺﾞｼｯｸUB" pitchFamily="50" charset="-128"/>
                <a:ea typeface="HGP創英角ｺﾞｼｯｸUB" pitchFamily="50" charset="-128"/>
              </a:rPr>
              <a:t>時間の内に皮膚に入り込みます。通常は、入浴時に足の指の間等を洗う事で、根付く前に除去できます。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白癬菌が皮膚の中に入り込む状況として、</a:t>
            </a:r>
            <a:r>
              <a:rPr lang="en-US" altLang="ja-JP" sz="2400" dirty="0" smtClean="0">
                <a:latin typeface="HGP創英角ｺﾞｼｯｸUB" pitchFamily="50" charset="-128"/>
                <a:ea typeface="HGP創英角ｺﾞｼｯｸUB" pitchFamily="50" charset="-128"/>
              </a:rPr>
              <a:t>35℃</a:t>
            </a:r>
            <a:r>
              <a:rPr lang="ja-JP" altLang="en-US" sz="2400" dirty="0" err="1" smtClean="0">
                <a:latin typeface="HGP創英角ｺﾞｼｯｸUB" pitchFamily="50" charset="-128"/>
                <a:ea typeface="HGP創英角ｺﾞｼｯｸUB" pitchFamily="50" charset="-128"/>
              </a:rPr>
              <a:t>、</a:t>
            </a:r>
            <a:r>
              <a:rPr lang="ja-JP" altLang="en-US" sz="2400" dirty="0" smtClean="0">
                <a:latin typeface="HGP創英角ｺﾞｼｯｸUB" pitchFamily="50" charset="-128"/>
                <a:ea typeface="HGP創英角ｺﾞｼｯｸUB" pitchFamily="50" charset="-128"/>
              </a:rPr>
              <a:t>湿度</a:t>
            </a:r>
            <a:r>
              <a:rPr lang="en-US" altLang="ja-JP" sz="2400" dirty="0" smtClean="0">
                <a:latin typeface="HGP創英角ｺﾞｼｯｸUB" pitchFamily="50" charset="-128"/>
                <a:ea typeface="HGP創英角ｺﾞｼｯｸUB" pitchFamily="50" charset="-128"/>
              </a:rPr>
              <a:t>95%</a:t>
            </a:r>
            <a:r>
              <a:rPr lang="ja-JP" altLang="en-US" sz="2400" dirty="0" smtClean="0">
                <a:latin typeface="HGP創英角ｺﾞｼｯｸUB" pitchFamily="50" charset="-128"/>
                <a:ea typeface="HGP創英角ｺﾞｼｯｸUB" pitchFamily="50" charset="-128"/>
              </a:rPr>
              <a:t>（革靴の中がこれくらい）で最短でも</a:t>
            </a:r>
            <a:r>
              <a:rPr lang="en-US" altLang="ja-JP" sz="2400" dirty="0" smtClean="0">
                <a:latin typeface="HGP創英角ｺﾞｼｯｸUB" pitchFamily="50" charset="-128"/>
                <a:ea typeface="HGP創英角ｺﾞｼｯｸUB" pitchFamily="50" charset="-128"/>
              </a:rPr>
              <a:t>36</a:t>
            </a:r>
            <a:r>
              <a:rPr lang="ja-JP" altLang="en-US" sz="2400" dirty="0" smtClean="0">
                <a:latin typeface="HGP創英角ｺﾞｼｯｸUB" pitchFamily="50" charset="-128"/>
                <a:ea typeface="HGP創英角ｺﾞｼｯｸUB" pitchFamily="50" charset="-128"/>
              </a:rPr>
              <a:t>時間かかると言われています。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入り込むともう洗い流せなくなります。</a:t>
            </a:r>
            <a:endParaRPr lang="en-US" altLang="ja-JP" sz="2400" dirty="0" smtClean="0">
              <a:latin typeface="HGP創英角ｺﾞｼｯｸUB" pitchFamily="50" charset="-128"/>
              <a:ea typeface="HGP創英角ｺﾞｼｯｸUB" pitchFamily="50" charset="-128"/>
            </a:endParaRPr>
          </a:p>
        </p:txBody>
      </p:sp>
      <p:sp>
        <p:nvSpPr>
          <p:cNvPr id="6" name="スライド番号プレースホルダ 5"/>
          <p:cNvSpPr>
            <a:spLocks noGrp="1"/>
          </p:cNvSpPr>
          <p:nvPr>
            <p:ph type="sldNum" sz="quarter" idx="10"/>
          </p:nvPr>
        </p:nvSpPr>
        <p:spPr/>
        <p:txBody>
          <a:bodyPr/>
          <a:lstStyle/>
          <a:p>
            <a:fld id="{EDE73ACA-261E-4BC9-8A40-0CC419A9CACB}" type="slidenum">
              <a:rPr kumimoji="1" lang="ja-JP" altLang="en-US" smtClean="0"/>
              <a:pPr/>
              <a:t>43</a:t>
            </a:fld>
            <a:endParaRPr kumimoji="1" lang="ja-JP" altLang="en-US"/>
          </a:p>
        </p:txBody>
      </p:sp>
    </p:spTree>
  </p:cSld>
  <p:clrMapOvr>
    <a:masterClrMapping/>
  </p:clrMapOvr>
  <p:transition>
    <p:newsflash/>
    <p:sndAc>
      <p:stSnd>
        <p:snd r:embed="rId3" name="laser.wav"/>
      </p:stSnd>
    </p:sndAc>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23528" y="830317"/>
            <a:ext cx="8568952" cy="3416320"/>
          </a:xfrm>
          <a:prstGeom prst="rect">
            <a:avLst/>
          </a:prstGeom>
          <a:noFill/>
        </p:spPr>
        <p:txBody>
          <a:bodyPr wrap="square" rtlCol="0">
            <a:spAutoFit/>
          </a:bodyPr>
          <a:lstStyle/>
          <a:p>
            <a:r>
              <a:rPr lang="ja-JP" altLang="en-US" sz="2400" dirty="0" smtClean="0">
                <a:solidFill>
                  <a:srgbClr val="FF0000"/>
                </a:solidFill>
                <a:latin typeface="HGP創英角ｺﾞｼｯｸUB" pitchFamily="50" charset="-128"/>
                <a:ea typeface="HGP創英角ｺﾞｼｯｸUB" pitchFamily="50" charset="-128"/>
              </a:rPr>
              <a:t>・感染経路＝接触感染</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バスマット、スリッパ、サンダル等の共用で感染します。</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r>
              <a:rPr lang="ja-JP" altLang="en-US" sz="2400" dirty="0" smtClean="0">
                <a:solidFill>
                  <a:srgbClr val="FF0000"/>
                </a:solidFill>
                <a:latin typeface="HGP創英角ｺﾞｼｯｸUB" pitchFamily="50" charset="-128"/>
                <a:ea typeface="HGP創英角ｺﾞｼｯｸUB" pitchFamily="50" charset="-128"/>
              </a:rPr>
              <a:t>・感染対策</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バスマット、スリッパやサンダルの共用はなるべく避けます。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一日一回は足を洗うよう促します。（入浴困難な方でも足浴の実施など）</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水虫の方の靴下等を他の物と一緒に洗濯しても構いませんが、しっかりと乾燥させる事が重要です。</a:t>
            </a:r>
            <a:endParaRPr lang="en-US" altLang="ja-JP" sz="2400" dirty="0" smtClean="0">
              <a:latin typeface="HGP創英角ｺﾞｼｯｸUB" pitchFamily="50" charset="-128"/>
              <a:ea typeface="HGP創英角ｺﾞｼｯｸUB" pitchFamily="50" charset="-128"/>
            </a:endParaRPr>
          </a:p>
        </p:txBody>
      </p:sp>
      <p:sp>
        <p:nvSpPr>
          <p:cNvPr id="6" name="スライド番号プレースホルダ 5"/>
          <p:cNvSpPr>
            <a:spLocks noGrp="1"/>
          </p:cNvSpPr>
          <p:nvPr>
            <p:ph type="sldNum" sz="quarter" idx="10"/>
          </p:nvPr>
        </p:nvSpPr>
        <p:spPr/>
        <p:txBody>
          <a:bodyPr/>
          <a:lstStyle/>
          <a:p>
            <a:fld id="{EDE73ACA-261E-4BC9-8A40-0CC419A9CACB}" type="slidenum">
              <a:rPr kumimoji="1" lang="ja-JP" altLang="en-US" smtClean="0"/>
              <a:pPr/>
              <a:t>44</a:t>
            </a:fld>
            <a:endParaRPr kumimoji="1" lang="ja-JP" altLang="en-US"/>
          </a:p>
        </p:txBody>
      </p:sp>
    </p:spTree>
  </p:cSld>
  <p:clrMapOvr>
    <a:masterClrMapping/>
  </p:clrMapOvr>
  <p:transition>
    <p:newsflash/>
    <p:sndAc>
      <p:stSnd>
        <p:snd r:embed="rId2" name="laser.wav"/>
      </p:stSnd>
    </p:sndAc>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23528" y="836712"/>
            <a:ext cx="8568952" cy="4154984"/>
          </a:xfrm>
          <a:prstGeom prst="rect">
            <a:avLst/>
          </a:prstGeom>
          <a:noFill/>
        </p:spPr>
        <p:txBody>
          <a:bodyPr wrap="square" rtlCol="0">
            <a:spAutoFit/>
          </a:bodyPr>
          <a:lstStyle/>
          <a:p>
            <a:r>
              <a:rPr lang="ja-JP" altLang="en-US" sz="2400" dirty="0" smtClean="0">
                <a:solidFill>
                  <a:srgbClr val="FF0000"/>
                </a:solidFill>
                <a:latin typeface="HGP創英角ｺﾞｼｯｸUB" pitchFamily="50" charset="-128"/>
                <a:ea typeface="HGP創英角ｺﾞｼｯｸUB" pitchFamily="50" charset="-128"/>
              </a:rPr>
              <a:t>⑧腸管出血性大腸菌（</a:t>
            </a:r>
            <a:r>
              <a:rPr lang="en-US" altLang="ja-JP" sz="2400" dirty="0" smtClean="0">
                <a:solidFill>
                  <a:srgbClr val="FF0000"/>
                </a:solidFill>
                <a:latin typeface="HGP創英角ｺﾞｼｯｸUB" pitchFamily="50" charset="-128"/>
                <a:ea typeface="HGP創英角ｺﾞｼｯｸUB" pitchFamily="50" charset="-128"/>
              </a:rPr>
              <a:t>O-157</a:t>
            </a:r>
            <a:r>
              <a:rPr lang="ja-JP" altLang="en-US" sz="2400" dirty="0" smtClean="0">
                <a:solidFill>
                  <a:srgbClr val="FF0000"/>
                </a:solidFill>
                <a:latin typeface="HGP創英角ｺﾞｼｯｸUB" pitchFamily="50" charset="-128"/>
                <a:ea typeface="HGP創英角ｺﾞｼｯｸUB" pitchFamily="50" charset="-128"/>
              </a:rPr>
              <a:t>等）</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solidFill>
                  <a:srgbClr val="FF0000"/>
                </a:solidFill>
                <a:latin typeface="HGP創英角ｺﾞｼｯｸUB" pitchFamily="50" charset="-128"/>
                <a:ea typeface="HGP創英角ｺﾞｼｯｸUB" pitchFamily="50" charset="-128"/>
              </a:rPr>
              <a:t>・特徴</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大腸菌は通常人や動物の大腸に常在菌として存在し、無害です。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毒素産生性腸管出血性大腸菌とは、ベロ毒素と呼ばれる毒素を産生する大腸菌で、</a:t>
            </a:r>
            <a:r>
              <a:rPr lang="en-US" altLang="ja-JP" sz="2400" dirty="0" smtClean="0">
                <a:latin typeface="HGP創英角ｺﾞｼｯｸUB" pitchFamily="50" charset="-128"/>
                <a:ea typeface="HGP創英角ｺﾞｼｯｸUB" pitchFamily="50" charset="-128"/>
              </a:rPr>
              <a:t>O-157</a:t>
            </a:r>
            <a:r>
              <a:rPr lang="ja-JP" altLang="en-US" sz="2400" dirty="0" smtClean="0">
                <a:latin typeface="HGP創英角ｺﾞｼｯｸUB" pitchFamily="50" charset="-128"/>
                <a:ea typeface="HGP創英角ｺﾞｼｯｸUB" pitchFamily="50" charset="-128"/>
              </a:rPr>
              <a:t>や</a:t>
            </a:r>
            <a:r>
              <a:rPr lang="en-US" altLang="ja-JP" sz="2400" dirty="0" smtClean="0">
                <a:latin typeface="HGP創英角ｺﾞｼｯｸUB" pitchFamily="50" charset="-128"/>
                <a:ea typeface="HGP創英角ｺﾞｼｯｸUB" pitchFamily="50" charset="-128"/>
              </a:rPr>
              <a:t>O-26</a:t>
            </a:r>
            <a:r>
              <a:rPr lang="ja-JP" altLang="en-US" sz="2400" dirty="0" err="1" smtClean="0">
                <a:latin typeface="HGP創英角ｺﾞｼｯｸUB" pitchFamily="50" charset="-128"/>
                <a:ea typeface="HGP創英角ｺﾞｼｯｸUB" pitchFamily="50" charset="-128"/>
              </a:rPr>
              <a:t>、</a:t>
            </a:r>
            <a:r>
              <a:rPr lang="en-US" altLang="ja-JP" sz="2400" dirty="0" smtClean="0">
                <a:latin typeface="HGP創英角ｺﾞｼｯｸUB" pitchFamily="50" charset="-128"/>
                <a:ea typeface="HGP創英角ｺﾞｼｯｸUB" pitchFamily="50" charset="-128"/>
              </a:rPr>
              <a:t>O-111</a:t>
            </a:r>
            <a:r>
              <a:rPr lang="ja-JP" altLang="en-US" sz="2400" dirty="0" smtClean="0">
                <a:latin typeface="HGP創英角ｺﾞｼｯｸUB" pitchFamily="50" charset="-128"/>
                <a:ea typeface="HGP創英角ｺﾞｼｯｸUB" pitchFamily="50" charset="-128"/>
              </a:rPr>
              <a:t>等の種類があります。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感染した場合の潜伏期間は</a:t>
            </a:r>
            <a:r>
              <a:rPr lang="en-US" altLang="ja-JP" sz="2400" dirty="0" smtClean="0">
                <a:latin typeface="HGP創英角ｺﾞｼｯｸUB" pitchFamily="50" charset="-128"/>
                <a:ea typeface="HGP創英角ｺﾞｼｯｸUB" pitchFamily="50" charset="-128"/>
              </a:rPr>
              <a:t>3</a:t>
            </a:r>
            <a:r>
              <a:rPr lang="ja-JP" altLang="en-US" sz="2400" dirty="0" smtClean="0">
                <a:latin typeface="HGP創英角ｺﾞｼｯｸUB" pitchFamily="50" charset="-128"/>
                <a:ea typeface="HGP創英角ｺﾞｼｯｸUB" pitchFamily="50" charset="-128"/>
              </a:rPr>
              <a:t>～</a:t>
            </a:r>
            <a:r>
              <a:rPr lang="en-US" altLang="ja-JP" sz="2400" dirty="0" smtClean="0">
                <a:latin typeface="HGP創英角ｺﾞｼｯｸUB" pitchFamily="50" charset="-128"/>
                <a:ea typeface="HGP創英角ｺﾞｼｯｸUB" pitchFamily="50" charset="-128"/>
              </a:rPr>
              <a:t>5</a:t>
            </a:r>
            <a:r>
              <a:rPr lang="ja-JP" altLang="en-US" sz="2400" dirty="0" smtClean="0">
                <a:latin typeface="HGP創英角ｺﾞｼｯｸUB" pitchFamily="50" charset="-128"/>
                <a:ea typeface="HGP創英角ｺﾞｼｯｸUB" pitchFamily="50" charset="-128"/>
              </a:rPr>
              <a:t>日で、激しい腹痛を伴う頻回の水様便の後に血便となり、発熱は軽度と言われています。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国内での食中毒事例では、食材を生で食べたり、加熱不足が原因とされる感染の報告が多くなっています。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腸管出血性大腸菌は</a:t>
            </a:r>
            <a:r>
              <a:rPr lang="en-US" altLang="ja-JP" sz="2400" dirty="0" smtClean="0">
                <a:latin typeface="HGP創英角ｺﾞｼｯｸUB" pitchFamily="50" charset="-128"/>
                <a:ea typeface="HGP創英角ｺﾞｼｯｸUB" pitchFamily="50" charset="-128"/>
              </a:rPr>
              <a:t>75</a:t>
            </a:r>
            <a:r>
              <a:rPr lang="ja-JP" altLang="en-US" sz="2400" dirty="0" smtClean="0">
                <a:latin typeface="HGP創英角ｺﾞｼｯｸUB" pitchFamily="50" charset="-128"/>
                <a:ea typeface="HGP創英角ｺﾞｼｯｸUB" pitchFamily="50" charset="-128"/>
              </a:rPr>
              <a:t>度</a:t>
            </a:r>
            <a:r>
              <a:rPr lang="en-US" altLang="ja-JP" sz="2400" dirty="0" smtClean="0">
                <a:latin typeface="HGP創英角ｺﾞｼｯｸUB" pitchFamily="50" charset="-128"/>
                <a:ea typeface="HGP創英角ｺﾞｼｯｸUB" pitchFamily="50" charset="-128"/>
              </a:rPr>
              <a:t>1</a:t>
            </a:r>
            <a:r>
              <a:rPr lang="ja-JP" altLang="en-US" sz="2400" dirty="0" smtClean="0">
                <a:latin typeface="HGP創英角ｺﾞｼｯｸUB" pitchFamily="50" charset="-128"/>
                <a:ea typeface="HGP創英角ｺﾞｼｯｸUB" pitchFamily="50" charset="-128"/>
              </a:rPr>
              <a:t>分以上の加熱で死滅します。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アルコールなどの消毒も有効です。</a:t>
            </a:r>
            <a:endParaRPr lang="en-US" altLang="ja-JP" sz="2400" dirty="0" smtClean="0">
              <a:latin typeface="HGP創英角ｺﾞｼｯｸUB" pitchFamily="50" charset="-128"/>
              <a:ea typeface="HGP創英角ｺﾞｼｯｸUB" pitchFamily="50" charset="-128"/>
            </a:endParaRPr>
          </a:p>
        </p:txBody>
      </p:sp>
      <p:sp>
        <p:nvSpPr>
          <p:cNvPr id="6" name="スライド番号プレースホルダ 5"/>
          <p:cNvSpPr>
            <a:spLocks noGrp="1"/>
          </p:cNvSpPr>
          <p:nvPr>
            <p:ph type="sldNum" sz="quarter" idx="10"/>
          </p:nvPr>
        </p:nvSpPr>
        <p:spPr/>
        <p:txBody>
          <a:bodyPr/>
          <a:lstStyle/>
          <a:p>
            <a:fld id="{EDE73ACA-261E-4BC9-8A40-0CC419A9CACB}" type="slidenum">
              <a:rPr kumimoji="1" lang="ja-JP" altLang="en-US" smtClean="0"/>
              <a:pPr/>
              <a:t>45</a:t>
            </a:fld>
            <a:endParaRPr kumimoji="1" lang="ja-JP" altLang="en-US"/>
          </a:p>
        </p:txBody>
      </p:sp>
    </p:spTree>
  </p:cSld>
  <p:clrMapOvr>
    <a:masterClrMapping/>
  </p:clrMapOvr>
  <p:transition>
    <p:newsflash/>
    <p:sndAc>
      <p:stSnd>
        <p:snd r:embed="rId3" name="laser.wav"/>
      </p:stSnd>
    </p:sndAc>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23528" y="830317"/>
            <a:ext cx="8568952" cy="4893647"/>
          </a:xfrm>
          <a:prstGeom prst="rect">
            <a:avLst/>
          </a:prstGeom>
          <a:noFill/>
        </p:spPr>
        <p:txBody>
          <a:bodyPr wrap="square" rtlCol="0">
            <a:spAutoFit/>
          </a:bodyPr>
          <a:lstStyle/>
          <a:p>
            <a:r>
              <a:rPr lang="ja-JP" altLang="en-US" sz="2400" dirty="0" smtClean="0">
                <a:solidFill>
                  <a:srgbClr val="FF0000"/>
                </a:solidFill>
                <a:latin typeface="HGP創英角ｺﾞｼｯｸUB" pitchFamily="50" charset="-128"/>
                <a:ea typeface="HGP創英角ｺﾞｼｯｸUB" pitchFamily="50" charset="-128"/>
              </a:rPr>
              <a:t>・感染経路＝</a:t>
            </a:r>
            <a:r>
              <a:rPr lang="ja-JP" altLang="en-US" sz="2400" dirty="0">
                <a:solidFill>
                  <a:srgbClr val="FF0000"/>
                </a:solidFill>
                <a:latin typeface="HGP創英角ｺﾞｼｯｸUB" pitchFamily="50" charset="-128"/>
                <a:ea typeface="HGP創英角ｺﾞｼｯｸUB" pitchFamily="50" charset="-128"/>
              </a:rPr>
              <a:t>経口</a:t>
            </a:r>
            <a:r>
              <a:rPr lang="ja-JP" altLang="en-US" sz="2400" dirty="0" smtClean="0">
                <a:solidFill>
                  <a:srgbClr val="FF0000"/>
                </a:solidFill>
                <a:latin typeface="HGP創英角ｺﾞｼｯｸUB" pitchFamily="50" charset="-128"/>
                <a:ea typeface="HGP創英角ｺﾞｼｯｸUB" pitchFamily="50" charset="-128"/>
              </a:rPr>
              <a:t>感染</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汚染された食べ物や、食べ物を取り扱った調理器具、調理者の手を介して二次的に汚染された食物を食べる事による感染。</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感染者の便が付着した手や環境を介した間接接触。</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r>
              <a:rPr lang="ja-JP" altLang="en-US" sz="2400" dirty="0" smtClean="0">
                <a:solidFill>
                  <a:srgbClr val="FF0000"/>
                </a:solidFill>
                <a:latin typeface="HGP創英角ｺﾞｼｯｸUB" pitchFamily="50" charset="-128"/>
                <a:ea typeface="HGP創英角ｺﾞｼｯｸUB" pitchFamily="50" charset="-128"/>
              </a:rPr>
              <a:t>・感染対策</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スタンダードプリコーションによる感染予防の実施。</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バスタオルや手拭きタオルの共用は避け、個別の物を使用します。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食事に関しては、生ものは避け、</a:t>
            </a:r>
            <a:r>
              <a:rPr lang="en-US" altLang="ja-JP" sz="2400" dirty="0" smtClean="0">
                <a:latin typeface="HGP創英角ｺﾞｼｯｸUB" pitchFamily="50" charset="-128"/>
                <a:ea typeface="HGP創英角ｺﾞｼｯｸUB" pitchFamily="50" charset="-128"/>
              </a:rPr>
              <a:t>75</a:t>
            </a:r>
            <a:r>
              <a:rPr lang="ja-JP" altLang="en-US" sz="2400" dirty="0" smtClean="0">
                <a:latin typeface="HGP創英角ｺﾞｼｯｸUB" pitchFamily="50" charset="-128"/>
                <a:ea typeface="HGP創英角ｺﾞｼｯｸUB" pitchFamily="50" charset="-128"/>
              </a:rPr>
              <a:t>度</a:t>
            </a:r>
            <a:r>
              <a:rPr lang="en-US" altLang="ja-JP" sz="2400" dirty="0" smtClean="0">
                <a:latin typeface="HGP創英角ｺﾞｼｯｸUB" pitchFamily="50" charset="-128"/>
                <a:ea typeface="HGP創英角ｺﾞｼｯｸUB" pitchFamily="50" charset="-128"/>
              </a:rPr>
              <a:t>1</a:t>
            </a:r>
            <a:r>
              <a:rPr lang="ja-JP" altLang="en-US" sz="2400" dirty="0" smtClean="0">
                <a:latin typeface="HGP創英角ｺﾞｼｯｸUB" pitchFamily="50" charset="-128"/>
                <a:ea typeface="HGP創英角ｺﾞｼｯｸUB" pitchFamily="50" charset="-128"/>
              </a:rPr>
              <a:t>分以上加熱する。</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ドアノブや手すりなどは頻回にアルコールガーゼ等で消毒する。</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食材は新鮮なものを購入し、冷蔵庫は</a:t>
            </a:r>
            <a:r>
              <a:rPr lang="en-US" altLang="ja-JP" sz="2400" dirty="0" smtClean="0">
                <a:latin typeface="HGP創英角ｺﾞｼｯｸUB" pitchFamily="50" charset="-128"/>
                <a:ea typeface="HGP創英角ｺﾞｼｯｸUB" pitchFamily="50" charset="-128"/>
              </a:rPr>
              <a:t>10</a:t>
            </a:r>
            <a:r>
              <a:rPr lang="ja-JP" altLang="en-US" sz="2400" dirty="0" smtClean="0">
                <a:latin typeface="HGP創英角ｺﾞｼｯｸUB" pitchFamily="50" charset="-128"/>
                <a:ea typeface="HGP創英角ｺﾞｼｯｸUB" pitchFamily="50" charset="-128"/>
              </a:rPr>
              <a:t>度以下、冷凍庫はー</a:t>
            </a:r>
            <a:r>
              <a:rPr lang="en-US" altLang="ja-JP" sz="2400" dirty="0" smtClean="0">
                <a:latin typeface="HGP創英角ｺﾞｼｯｸUB" pitchFamily="50" charset="-128"/>
                <a:ea typeface="HGP創英角ｺﾞｼｯｸUB" pitchFamily="50" charset="-128"/>
              </a:rPr>
              <a:t>15</a:t>
            </a:r>
            <a:r>
              <a:rPr lang="ja-JP" altLang="en-US" sz="2400" dirty="0" smtClean="0">
                <a:latin typeface="HGP創英角ｺﾞｼｯｸUB" pitchFamily="50" charset="-128"/>
                <a:ea typeface="HGP創英角ｺﾞｼｯｸUB" pitchFamily="50" charset="-128"/>
              </a:rPr>
              <a:t>度以下を保ちます。（菌の増殖を防ぐ為）</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調理後は、早めに食べるようにします。</a:t>
            </a:r>
            <a:endParaRPr lang="en-US" altLang="ja-JP" sz="2400" dirty="0" smtClean="0">
              <a:latin typeface="HGP創英角ｺﾞｼｯｸUB" pitchFamily="50" charset="-128"/>
              <a:ea typeface="HGP創英角ｺﾞｼｯｸUB" pitchFamily="50" charset="-128"/>
            </a:endParaRPr>
          </a:p>
        </p:txBody>
      </p:sp>
      <p:sp>
        <p:nvSpPr>
          <p:cNvPr id="6" name="スライド番号プレースホルダ 5"/>
          <p:cNvSpPr>
            <a:spLocks noGrp="1"/>
          </p:cNvSpPr>
          <p:nvPr>
            <p:ph type="sldNum" sz="quarter" idx="10"/>
          </p:nvPr>
        </p:nvSpPr>
        <p:spPr/>
        <p:txBody>
          <a:bodyPr/>
          <a:lstStyle/>
          <a:p>
            <a:fld id="{EDE73ACA-261E-4BC9-8A40-0CC419A9CACB}" type="slidenum">
              <a:rPr kumimoji="1" lang="ja-JP" altLang="en-US" smtClean="0"/>
              <a:pPr/>
              <a:t>46</a:t>
            </a:fld>
            <a:endParaRPr kumimoji="1" lang="ja-JP" altLang="en-US"/>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23528" y="836712"/>
            <a:ext cx="8568952" cy="3785652"/>
          </a:xfrm>
          <a:prstGeom prst="rect">
            <a:avLst/>
          </a:prstGeom>
          <a:noFill/>
        </p:spPr>
        <p:txBody>
          <a:bodyPr wrap="square" rtlCol="0">
            <a:spAutoFit/>
          </a:bodyPr>
          <a:lstStyle/>
          <a:p>
            <a:r>
              <a:rPr lang="ja-JP" altLang="en-US" sz="2400" dirty="0" smtClean="0">
                <a:solidFill>
                  <a:srgbClr val="FF0000"/>
                </a:solidFill>
                <a:latin typeface="HGP創英角ｺﾞｼｯｸUB" pitchFamily="50" charset="-128"/>
                <a:ea typeface="HGP創英角ｺﾞｼｯｸUB" pitchFamily="50" charset="-128"/>
              </a:rPr>
              <a:t>⑨レジオネラ症</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solidFill>
                  <a:srgbClr val="FF0000"/>
                </a:solidFill>
                <a:latin typeface="HGP創英角ｺﾞｼｯｸUB" pitchFamily="50" charset="-128"/>
                <a:ea typeface="HGP創英角ｺﾞｼｯｸUB" pitchFamily="50" charset="-128"/>
              </a:rPr>
              <a:t>・特徴</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レジオネラ菌は自然界に広く存在する菌です。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感染すると、肺炎を起こすことがあり、時に致死的になる事もあります。症状では細菌性肺炎と見分けるのは困難です。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抵抗力の低下した高齢者などは、レジオネラ肺炎が重症化する事があります。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人から人への感染はありません。</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給水、給湯設備、加湿器等が感染源となります。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一つの感染源から集団感染する事もあります。</a:t>
            </a:r>
            <a:endParaRPr lang="en-US" altLang="ja-JP" sz="2400" dirty="0" smtClean="0">
              <a:latin typeface="HGP創英角ｺﾞｼｯｸUB" pitchFamily="50" charset="-128"/>
              <a:ea typeface="HGP創英角ｺﾞｼｯｸUB" pitchFamily="50" charset="-128"/>
            </a:endParaRPr>
          </a:p>
        </p:txBody>
      </p:sp>
      <p:sp>
        <p:nvSpPr>
          <p:cNvPr id="6" name="スライド番号プレースホルダ 5"/>
          <p:cNvSpPr>
            <a:spLocks noGrp="1"/>
          </p:cNvSpPr>
          <p:nvPr>
            <p:ph type="sldNum" sz="quarter" idx="10"/>
          </p:nvPr>
        </p:nvSpPr>
        <p:spPr/>
        <p:txBody>
          <a:bodyPr/>
          <a:lstStyle/>
          <a:p>
            <a:fld id="{EDE73ACA-261E-4BC9-8A40-0CC419A9CACB}" type="slidenum">
              <a:rPr kumimoji="1" lang="ja-JP" altLang="en-US" smtClean="0"/>
              <a:pPr/>
              <a:t>47</a:t>
            </a:fld>
            <a:endParaRPr kumimoji="1" lang="ja-JP" altLang="en-US"/>
          </a:p>
        </p:txBody>
      </p:sp>
    </p:spTree>
  </p:cSld>
  <p:clrMapOvr>
    <a:masterClrMapping/>
  </p:clrMapOvr>
  <p:transition>
    <p:newsflash/>
    <p:sndAc>
      <p:stSnd>
        <p:snd r:embed="rId3" name="laser.wav"/>
      </p:stSnd>
    </p:sndAc>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23528" y="692696"/>
            <a:ext cx="8568952" cy="5632311"/>
          </a:xfrm>
          <a:prstGeom prst="rect">
            <a:avLst/>
          </a:prstGeom>
          <a:noFill/>
        </p:spPr>
        <p:txBody>
          <a:bodyPr wrap="square" rtlCol="0">
            <a:spAutoFit/>
          </a:bodyPr>
          <a:lstStyle/>
          <a:p>
            <a:r>
              <a:rPr lang="ja-JP" altLang="en-US" sz="2400" dirty="0" smtClean="0">
                <a:solidFill>
                  <a:srgbClr val="FF0000"/>
                </a:solidFill>
                <a:latin typeface="HGP創英角ｺﾞｼｯｸUB" pitchFamily="50" charset="-128"/>
                <a:ea typeface="HGP創英角ｺﾞｼｯｸUB" pitchFamily="50" charset="-128"/>
              </a:rPr>
              <a:t>・感染経路＝汚染水などによるエアロゾル感染</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エアロゾル：加湿器などにより、空気中を漂う目に見えないほど細かい水滴。</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r>
              <a:rPr lang="ja-JP" altLang="en-US" sz="2400" dirty="0" smtClean="0">
                <a:solidFill>
                  <a:srgbClr val="FF0000"/>
                </a:solidFill>
                <a:latin typeface="HGP創英角ｺﾞｼｯｸUB" pitchFamily="50" charset="-128"/>
                <a:ea typeface="HGP創英角ｺﾞｼｯｸUB" pitchFamily="50" charset="-128"/>
              </a:rPr>
              <a:t>・感染対策</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人から人へはうつらない為、隔離の必要はありません。</a:t>
            </a:r>
            <a:endParaRPr lang="en-US" altLang="ja-JP" sz="2400" dirty="0" smtClean="0">
              <a:latin typeface="HGP創英角ｺﾞｼｯｸUB" pitchFamily="50" charset="-128"/>
              <a:ea typeface="HGP創英角ｺﾞｼｯｸUB" pitchFamily="50" charset="-128"/>
            </a:endParaRPr>
          </a:p>
          <a:p>
            <a:r>
              <a:rPr lang="en-US" altLang="ja-JP" sz="2400" dirty="0" smtClean="0">
                <a:latin typeface="HGP創英角ｺﾞｼｯｸUB" pitchFamily="50" charset="-128"/>
                <a:ea typeface="HGP創英角ｺﾞｼｯｸUB" pitchFamily="50" charset="-128"/>
              </a:rPr>
              <a:t>20</a:t>
            </a:r>
            <a:r>
              <a:rPr lang="ja-JP" altLang="en-US" sz="2400" dirty="0" smtClean="0">
                <a:latin typeface="HGP創英角ｺﾞｼｯｸUB" pitchFamily="50" charset="-128"/>
                <a:ea typeface="HGP創英角ｺﾞｼｯｸUB" pitchFamily="50" charset="-128"/>
              </a:rPr>
              <a:t>度以下、</a:t>
            </a:r>
            <a:r>
              <a:rPr lang="en-US" altLang="ja-JP" sz="2400" dirty="0" smtClean="0">
                <a:latin typeface="HGP創英角ｺﾞｼｯｸUB" pitchFamily="50" charset="-128"/>
                <a:ea typeface="HGP創英角ｺﾞｼｯｸUB" pitchFamily="50" charset="-128"/>
              </a:rPr>
              <a:t>50</a:t>
            </a:r>
            <a:r>
              <a:rPr lang="ja-JP" altLang="en-US" sz="2400" dirty="0" smtClean="0">
                <a:latin typeface="HGP創英角ｺﾞｼｯｸUB" pitchFamily="50" charset="-128"/>
                <a:ea typeface="HGP創英角ｺﾞｼｯｸUB" pitchFamily="50" charset="-128"/>
              </a:rPr>
              <a:t>度以上の水の中では発育できなかったり生存できなかったりします。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また、塩素による水の消毒は有効で、塩素による</a:t>
            </a:r>
            <a:r>
              <a:rPr lang="ja-JP" altLang="en-US" sz="2400" dirty="0">
                <a:latin typeface="HGP創英角ｺﾞｼｯｸUB" pitchFamily="50" charset="-128"/>
                <a:ea typeface="HGP創英角ｺﾞｼｯｸUB" pitchFamily="50" charset="-128"/>
              </a:rPr>
              <a:t>消毒</a:t>
            </a:r>
            <a:r>
              <a:rPr lang="ja-JP" altLang="en-US" sz="2400" dirty="0" smtClean="0">
                <a:latin typeface="HGP創英角ｺﾞｼｯｸUB" pitchFamily="50" charset="-128"/>
                <a:ea typeface="HGP創英角ｺﾞｼｯｸUB" pitchFamily="50" charset="-128"/>
              </a:rPr>
              <a:t>が義務付けられている水道水ではレジオネラが住み着いて繁殖する事は起きにくいと言われています。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健康な人が感染しても発症する事はまれです。幼児や高齢者、免疫力の低下した方などが発症しやすいです。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加湿器の水は、注ぎ足しではなく、しっかりと洗浄し、乾燥させて使うようにします。</a:t>
            </a:r>
            <a:endParaRPr lang="en-US" altLang="ja-JP" sz="2400" dirty="0" smtClean="0">
              <a:latin typeface="HGP創英角ｺﾞｼｯｸUB" pitchFamily="50" charset="-128"/>
              <a:ea typeface="HGP創英角ｺﾞｼｯｸUB" pitchFamily="50" charset="-128"/>
            </a:endParaRPr>
          </a:p>
        </p:txBody>
      </p:sp>
      <p:sp>
        <p:nvSpPr>
          <p:cNvPr id="6" name="スライド番号プレースホルダ 5"/>
          <p:cNvSpPr>
            <a:spLocks noGrp="1"/>
          </p:cNvSpPr>
          <p:nvPr>
            <p:ph type="sldNum" sz="quarter" idx="10"/>
          </p:nvPr>
        </p:nvSpPr>
        <p:spPr/>
        <p:txBody>
          <a:bodyPr/>
          <a:lstStyle/>
          <a:p>
            <a:fld id="{EDE73ACA-261E-4BC9-8A40-0CC419A9CACB}" type="slidenum">
              <a:rPr kumimoji="1" lang="ja-JP" altLang="en-US" smtClean="0"/>
              <a:pPr/>
              <a:t>48</a:t>
            </a:fld>
            <a:endParaRPr kumimoji="1" lang="ja-JP" altLang="en-US"/>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23528" y="836712"/>
            <a:ext cx="8568952" cy="4524315"/>
          </a:xfrm>
          <a:prstGeom prst="rect">
            <a:avLst/>
          </a:prstGeom>
          <a:noFill/>
        </p:spPr>
        <p:txBody>
          <a:bodyPr wrap="square" rtlCol="0">
            <a:spAutoFit/>
          </a:bodyPr>
          <a:lstStyle/>
          <a:p>
            <a:r>
              <a:rPr lang="ja-JP" altLang="en-US" sz="2400" dirty="0" smtClean="0">
                <a:solidFill>
                  <a:srgbClr val="FF0000"/>
                </a:solidFill>
                <a:latin typeface="HGP創英角ｺﾞｼｯｸUB" pitchFamily="50" charset="-128"/>
                <a:ea typeface="HGP創英角ｺﾞｼｯｸUB" pitchFamily="50" charset="-128"/>
              </a:rPr>
              <a:t>⑩緑膿菌</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solidFill>
                  <a:srgbClr val="FF0000"/>
                </a:solidFill>
                <a:latin typeface="HGP創英角ｺﾞｼｯｸUB" pitchFamily="50" charset="-128"/>
                <a:ea typeface="HGP創英角ｺﾞｼｯｸUB" pitchFamily="50" charset="-128"/>
              </a:rPr>
              <a:t>・特徴</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緑膿菌もレジオネラ菌同様、自然界に広く存在する菌です。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主に土壌や水など、施設内では、流し場や風呂などの水回り、人体では、腸管などに存在しています。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緑膿菌は、乾燥に弱い弱毒菌で、通常は無害ですが、抵抗力の弱った方では、術後感染症や肺炎などの日和見感染症の原因として問題になります。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近頃では、抗菌薬が効かない</a:t>
            </a:r>
            <a:r>
              <a:rPr lang="en-US" altLang="ja-JP" sz="2400" dirty="0" smtClean="0">
                <a:latin typeface="HGP創英角ｺﾞｼｯｸUB" pitchFamily="50" charset="-128"/>
                <a:ea typeface="HGP創英角ｺﾞｼｯｸUB" pitchFamily="50" charset="-128"/>
              </a:rPr>
              <a:t>MDRP</a:t>
            </a:r>
            <a:r>
              <a:rPr lang="ja-JP" altLang="en-US" sz="2400" dirty="0" smtClean="0">
                <a:latin typeface="HGP創英角ｺﾞｼｯｸUB" pitchFamily="50" charset="-128"/>
                <a:ea typeface="HGP創英角ｺﾞｼｯｸUB" pitchFamily="50" charset="-128"/>
              </a:rPr>
              <a:t>（多剤耐性緑膿菌）の出現が確認されています。</a:t>
            </a:r>
            <a:endParaRPr lang="en-US" altLang="ja-JP" sz="2400" dirty="0" smtClean="0">
              <a:latin typeface="HGP創英角ｺﾞｼｯｸUB" pitchFamily="50" charset="-128"/>
              <a:ea typeface="HGP創英角ｺﾞｼｯｸUB" pitchFamily="50" charset="-128"/>
            </a:endParaRPr>
          </a:p>
          <a:p>
            <a:r>
              <a:rPr lang="en-US" altLang="ja-JP" sz="2400" dirty="0" smtClean="0">
                <a:latin typeface="HGP創英角ｺﾞｼｯｸUB" pitchFamily="50" charset="-128"/>
                <a:ea typeface="HGP創英角ｺﾞｼｯｸUB" pitchFamily="50" charset="-128"/>
              </a:rPr>
              <a:t>MDRP</a:t>
            </a:r>
            <a:r>
              <a:rPr lang="ja-JP" altLang="en-US" sz="2400" dirty="0" smtClean="0">
                <a:latin typeface="HGP創英角ｺﾞｼｯｸUB" pitchFamily="50" charset="-128"/>
                <a:ea typeface="HGP創英角ｺﾞｼｯｸUB" pitchFamily="50" charset="-128"/>
              </a:rPr>
              <a:t>は尿から多く検出されますが、感染症を起こすことはまれとされています。</a:t>
            </a:r>
            <a:endParaRPr lang="en-US" altLang="ja-JP" sz="2400" dirty="0" smtClean="0">
              <a:latin typeface="HGP創英角ｺﾞｼｯｸUB" pitchFamily="50" charset="-128"/>
              <a:ea typeface="HGP創英角ｺﾞｼｯｸUB" pitchFamily="50" charset="-128"/>
            </a:endParaRPr>
          </a:p>
        </p:txBody>
      </p:sp>
      <p:sp>
        <p:nvSpPr>
          <p:cNvPr id="6" name="スライド番号プレースホルダ 5"/>
          <p:cNvSpPr>
            <a:spLocks noGrp="1"/>
          </p:cNvSpPr>
          <p:nvPr>
            <p:ph type="sldNum" sz="quarter" idx="10"/>
          </p:nvPr>
        </p:nvSpPr>
        <p:spPr/>
        <p:txBody>
          <a:bodyPr/>
          <a:lstStyle/>
          <a:p>
            <a:fld id="{EDE73ACA-261E-4BC9-8A40-0CC419A9CACB}" type="slidenum">
              <a:rPr kumimoji="1" lang="ja-JP" altLang="en-US" smtClean="0"/>
              <a:pPr/>
              <a:t>49</a:t>
            </a:fld>
            <a:endParaRPr kumimoji="1" lang="ja-JP" altLang="en-US"/>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179512" y="836712"/>
            <a:ext cx="8784976" cy="5262979"/>
          </a:xfrm>
          <a:prstGeom prst="rect">
            <a:avLst/>
          </a:prstGeom>
          <a:noFill/>
        </p:spPr>
        <p:txBody>
          <a:bodyPr wrap="square" rtlCol="0">
            <a:spAutoFit/>
          </a:bodyPr>
          <a:lstStyle/>
          <a:p>
            <a:r>
              <a:rPr lang="ja-JP" altLang="en-US" sz="2400" dirty="0" smtClean="0">
                <a:solidFill>
                  <a:srgbClr val="FF0000"/>
                </a:solidFill>
                <a:latin typeface="HGS創英角ｺﾞｼｯｸUB" pitchFamily="50" charset="-128"/>
                <a:ea typeface="HGS創英角ｺﾞｼｯｸUB" pitchFamily="50" charset="-128"/>
              </a:rPr>
              <a:t>ウイルス</a:t>
            </a:r>
            <a:r>
              <a:rPr lang="ja-JP" altLang="en-US" sz="2400" dirty="0" smtClean="0">
                <a:latin typeface="HGS創英角ｺﾞｼｯｸUB" pitchFamily="50" charset="-128"/>
                <a:ea typeface="HGS創英角ｺﾞｼｯｸUB" pitchFamily="50" charset="-128"/>
              </a:rPr>
              <a:t>：</a:t>
            </a:r>
            <a:r>
              <a:rPr lang="ja-JP" altLang="en-US" sz="2400" dirty="0">
                <a:latin typeface="HGS創英角ｺﾞｼｯｸUB" pitchFamily="50" charset="-128"/>
                <a:ea typeface="HGS創英角ｺﾞｼｯｸUB" pitchFamily="50" charset="-128"/>
              </a:rPr>
              <a:t>細菌</a:t>
            </a:r>
            <a:r>
              <a:rPr lang="ja-JP" altLang="en-US" sz="2400" dirty="0" smtClean="0">
                <a:latin typeface="HGS創英角ｺﾞｼｯｸUB" pitchFamily="50" charset="-128"/>
                <a:ea typeface="HGS創英角ｺﾞｼｯｸUB" pitchFamily="50" charset="-128"/>
              </a:rPr>
              <a:t>よりもっと小さな微生物で、大きさは</a:t>
            </a:r>
            <a:r>
              <a:rPr lang="en-US" altLang="ja-JP" sz="2400" dirty="0" smtClean="0">
                <a:latin typeface="HGS創英角ｺﾞｼｯｸUB" pitchFamily="50" charset="-128"/>
                <a:ea typeface="HGS創英角ｺﾞｼｯｸUB" pitchFamily="50" charset="-128"/>
              </a:rPr>
              <a:t>1mm</a:t>
            </a:r>
            <a:r>
              <a:rPr lang="ja-JP" altLang="en-US" sz="2400" dirty="0" smtClean="0">
                <a:latin typeface="HGS創英角ｺﾞｼｯｸUB" pitchFamily="50" charset="-128"/>
                <a:ea typeface="HGS創英角ｺﾞｼｯｸUB" pitchFamily="50" charset="-128"/>
              </a:rPr>
              <a:t>の数千分の</a:t>
            </a:r>
            <a:r>
              <a:rPr lang="en-US" altLang="ja-JP" sz="2400" dirty="0" smtClean="0">
                <a:latin typeface="HGS創英角ｺﾞｼｯｸUB" pitchFamily="50" charset="-128"/>
                <a:ea typeface="HGS創英角ｺﾞｼｯｸUB" pitchFamily="50" charset="-128"/>
              </a:rPr>
              <a:t>1</a:t>
            </a:r>
            <a:r>
              <a:rPr lang="ja-JP" altLang="en-US" sz="2400" dirty="0" smtClean="0">
                <a:latin typeface="HGS創英角ｺﾞｼｯｸUB" pitchFamily="50" charset="-128"/>
                <a:ea typeface="HGS創英角ｺﾞｼｯｸUB" pitchFamily="50" charset="-128"/>
              </a:rPr>
              <a:t>から</a:t>
            </a:r>
            <a:r>
              <a:rPr lang="en-US" altLang="ja-JP" sz="2400" dirty="0" smtClean="0">
                <a:latin typeface="HGS創英角ｺﾞｼｯｸUB" pitchFamily="50" charset="-128"/>
                <a:ea typeface="HGS創英角ｺﾞｼｯｸUB" pitchFamily="50" charset="-128"/>
              </a:rPr>
              <a:t>5</a:t>
            </a:r>
            <a:r>
              <a:rPr lang="ja-JP" altLang="en-US" sz="2400" dirty="0" smtClean="0">
                <a:latin typeface="HGS創英角ｺﾞｼｯｸUB" pitchFamily="50" charset="-128"/>
                <a:ea typeface="HGS創英角ｺﾞｼｯｸUB" pitchFamily="50" charset="-128"/>
              </a:rPr>
              <a:t>万分の</a:t>
            </a:r>
            <a:r>
              <a:rPr lang="en-US" altLang="ja-JP" sz="2400" dirty="0" smtClean="0">
                <a:latin typeface="HGS創英角ｺﾞｼｯｸUB" pitchFamily="50" charset="-128"/>
                <a:ea typeface="HGS創英角ｺﾞｼｯｸUB" pitchFamily="50" charset="-128"/>
              </a:rPr>
              <a:t>1</a:t>
            </a:r>
            <a:r>
              <a:rPr lang="ja-JP" altLang="en-US" sz="2400" dirty="0" err="1" smtClean="0">
                <a:latin typeface="HGS創英角ｺﾞｼｯｸUB" pitchFamily="50" charset="-128"/>
                <a:ea typeface="HGS創英角ｺﾞｼｯｸUB" pitchFamily="50" charset="-128"/>
              </a:rPr>
              <a:t>、</a:t>
            </a:r>
            <a:r>
              <a:rPr lang="ja-JP" altLang="en-US" sz="2400" dirty="0" smtClean="0">
                <a:latin typeface="HGS創英角ｺﾞｼｯｸUB" pitchFamily="50" charset="-128"/>
                <a:ea typeface="HGS創英角ｺﾞｼｯｸUB" pitchFamily="50" charset="-128"/>
              </a:rPr>
              <a:t>通常の顕微鏡では見る事は出来ません。</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一般的に「風邪」の原因はこのウイルスによるものとされています。風邪を発症している際のくしゃみや咳の飛沫に混じって空中を漂い、人の鼻やのどに感染し、炎症などを起こします。</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他にウイルスが起こす病気としては、水痘（水ぼうそう）、麻疹（はしか）、風疹（三日はしか）といった発疹の出る病気、インフルエンザ、日本脳炎、</a:t>
            </a:r>
            <a:r>
              <a:rPr lang="en-US" altLang="ja-JP" sz="2400" dirty="0" smtClean="0">
                <a:latin typeface="HGS創英角ｺﾞｼｯｸUB" pitchFamily="50" charset="-128"/>
                <a:ea typeface="HGS創英角ｺﾞｼｯｸUB" pitchFamily="50" charset="-128"/>
              </a:rPr>
              <a:t>A</a:t>
            </a:r>
            <a:r>
              <a:rPr lang="ja-JP" altLang="en-US" sz="2400" dirty="0" err="1" smtClean="0">
                <a:latin typeface="HGS創英角ｺﾞｼｯｸUB" pitchFamily="50" charset="-128"/>
                <a:ea typeface="HGS創英角ｺﾞｼｯｸUB" pitchFamily="50" charset="-128"/>
              </a:rPr>
              <a:t>、</a:t>
            </a:r>
            <a:r>
              <a:rPr lang="en-US" altLang="ja-JP" sz="2400" dirty="0" smtClean="0">
                <a:latin typeface="HGS創英角ｺﾞｼｯｸUB" pitchFamily="50" charset="-128"/>
                <a:ea typeface="HGS創英角ｺﾞｼｯｸUB" pitchFamily="50" charset="-128"/>
              </a:rPr>
              <a:t>B</a:t>
            </a:r>
            <a:r>
              <a:rPr lang="ja-JP" altLang="en-US" sz="2400" dirty="0" err="1" smtClean="0">
                <a:latin typeface="HGS創英角ｺﾞｼｯｸUB" pitchFamily="50" charset="-128"/>
                <a:ea typeface="HGS創英角ｺﾞｼｯｸUB" pitchFamily="50" charset="-128"/>
              </a:rPr>
              <a:t>、</a:t>
            </a:r>
            <a:r>
              <a:rPr lang="en-US" altLang="ja-JP" sz="2400" dirty="0" smtClean="0">
                <a:latin typeface="HGS創英角ｺﾞｼｯｸUB" pitchFamily="50" charset="-128"/>
                <a:ea typeface="HGS創英角ｺﾞｼｯｸUB" pitchFamily="50" charset="-128"/>
              </a:rPr>
              <a:t>C</a:t>
            </a:r>
            <a:r>
              <a:rPr lang="ja-JP" altLang="en-US" sz="2400" dirty="0" smtClean="0">
                <a:latin typeface="HGS創英角ｺﾞｼｯｸUB" pitchFamily="50" charset="-128"/>
                <a:ea typeface="HGS創英角ｺﾞｼｯｸUB" pitchFamily="50" charset="-128"/>
              </a:rPr>
              <a:t>型の肝炎、エイズ等があります。</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ウイルスに対しては、一部を除いては、それを殺す飲み薬、注射薬はいまだ開発されていません。</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細菌に対する抗生物質のような薬はまだなく、例えば風邪を引いたときにウイルスを退治して風邪を治しているのは、自分自身の抵抗力（免疫力）です。</a:t>
            </a:r>
            <a:endParaRPr lang="en-US" altLang="ja-JP" sz="2400" dirty="0" smtClean="0">
              <a:latin typeface="HGS創英角ｺﾞｼｯｸUB" pitchFamily="50" charset="-128"/>
              <a:ea typeface="HGS創英角ｺﾞｼｯｸUB" pitchFamily="50" charset="-128"/>
            </a:endParaRPr>
          </a:p>
        </p:txBody>
      </p:sp>
      <p:sp>
        <p:nvSpPr>
          <p:cNvPr id="5" name="スライド番号プレースホルダ 4"/>
          <p:cNvSpPr>
            <a:spLocks noGrp="1"/>
          </p:cNvSpPr>
          <p:nvPr>
            <p:ph type="sldNum" sz="quarter" idx="10"/>
          </p:nvPr>
        </p:nvSpPr>
        <p:spPr/>
        <p:txBody>
          <a:bodyPr/>
          <a:lstStyle/>
          <a:p>
            <a:fld id="{EDE73ACA-261E-4BC9-8A40-0CC419A9CACB}" type="slidenum">
              <a:rPr kumimoji="1" lang="ja-JP" altLang="en-US" smtClean="0"/>
              <a:pPr/>
              <a:t>5</a:t>
            </a:fld>
            <a:endParaRPr kumimoji="1" lang="ja-JP" altLang="en-US"/>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23528" y="802500"/>
            <a:ext cx="8568952" cy="3046988"/>
          </a:xfrm>
          <a:prstGeom prst="rect">
            <a:avLst/>
          </a:prstGeom>
          <a:noFill/>
        </p:spPr>
        <p:txBody>
          <a:bodyPr wrap="square" rtlCol="0">
            <a:spAutoFit/>
          </a:bodyPr>
          <a:lstStyle/>
          <a:p>
            <a:r>
              <a:rPr lang="ja-JP" altLang="en-US" sz="2400" dirty="0" smtClean="0">
                <a:solidFill>
                  <a:srgbClr val="FF0000"/>
                </a:solidFill>
                <a:latin typeface="HGP創英角ｺﾞｼｯｸUB" pitchFamily="50" charset="-128"/>
                <a:ea typeface="HGP創英角ｺﾞｼｯｸUB" pitchFamily="50" charset="-128"/>
              </a:rPr>
              <a:t>・感染経路＝接触感染</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ケアにあたる人の汚染された手指を介した感染。</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抵抗力の低下が引き起こす、内因性感染。</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r>
              <a:rPr lang="ja-JP" altLang="en-US" sz="2400" dirty="0" smtClean="0">
                <a:solidFill>
                  <a:srgbClr val="FF0000"/>
                </a:solidFill>
                <a:latin typeface="HGP創英角ｺﾞｼｯｸUB" pitchFamily="50" charset="-128"/>
                <a:ea typeface="HGP創英角ｺﾞｼｯｸUB" pitchFamily="50" charset="-128"/>
              </a:rPr>
              <a:t>・感染対策</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緑膿菌は流し場などの水回りから検出されます。この為、施設内のキッチンやお風呂などの水回りは清潔に、また乾燥に弱いため、洗浄後は乾燥させます</a:t>
            </a:r>
            <a:endParaRPr lang="en-US" altLang="ja-JP" sz="2400" dirty="0" smtClean="0">
              <a:latin typeface="HGP創英角ｺﾞｼｯｸUB" pitchFamily="50" charset="-128"/>
              <a:ea typeface="HGP創英角ｺﾞｼｯｸUB" pitchFamily="50" charset="-128"/>
            </a:endParaRPr>
          </a:p>
        </p:txBody>
      </p:sp>
      <p:sp>
        <p:nvSpPr>
          <p:cNvPr id="6" name="スライド番号プレースホルダ 5"/>
          <p:cNvSpPr>
            <a:spLocks noGrp="1"/>
          </p:cNvSpPr>
          <p:nvPr>
            <p:ph type="sldNum" sz="quarter" idx="10"/>
          </p:nvPr>
        </p:nvSpPr>
        <p:spPr/>
        <p:txBody>
          <a:bodyPr/>
          <a:lstStyle/>
          <a:p>
            <a:fld id="{EDE73ACA-261E-4BC9-8A40-0CC419A9CACB}" type="slidenum">
              <a:rPr kumimoji="1" lang="ja-JP" altLang="en-US" smtClean="0"/>
              <a:pPr/>
              <a:t>50</a:t>
            </a:fld>
            <a:endParaRPr kumimoji="1" lang="ja-JP" altLang="en-US"/>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23528" y="1030084"/>
            <a:ext cx="8568952" cy="3046988"/>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感染予防は、職員の意識や心がけ次第で、防ぐ事が出来ます。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接触感染などで広がる感染症の場合、受け入れ拒否の正当な理由にならない事があります。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また、そういった感染症の受け入れを拒否する施設は、</a:t>
            </a:r>
            <a:r>
              <a:rPr lang="ja-JP" altLang="en-US" sz="2400" dirty="0" smtClean="0">
                <a:solidFill>
                  <a:srgbClr val="FF0000"/>
                </a:solidFill>
                <a:latin typeface="HGP創英角ｺﾞｼｯｸUB" pitchFamily="50" charset="-128"/>
                <a:ea typeface="HGP創英角ｺﾞｼｯｸUB" pitchFamily="50" charset="-128"/>
              </a:rPr>
              <a:t>「感染対策をやっていない。」</a:t>
            </a:r>
            <a:r>
              <a:rPr lang="ja-JP" altLang="en-US" sz="2400" dirty="0" smtClean="0">
                <a:latin typeface="HGP創英角ｺﾞｼｯｸUB" pitchFamily="50" charset="-128"/>
                <a:ea typeface="HGP創英角ｺﾞｼｯｸUB" pitchFamily="50" charset="-128"/>
              </a:rPr>
              <a:t>と思われる事も少なくありません。</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感染を甘く考える事は危険ですが、必要以上に構える事もありません。きちんとした手順を学び、より実務に即した感染対策を行えるよう、マニュアルの整備に役立てていただければ幸いです。</a:t>
            </a:r>
            <a:endParaRPr lang="en-US" altLang="ja-JP" sz="2400" dirty="0" smtClean="0">
              <a:latin typeface="HGP創英角ｺﾞｼｯｸUB" pitchFamily="50" charset="-128"/>
              <a:ea typeface="HGP創英角ｺﾞｼｯｸUB" pitchFamily="50" charset="-128"/>
            </a:endParaRPr>
          </a:p>
        </p:txBody>
      </p:sp>
      <p:sp>
        <p:nvSpPr>
          <p:cNvPr id="6" name="スライド番号プレースホルダ 5"/>
          <p:cNvSpPr>
            <a:spLocks noGrp="1"/>
          </p:cNvSpPr>
          <p:nvPr>
            <p:ph type="sldNum" sz="quarter" idx="10"/>
          </p:nvPr>
        </p:nvSpPr>
        <p:spPr/>
        <p:txBody>
          <a:bodyPr/>
          <a:lstStyle/>
          <a:p>
            <a:fld id="{EDE73ACA-261E-4BC9-8A40-0CC419A9CACB}" type="slidenum">
              <a:rPr kumimoji="1" lang="ja-JP" altLang="en-US" smtClean="0"/>
              <a:pPr/>
              <a:t>51</a:t>
            </a:fld>
            <a:endParaRPr kumimoji="1" lang="ja-JP" altLang="en-US"/>
          </a:p>
        </p:txBody>
      </p:sp>
      <p:sp>
        <p:nvSpPr>
          <p:cNvPr id="5" name="テキスト ボックス 4"/>
          <p:cNvSpPr txBox="1"/>
          <p:nvPr/>
        </p:nvSpPr>
        <p:spPr>
          <a:xfrm>
            <a:off x="35496" y="44625"/>
            <a:ext cx="5940152" cy="461665"/>
          </a:xfrm>
          <a:prstGeom prst="rect">
            <a:avLst/>
          </a:prstGeom>
          <a:noFill/>
        </p:spPr>
        <p:txBody>
          <a:bodyPr wrap="square" rtlCol="0">
            <a:spAutoFit/>
          </a:bodyPr>
          <a:lstStyle/>
          <a:p>
            <a:r>
              <a:rPr kumimoji="1" lang="ja-JP" altLang="en-US" sz="2400" dirty="0" smtClean="0">
                <a:latin typeface="HGS創英角ｺﾞｼｯｸUB" pitchFamily="50" charset="-128"/>
                <a:ea typeface="HGS創英角ｺﾞｼｯｸUB" pitchFamily="50" charset="-128"/>
              </a:rPr>
              <a:t>まとめ</a:t>
            </a:r>
            <a:endParaRPr kumimoji="1" lang="ja-JP" altLang="en-US" sz="2400" dirty="0">
              <a:latin typeface="HGS創英角ｺﾞｼｯｸUB" pitchFamily="50" charset="-128"/>
              <a:ea typeface="HGS創英角ｺﾞｼｯｸUB" pitchFamily="50" charset="-128"/>
            </a:endParaRPr>
          </a:p>
        </p:txBody>
      </p:sp>
    </p:spTree>
  </p:cSld>
  <p:clrMapOvr>
    <a:masterClrMapping/>
  </p:clrMapOvr>
  <p:transition>
    <p:newsflash/>
    <p:sndAc>
      <p:stSnd>
        <p:snd r:embed="rId2" name="laser.wav"/>
      </p:stSnd>
    </p:sndAc>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07504" y="764704"/>
            <a:ext cx="8928992" cy="5262979"/>
          </a:xfrm>
          <a:prstGeom prst="rect">
            <a:avLst/>
          </a:prstGeom>
          <a:noFill/>
        </p:spPr>
        <p:txBody>
          <a:bodyPr wrap="square" rtlCol="0">
            <a:spAutoFit/>
          </a:bodyPr>
          <a:lstStyle/>
          <a:p>
            <a:r>
              <a:rPr lang="ja-JP" altLang="en-US" sz="2400" dirty="0" smtClean="0">
                <a:solidFill>
                  <a:srgbClr val="FF0000"/>
                </a:solidFill>
                <a:latin typeface="HGS創英角ｺﾞｼｯｸUB" pitchFamily="50" charset="-128"/>
                <a:ea typeface="HGS創英角ｺﾞｼｯｸUB" pitchFamily="50" charset="-128"/>
              </a:rPr>
              <a:t>常在菌</a:t>
            </a:r>
            <a:r>
              <a:rPr lang="ja-JP" altLang="en-US" sz="2400" dirty="0" smtClean="0">
                <a:latin typeface="HGS創英角ｺﾞｼｯｸUB" pitchFamily="50" charset="-128"/>
                <a:ea typeface="HGS創英角ｺﾞｼｯｸUB" pitchFamily="50" charset="-128"/>
              </a:rPr>
              <a:t>：読んで字のごとくですが、「常に在る菌」です。</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どこにいるかというと、体の至る所にいます。</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例えば、皮膚や頭髪、鼻の中や口の中、喉、胃腸などの消化管等々です。</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人間の体はこれら「常在菌」の群れにびっしりと覆われています。つまり、我々の体は菌だらけと言えるのですが、これらの菌は定着状態にあり、悪さをするどころか人間にとっては、役に立っている菌です。</a:t>
            </a:r>
            <a:endParaRPr lang="en-US" altLang="ja-JP" sz="2400" dirty="0" smtClean="0">
              <a:latin typeface="HGS創英角ｺﾞｼｯｸUB" pitchFamily="50" charset="-128"/>
              <a:ea typeface="HGS創英角ｺﾞｼｯｸUB" pitchFamily="50" charset="-128"/>
            </a:endParaRPr>
          </a:p>
          <a:p>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例えば、腸の中の常在菌は、食物の</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消化や吸収に役立ったり、感染に</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関して言えば、常在菌は感染した</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微生物の排除や殺菌に大きな働きを</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してくれています。</a:t>
            </a:r>
            <a:endParaRPr lang="en-US" altLang="ja-JP" sz="2400" dirty="0" smtClean="0">
              <a:latin typeface="HGS創英角ｺﾞｼｯｸUB" pitchFamily="50" charset="-128"/>
              <a:ea typeface="HGS創英角ｺﾞｼｯｸUB" pitchFamily="50" charset="-128"/>
            </a:endParaRPr>
          </a:p>
        </p:txBody>
      </p:sp>
      <p:sp>
        <p:nvSpPr>
          <p:cNvPr id="5" name="スライド番号プレースホルダ 4"/>
          <p:cNvSpPr>
            <a:spLocks noGrp="1"/>
          </p:cNvSpPr>
          <p:nvPr>
            <p:ph type="sldNum" sz="quarter" idx="10"/>
          </p:nvPr>
        </p:nvSpPr>
        <p:spPr/>
        <p:txBody>
          <a:bodyPr/>
          <a:lstStyle/>
          <a:p>
            <a:fld id="{EDE73ACA-261E-4BC9-8A40-0CC419A9CACB}" type="slidenum">
              <a:rPr kumimoji="1" lang="ja-JP" altLang="en-US" smtClean="0"/>
              <a:pPr/>
              <a:t>6</a:t>
            </a:fld>
            <a:endParaRPr kumimoji="1" lang="ja-JP" altLang="en-US"/>
          </a:p>
        </p:txBody>
      </p:sp>
      <p:sp>
        <p:nvSpPr>
          <p:cNvPr id="6" name="テキスト ボックス 5"/>
          <p:cNvSpPr txBox="1"/>
          <p:nvPr/>
        </p:nvSpPr>
        <p:spPr>
          <a:xfrm>
            <a:off x="35496" y="44625"/>
            <a:ext cx="5940152" cy="461665"/>
          </a:xfrm>
          <a:prstGeom prst="rect">
            <a:avLst/>
          </a:prstGeom>
          <a:noFill/>
        </p:spPr>
        <p:txBody>
          <a:bodyPr wrap="square" rtlCol="0">
            <a:spAutoFit/>
          </a:bodyPr>
          <a:lstStyle/>
          <a:p>
            <a:r>
              <a:rPr kumimoji="1" lang="ja-JP" altLang="en-US" sz="2400" dirty="0" smtClean="0">
                <a:latin typeface="HGS創英角ｺﾞｼｯｸUB" pitchFamily="50" charset="-128"/>
                <a:ea typeface="HGS創英角ｺﾞｼｯｸUB" pitchFamily="50" charset="-128"/>
              </a:rPr>
              <a:t>常在菌について</a:t>
            </a:r>
            <a:endParaRPr kumimoji="1" lang="ja-JP" altLang="en-US" sz="2400" dirty="0">
              <a:latin typeface="HGS創英角ｺﾞｼｯｸUB" pitchFamily="50" charset="-128"/>
              <a:ea typeface="HGS創英角ｺﾞｼｯｸUB" pitchFamily="50" charset="-128"/>
            </a:endParaRPr>
          </a:p>
        </p:txBody>
      </p:sp>
      <p:sp>
        <p:nvSpPr>
          <p:cNvPr id="9" name="角丸四角形 8"/>
          <p:cNvSpPr/>
          <p:nvPr/>
        </p:nvSpPr>
        <p:spPr>
          <a:xfrm>
            <a:off x="5436096" y="3717032"/>
            <a:ext cx="3384376" cy="2016224"/>
          </a:xfrm>
          <a:prstGeom prst="round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dirty="0" smtClean="0">
                <a:solidFill>
                  <a:sysClr val="windowText" lastClr="000000"/>
                </a:solidFill>
              </a:rPr>
              <a:t>常在菌の種類</a:t>
            </a:r>
            <a:endParaRPr lang="en-US" altLang="ja-JP" sz="2400" dirty="0" smtClean="0">
              <a:solidFill>
                <a:sysClr val="windowText" lastClr="000000"/>
              </a:solidFill>
            </a:endParaRPr>
          </a:p>
          <a:p>
            <a:pPr lvl="1"/>
            <a:r>
              <a:rPr lang="ja-JP" altLang="en-US" sz="2400" dirty="0" smtClean="0">
                <a:solidFill>
                  <a:sysClr val="windowText" lastClr="000000"/>
                </a:solidFill>
              </a:rPr>
              <a:t>・表皮ブドウ球菌</a:t>
            </a:r>
            <a:endParaRPr lang="en-US" altLang="ja-JP" sz="2400" dirty="0" smtClean="0">
              <a:solidFill>
                <a:sysClr val="windowText" lastClr="000000"/>
              </a:solidFill>
            </a:endParaRPr>
          </a:p>
          <a:p>
            <a:pPr lvl="1"/>
            <a:r>
              <a:rPr lang="ja-JP" altLang="en-US" sz="2400" dirty="0" smtClean="0">
                <a:solidFill>
                  <a:sysClr val="windowText" lastClr="000000"/>
                </a:solidFill>
              </a:rPr>
              <a:t>・黄色ブドウ球菌</a:t>
            </a:r>
            <a:endParaRPr lang="en-US" altLang="ja-JP" sz="2400" dirty="0" smtClean="0">
              <a:solidFill>
                <a:sysClr val="windowText" lastClr="000000"/>
              </a:solidFill>
            </a:endParaRPr>
          </a:p>
          <a:p>
            <a:pPr lvl="1"/>
            <a:r>
              <a:rPr lang="ja-JP" altLang="en-US" sz="2400" dirty="0" smtClean="0">
                <a:solidFill>
                  <a:sysClr val="windowText" lastClr="000000"/>
                </a:solidFill>
              </a:rPr>
              <a:t>・連鎖球菌</a:t>
            </a:r>
            <a:endParaRPr lang="en-US" altLang="ja-JP" sz="2400" dirty="0" smtClean="0">
              <a:solidFill>
                <a:sysClr val="windowText" lastClr="000000"/>
              </a:solidFill>
            </a:endParaRPr>
          </a:p>
          <a:p>
            <a:pPr lvl="1"/>
            <a:r>
              <a:rPr lang="ja-JP" altLang="en-US" sz="2400" dirty="0" smtClean="0">
                <a:solidFill>
                  <a:sysClr val="windowText" lastClr="000000"/>
                </a:solidFill>
              </a:rPr>
              <a:t>・腸球菌等など</a:t>
            </a:r>
            <a:endParaRPr lang="en-US" altLang="ja-JP" sz="2400" dirty="0" smtClean="0">
              <a:solidFill>
                <a:sysClr val="windowText" lastClr="000000"/>
              </a:solidFill>
            </a:endParaRPr>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214282" y="1052736"/>
            <a:ext cx="8750206" cy="4893647"/>
          </a:xfrm>
          <a:prstGeom prst="rect">
            <a:avLst/>
          </a:prstGeom>
        </p:spPr>
        <p:txBody>
          <a:bodyPr wrap="square">
            <a:spAutoFit/>
          </a:bodyPr>
          <a:lstStyle/>
          <a:p>
            <a:r>
              <a:rPr lang="ja-JP" altLang="en-US" sz="2400" dirty="0" smtClean="0">
                <a:latin typeface="HGS創英角ｺﾞｼｯｸUB" pitchFamily="50" charset="-128"/>
                <a:ea typeface="HGS創英角ｺﾞｼｯｸUB" pitchFamily="50" charset="-128"/>
              </a:rPr>
              <a:t>以上の事から我々の体は、常在菌というバリア（免疫力・抵抗力）に守られていますが、それでも感染症を発症する事があります。</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では、どういった時に感染するのか。</a:t>
            </a:r>
            <a:endParaRPr lang="en-US" altLang="ja-JP" sz="2400" dirty="0" smtClean="0">
              <a:latin typeface="HGS創英角ｺﾞｼｯｸUB" pitchFamily="50" charset="-128"/>
              <a:ea typeface="HGS創英角ｺﾞｼｯｸUB" pitchFamily="50" charset="-128"/>
            </a:endParaRPr>
          </a:p>
          <a:p>
            <a:r>
              <a:rPr lang="ja-JP" altLang="en-US" sz="2400" dirty="0" smtClean="0">
                <a:solidFill>
                  <a:sysClr val="windowText" lastClr="000000"/>
                </a:solidFill>
                <a:latin typeface="HGS創英角ｺﾞｼｯｸUB" pitchFamily="50" charset="-128"/>
                <a:ea typeface="HGS創英角ｺﾞｼｯｸUB" pitchFamily="50" charset="-128"/>
              </a:rPr>
              <a:t>①体の免疫力が低下している時</a:t>
            </a:r>
            <a:endParaRPr lang="en-US" altLang="ja-JP" sz="2400" dirty="0" smtClean="0">
              <a:solidFill>
                <a:sysClr val="windowText" lastClr="000000"/>
              </a:solidFill>
              <a:latin typeface="HGS創英角ｺﾞｼｯｸUB" pitchFamily="50" charset="-128"/>
              <a:ea typeface="HGS創英角ｺﾞｼｯｸUB" pitchFamily="50" charset="-128"/>
            </a:endParaRPr>
          </a:p>
          <a:p>
            <a:pPr lvl="1"/>
            <a:r>
              <a:rPr lang="ja-JP" altLang="en-US" sz="2400" dirty="0" smtClean="0">
                <a:solidFill>
                  <a:sysClr val="windowText" lastClr="000000"/>
                </a:solidFill>
                <a:latin typeface="HGS創英角ｺﾞｼｯｸUB" pitchFamily="50" charset="-128"/>
                <a:ea typeface="HGS創英角ｺﾞｼｯｸUB" pitchFamily="50" charset="-128"/>
              </a:rPr>
              <a:t>・体が疲れている時。</a:t>
            </a:r>
            <a:endParaRPr lang="en-US" altLang="ja-JP" sz="2400" dirty="0" smtClean="0">
              <a:solidFill>
                <a:sysClr val="windowText" lastClr="000000"/>
              </a:solidFill>
              <a:latin typeface="HGS創英角ｺﾞｼｯｸUB" pitchFamily="50" charset="-128"/>
              <a:ea typeface="HGS創英角ｺﾞｼｯｸUB" pitchFamily="50" charset="-128"/>
            </a:endParaRPr>
          </a:p>
          <a:p>
            <a:pPr lvl="1"/>
            <a:r>
              <a:rPr lang="ja-JP" altLang="en-US" sz="2400" dirty="0" smtClean="0">
                <a:solidFill>
                  <a:sysClr val="windowText" lastClr="000000"/>
                </a:solidFill>
                <a:latin typeface="HGS創英角ｺﾞｼｯｸUB" pitchFamily="50" charset="-128"/>
                <a:ea typeface="HGS創英角ｺﾞｼｯｸUB" pitchFamily="50" charset="-128"/>
              </a:rPr>
              <a:t>・寝不足や不規則な生活で体調が乱れている時。</a:t>
            </a:r>
            <a:endParaRPr lang="en-US" altLang="ja-JP" sz="2400" dirty="0" smtClean="0">
              <a:solidFill>
                <a:sysClr val="windowText" lastClr="000000"/>
              </a:solidFill>
              <a:latin typeface="HGS創英角ｺﾞｼｯｸUB" pitchFamily="50" charset="-128"/>
              <a:ea typeface="HGS創英角ｺﾞｼｯｸUB" pitchFamily="50" charset="-128"/>
            </a:endParaRPr>
          </a:p>
          <a:p>
            <a:pPr lvl="1"/>
            <a:r>
              <a:rPr lang="ja-JP" altLang="en-US" sz="2400" dirty="0" smtClean="0">
                <a:solidFill>
                  <a:sysClr val="windowText" lastClr="000000"/>
                </a:solidFill>
                <a:latin typeface="HGS創英角ｺﾞｼｯｸUB" pitchFamily="50" charset="-128"/>
                <a:ea typeface="HGS創英角ｺﾞｼｯｸUB" pitchFamily="50" charset="-128"/>
              </a:rPr>
              <a:t>・皮膚の異常（怪我をしている時）。</a:t>
            </a:r>
            <a:endParaRPr lang="en-US" altLang="ja-JP" sz="2400" dirty="0" smtClean="0">
              <a:solidFill>
                <a:sysClr val="windowText" lastClr="000000"/>
              </a:solidFill>
              <a:latin typeface="HGS創英角ｺﾞｼｯｸUB" pitchFamily="50" charset="-128"/>
              <a:ea typeface="HGS創英角ｺﾞｼｯｸUB" pitchFamily="50" charset="-128"/>
            </a:endParaRPr>
          </a:p>
          <a:p>
            <a:pPr lvl="1"/>
            <a:r>
              <a:rPr lang="ja-JP" altLang="en-US" sz="2400" dirty="0" smtClean="0">
                <a:solidFill>
                  <a:sysClr val="windowText" lastClr="000000"/>
                </a:solidFill>
                <a:latin typeface="HGS創英角ｺﾞｼｯｸUB" pitchFamily="50" charset="-128"/>
                <a:ea typeface="HGS創英角ｺﾞｼｯｸUB" pitchFamily="50" charset="-128"/>
              </a:rPr>
              <a:t>　（火傷や床ずれ等も含む）</a:t>
            </a:r>
            <a:endParaRPr lang="en-US" altLang="ja-JP" sz="2400" dirty="0" smtClean="0">
              <a:solidFill>
                <a:sysClr val="windowText" lastClr="000000"/>
              </a:solidFill>
              <a:latin typeface="HGS創英角ｺﾞｼｯｸUB" pitchFamily="50" charset="-128"/>
              <a:ea typeface="HGS創英角ｺﾞｼｯｸUB" pitchFamily="50" charset="-128"/>
            </a:endParaRPr>
          </a:p>
          <a:p>
            <a:pPr lvl="1"/>
            <a:r>
              <a:rPr lang="ja-JP" altLang="en-US" sz="2400" dirty="0" smtClean="0">
                <a:solidFill>
                  <a:sysClr val="windowText" lastClr="000000"/>
                </a:solidFill>
                <a:latin typeface="HGS創英角ｺﾞｼｯｸUB" pitchFamily="50" charset="-128"/>
                <a:ea typeface="HGS創英角ｺﾞｼｯｸUB" pitchFamily="50" charset="-128"/>
              </a:rPr>
              <a:t>・加齢による免疫力の低下。</a:t>
            </a:r>
            <a:endParaRPr lang="en-US" altLang="ja-JP" sz="2400" dirty="0" smtClean="0">
              <a:solidFill>
                <a:sysClr val="windowText" lastClr="000000"/>
              </a:solidFill>
              <a:latin typeface="HGS創英角ｺﾞｼｯｸUB" pitchFamily="50" charset="-128"/>
              <a:ea typeface="HGS創英角ｺﾞｼｯｸUB" pitchFamily="50" charset="-128"/>
            </a:endParaRPr>
          </a:p>
          <a:p>
            <a:pPr lvl="1"/>
            <a:r>
              <a:rPr lang="ja-JP" altLang="en-US" sz="2400" dirty="0" smtClean="0">
                <a:solidFill>
                  <a:sysClr val="windowText" lastClr="000000"/>
                </a:solidFill>
                <a:latin typeface="HGS創英角ｺﾞｼｯｸUB" pitchFamily="50" charset="-128"/>
                <a:ea typeface="HGS創英角ｺﾞｼｯｸUB" pitchFamily="50" charset="-128"/>
              </a:rPr>
              <a:t>・治療の為、抵抗力に影響する薬（抗生物質等）を</a:t>
            </a:r>
            <a:endParaRPr lang="en-US" altLang="ja-JP" sz="2400" dirty="0" smtClean="0">
              <a:solidFill>
                <a:sysClr val="windowText" lastClr="000000"/>
              </a:solidFill>
              <a:latin typeface="HGS創英角ｺﾞｼｯｸUB" pitchFamily="50" charset="-128"/>
              <a:ea typeface="HGS創英角ｺﾞｼｯｸUB" pitchFamily="50" charset="-128"/>
            </a:endParaRPr>
          </a:p>
          <a:p>
            <a:pPr lvl="1"/>
            <a:r>
              <a:rPr lang="ja-JP" altLang="en-US" sz="2400" dirty="0" smtClean="0">
                <a:solidFill>
                  <a:sysClr val="windowText" lastClr="000000"/>
                </a:solidFill>
                <a:latin typeface="HGS創英角ｺﾞｼｯｸUB" pitchFamily="50" charset="-128"/>
                <a:ea typeface="HGS創英角ｺﾞｼｯｸUB" pitchFamily="50" charset="-128"/>
              </a:rPr>
              <a:t>　服薬している。</a:t>
            </a:r>
            <a:endParaRPr lang="en-US" altLang="ja-JP" sz="2400" dirty="0" smtClean="0">
              <a:solidFill>
                <a:sysClr val="windowText" lastClr="000000"/>
              </a:solidFill>
              <a:latin typeface="HGS創英角ｺﾞｼｯｸUB" pitchFamily="50" charset="-128"/>
              <a:ea typeface="HGS創英角ｺﾞｼｯｸUB" pitchFamily="50" charset="-128"/>
            </a:endParaRPr>
          </a:p>
          <a:p>
            <a:pPr lvl="1"/>
            <a:r>
              <a:rPr lang="ja-JP" altLang="en-US" sz="2400" dirty="0" smtClean="0">
                <a:solidFill>
                  <a:sysClr val="windowText" lastClr="000000"/>
                </a:solidFill>
                <a:latin typeface="HGS創英角ｺﾞｼｯｸUB" pitchFamily="50" charset="-128"/>
                <a:ea typeface="HGS創英角ｺﾞｼｯｸUB" pitchFamily="50" charset="-128"/>
              </a:rPr>
              <a:t>・大きな手術を受けた直後。等々</a:t>
            </a:r>
            <a:endParaRPr lang="en-US" altLang="ja-JP" sz="2400" dirty="0" smtClean="0">
              <a:latin typeface="HGS創英角ｺﾞｼｯｸUB" pitchFamily="50" charset="-128"/>
              <a:ea typeface="HGS創英角ｺﾞｼｯｸUB" pitchFamily="50" charset="-128"/>
            </a:endParaRPr>
          </a:p>
        </p:txBody>
      </p:sp>
      <p:sp>
        <p:nvSpPr>
          <p:cNvPr id="5" name="スライド番号プレースホルダ 4"/>
          <p:cNvSpPr>
            <a:spLocks noGrp="1"/>
          </p:cNvSpPr>
          <p:nvPr>
            <p:ph type="sldNum" sz="quarter" idx="10"/>
          </p:nvPr>
        </p:nvSpPr>
        <p:spPr/>
        <p:txBody>
          <a:bodyPr/>
          <a:lstStyle/>
          <a:p>
            <a:fld id="{EDE73ACA-261E-4BC9-8A40-0CC419A9CACB}" type="slidenum">
              <a:rPr kumimoji="1" lang="ja-JP" altLang="en-US" smtClean="0"/>
              <a:pPr/>
              <a:t>7</a:t>
            </a:fld>
            <a:endParaRPr kumimoji="1" lang="ja-JP" altLang="en-US"/>
          </a:p>
        </p:txBody>
      </p:sp>
      <p:sp>
        <p:nvSpPr>
          <p:cNvPr id="6" name="テキスト ボックス 5"/>
          <p:cNvSpPr txBox="1"/>
          <p:nvPr/>
        </p:nvSpPr>
        <p:spPr>
          <a:xfrm>
            <a:off x="35496" y="44625"/>
            <a:ext cx="5940152" cy="461665"/>
          </a:xfrm>
          <a:prstGeom prst="rect">
            <a:avLst/>
          </a:prstGeom>
          <a:noFill/>
        </p:spPr>
        <p:txBody>
          <a:bodyPr wrap="square" rtlCol="0">
            <a:spAutoFit/>
          </a:bodyPr>
          <a:lstStyle/>
          <a:p>
            <a:r>
              <a:rPr kumimoji="1" lang="ja-JP" altLang="en-US" sz="2400" dirty="0" smtClean="0">
                <a:latin typeface="HGS創英角ｺﾞｼｯｸUB" pitchFamily="50" charset="-128"/>
                <a:ea typeface="HGS創英角ｺﾞｼｯｸUB" pitchFamily="50" charset="-128"/>
              </a:rPr>
              <a:t>感染症の発症の仕組み</a:t>
            </a:r>
            <a:endParaRPr kumimoji="1" lang="ja-JP" altLang="en-US" sz="2400" dirty="0">
              <a:latin typeface="HGS創英角ｺﾞｼｯｸUB" pitchFamily="50" charset="-128"/>
              <a:ea typeface="HGS創英角ｺﾞｼｯｸUB" pitchFamily="50" charset="-128"/>
            </a:endParaRPr>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508772" y="908720"/>
            <a:ext cx="8135194" cy="3046988"/>
          </a:xfrm>
          <a:prstGeom prst="rect">
            <a:avLst/>
          </a:prstGeom>
        </p:spPr>
        <p:txBody>
          <a:bodyPr wrap="square">
            <a:spAutoFit/>
          </a:bodyPr>
          <a:lstStyle/>
          <a:p>
            <a:r>
              <a:rPr lang="ja-JP" altLang="en-US" sz="2400" dirty="0" smtClean="0">
                <a:latin typeface="HGS創英角ｺﾞｼｯｸUB" pitchFamily="50" charset="-128"/>
                <a:ea typeface="HGS創英角ｺﾞｼｯｸUB" pitchFamily="50" charset="-128"/>
              </a:rPr>
              <a:t>②感染（症）の成立には、他にもウイルスの数や強さによっても変わってきます。</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数千万匹もの数が必要とされる病原体もあれば、わずか数匹で感染を起こしてしまうものもあります。</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後者の場合、病原体一匹一匹の力が強いと言えます。</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冬場に流行する「インフルエンザ」も感染力が強く、たくさんの人がかかってしまいます。</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感染には、病原体の数や力が重要な要因となります。</a:t>
            </a:r>
            <a:endParaRPr lang="en-US" altLang="ja-JP" sz="2400" dirty="0" smtClean="0">
              <a:latin typeface="HGS創英角ｺﾞｼｯｸUB" pitchFamily="50" charset="-128"/>
              <a:ea typeface="HGS創英角ｺﾞｼｯｸUB" pitchFamily="50" charset="-128"/>
            </a:endParaRPr>
          </a:p>
        </p:txBody>
      </p:sp>
      <p:sp>
        <p:nvSpPr>
          <p:cNvPr id="3" name="スライド番号プレースホルダ 2"/>
          <p:cNvSpPr>
            <a:spLocks noGrp="1"/>
          </p:cNvSpPr>
          <p:nvPr>
            <p:ph type="sldNum" sz="quarter" idx="10"/>
          </p:nvPr>
        </p:nvSpPr>
        <p:spPr/>
        <p:txBody>
          <a:bodyPr/>
          <a:lstStyle/>
          <a:p>
            <a:fld id="{EDE73ACA-261E-4BC9-8A40-0CC419A9CACB}" type="slidenum">
              <a:rPr kumimoji="1" lang="ja-JP" altLang="en-US" smtClean="0"/>
              <a:pPr/>
              <a:t>8</a:t>
            </a:fld>
            <a:endParaRPr kumimoji="1" lang="ja-JP" altLang="en-US"/>
          </a:p>
        </p:txBody>
      </p:sp>
      <p:sp>
        <p:nvSpPr>
          <p:cNvPr id="4" name="角丸四角形 3"/>
          <p:cNvSpPr/>
          <p:nvPr/>
        </p:nvSpPr>
        <p:spPr>
          <a:xfrm>
            <a:off x="107504" y="4149080"/>
            <a:ext cx="8928992" cy="1872208"/>
          </a:xfrm>
          <a:prstGeom prst="round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dirty="0" smtClean="0"/>
              <a:t>参考までに</a:t>
            </a:r>
            <a:endParaRPr lang="en-US" altLang="ja-JP" sz="2400" dirty="0" smtClean="0"/>
          </a:p>
          <a:p>
            <a:pPr lvl="1"/>
            <a:r>
              <a:rPr lang="ja-JP" altLang="en-US" sz="2400" dirty="0" smtClean="0"/>
              <a:t>乾燥させた「便」</a:t>
            </a:r>
            <a:r>
              <a:rPr lang="en-US" altLang="ja-JP" sz="2400" dirty="0" smtClean="0"/>
              <a:t>1</a:t>
            </a:r>
            <a:r>
              <a:rPr lang="ja-JP" altLang="en-US" sz="2400" dirty="0" smtClean="0"/>
              <a:t>グラムの中には、</a:t>
            </a:r>
            <a:r>
              <a:rPr lang="en-US" altLang="ja-JP" sz="2400" dirty="0" smtClean="0"/>
              <a:t>1000</a:t>
            </a:r>
            <a:r>
              <a:rPr lang="ja-JP" altLang="en-US" sz="2400" dirty="0" smtClean="0"/>
              <a:t>億～</a:t>
            </a:r>
            <a:r>
              <a:rPr lang="en-US" altLang="ja-JP" sz="2400" dirty="0" smtClean="0"/>
              <a:t>1</a:t>
            </a:r>
            <a:r>
              <a:rPr lang="ja-JP" altLang="en-US" sz="2400" dirty="0" smtClean="0"/>
              <a:t>兆匹の菌がいるとされています。（便は、その乾燥重量の</a:t>
            </a:r>
            <a:r>
              <a:rPr lang="en-US" altLang="ja-JP" sz="2400" dirty="0" smtClean="0"/>
              <a:t>3</a:t>
            </a:r>
            <a:r>
              <a:rPr lang="ja-JP" altLang="en-US" sz="2400" dirty="0" smtClean="0"/>
              <a:t>分の</a:t>
            </a:r>
            <a:r>
              <a:rPr lang="en-US" altLang="ja-JP" sz="2400" dirty="0" smtClean="0"/>
              <a:t>1</a:t>
            </a:r>
            <a:r>
              <a:rPr lang="ja-JP" altLang="en-US" sz="2400" dirty="0" smtClean="0"/>
              <a:t>は細菌と言われています。</a:t>
            </a:r>
            <a:endParaRPr lang="en-US" altLang="ja-JP" sz="2400" dirty="0" smtClean="0"/>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 5"/>
          <p:cNvSpPr>
            <a:spLocks noGrp="1"/>
          </p:cNvSpPr>
          <p:nvPr>
            <p:ph type="sldNum" sz="quarter" idx="10"/>
          </p:nvPr>
        </p:nvSpPr>
        <p:spPr/>
        <p:txBody>
          <a:bodyPr/>
          <a:lstStyle/>
          <a:p>
            <a:fld id="{EDE73ACA-261E-4BC9-8A40-0CC419A9CACB}" type="slidenum">
              <a:rPr kumimoji="1" lang="ja-JP" altLang="en-US" smtClean="0"/>
              <a:pPr/>
              <a:t>9</a:t>
            </a:fld>
            <a:endParaRPr kumimoji="1" lang="ja-JP" altLang="en-US"/>
          </a:p>
        </p:txBody>
      </p:sp>
      <p:sp>
        <p:nvSpPr>
          <p:cNvPr id="7" name="正方形/長方形 6"/>
          <p:cNvSpPr/>
          <p:nvPr/>
        </p:nvSpPr>
        <p:spPr>
          <a:xfrm>
            <a:off x="508772" y="908720"/>
            <a:ext cx="8135194" cy="4524315"/>
          </a:xfrm>
          <a:prstGeom prst="rect">
            <a:avLst/>
          </a:prstGeom>
        </p:spPr>
        <p:txBody>
          <a:bodyPr wrap="square">
            <a:spAutoFit/>
          </a:bodyPr>
          <a:lstStyle/>
          <a:p>
            <a:r>
              <a:rPr lang="ja-JP" altLang="en-US" sz="2400" dirty="0" smtClean="0">
                <a:latin typeface="HGS創英角ｺﾞｼｯｸUB" pitchFamily="50" charset="-128"/>
                <a:ea typeface="HGS創英角ｺﾞｼｯｸUB" pitchFamily="50" charset="-128"/>
              </a:rPr>
              <a:t>感染の成立には、体の「免疫・抵抗力」と病原体の数と強さのバランスが重要になります。</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例えば、約</a:t>
            </a:r>
            <a:r>
              <a:rPr lang="en-US" altLang="ja-JP" sz="2400" dirty="0" smtClean="0">
                <a:latin typeface="HGS創英角ｺﾞｼｯｸUB" pitchFamily="50" charset="-128"/>
                <a:ea typeface="HGS創英角ｺﾞｼｯｸUB" pitchFamily="50" charset="-128"/>
              </a:rPr>
              <a:t>1000</a:t>
            </a:r>
            <a:r>
              <a:rPr lang="ja-JP" altLang="en-US" sz="2400" dirty="0" smtClean="0">
                <a:latin typeface="HGS創英角ｺﾞｼｯｸUB" pitchFamily="50" charset="-128"/>
                <a:ea typeface="HGS創英角ｺﾞｼｯｸUB" pitchFamily="50" charset="-128"/>
              </a:rPr>
              <a:t>万匹で感染すると言われている病原体がいるとすると、抗生物質を使用されている人にはわずか</a:t>
            </a:r>
            <a:r>
              <a:rPr lang="en-US" altLang="ja-JP" sz="2400" dirty="0" smtClean="0">
                <a:latin typeface="HGS創英角ｺﾞｼｯｸUB" pitchFamily="50" charset="-128"/>
                <a:ea typeface="HGS創英角ｺﾞｼｯｸUB" pitchFamily="50" charset="-128"/>
              </a:rPr>
              <a:t>100</a:t>
            </a:r>
            <a:r>
              <a:rPr lang="ja-JP" altLang="en-US" sz="2400" dirty="0" smtClean="0">
                <a:latin typeface="HGS創英角ｺﾞｼｯｸUB" pitchFamily="50" charset="-128"/>
                <a:ea typeface="HGS創英角ｺﾞｼｯｸUB" pitchFamily="50" charset="-128"/>
              </a:rPr>
              <a:t>匹で感染が起きてしまう事があります。</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抗生物質には、病原体と同じく、破壊されてしまう常在菌もいる為、他の病原体に冒されやすくなります。</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こういった場合に感染する病原体は、「耐性菌」が多いとされています。</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耐性菌は、抗生物質使用開始後</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約</a:t>
            </a:r>
            <a:r>
              <a:rPr lang="en-US" altLang="ja-JP" sz="2400" dirty="0" smtClean="0">
                <a:latin typeface="HGS創英角ｺﾞｼｯｸUB" pitchFamily="50" charset="-128"/>
                <a:ea typeface="HGS創英角ｺﾞｼｯｸUB" pitchFamily="50" charset="-128"/>
              </a:rPr>
              <a:t>4</a:t>
            </a:r>
            <a:r>
              <a:rPr lang="ja-JP" altLang="en-US" sz="2400" dirty="0" smtClean="0">
                <a:latin typeface="HGS創英角ｺﾞｼｯｸUB" pitchFamily="50" charset="-128"/>
                <a:ea typeface="HGS創英角ｺﾞｼｯｸUB" pitchFamily="50" charset="-128"/>
              </a:rPr>
              <a:t>日目くらいから発生すると</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言われます。</a:t>
            </a:r>
            <a:endParaRPr lang="en-US" altLang="ja-JP" sz="2400" dirty="0" smtClean="0">
              <a:latin typeface="HGS創英角ｺﾞｼｯｸUB" pitchFamily="50" charset="-128"/>
              <a:ea typeface="HGS創英角ｺﾞｼｯｸUB" pitchFamily="50" charset="-128"/>
            </a:endParaRPr>
          </a:p>
        </p:txBody>
      </p:sp>
      <p:pic>
        <p:nvPicPr>
          <p:cNvPr id="1029" name="Picture 5" descr="http://www.c-yaku.or.jp/drug100/data/images6/058_img_1.png"/>
          <p:cNvPicPr>
            <a:picLocks noChangeAspect="1" noChangeArrowheads="1"/>
          </p:cNvPicPr>
          <p:nvPr/>
        </p:nvPicPr>
        <p:blipFill>
          <a:blip r:embed="rId3" cstate="print"/>
          <a:srcRect/>
          <a:stretch>
            <a:fillRect/>
          </a:stretch>
        </p:blipFill>
        <p:spPr bwMode="auto">
          <a:xfrm>
            <a:off x="5724128" y="4149080"/>
            <a:ext cx="2200275" cy="1724025"/>
          </a:xfrm>
          <a:prstGeom prst="rect">
            <a:avLst/>
          </a:prstGeom>
          <a:noFill/>
        </p:spPr>
      </p:pic>
    </p:spTree>
  </p:cSld>
  <p:clrMapOvr>
    <a:masterClrMapping/>
  </p:clrMapOvr>
  <p:transition>
    <p:newsflash/>
    <p:sndAc>
      <p:stSnd>
        <p:snd r:embed="rId2" name="laser.wav"/>
      </p:stSnd>
    </p:sndAc>
  </p:transition>
  <p:timing>
    <p:tnLst>
      <p:par>
        <p:cTn id="1" dur="indefinite" restart="never" nodeType="tmRoot"/>
      </p:par>
    </p:tnLst>
  </p:timing>
</p:sld>
</file>

<file path=ppt/theme/theme1.xml><?xml version="1.0" encoding="utf-8"?>
<a:theme xmlns:a="http://schemas.openxmlformats.org/drawingml/2006/main" name="テーマ1">
  <a:themeElements>
    <a:clrScheme name="通常タイプ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通常タイプ">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通常タイプ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通常タイプ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通常タイプ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通常タイプ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通常タイプ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通常タイプ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通常タイプ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通常タイプ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通常タイプ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通常タイプ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通常タイプ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通常タイプ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テーマ1</Template>
  <TotalTime>12313</TotalTime>
  <Words>6918</Words>
  <Application>Microsoft Office PowerPoint</Application>
  <PresentationFormat>画面に合わせる (4:3)</PresentationFormat>
  <Paragraphs>555</Paragraphs>
  <Slides>51</Slides>
  <Notes>15</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51</vt:i4>
      </vt:variant>
    </vt:vector>
  </HeadingPairs>
  <TitlesOfParts>
    <vt:vector size="58" baseType="lpstr">
      <vt:lpstr>HGP創英角ｺﾞｼｯｸUB</vt:lpstr>
      <vt:lpstr>HGS創英角ｺﾞｼｯｸUB</vt:lpstr>
      <vt:lpstr>HG創英角ｺﾞｼｯｸUB</vt:lpstr>
      <vt:lpstr>ＭＳ Ｐゴシック</vt:lpstr>
      <vt:lpstr>Arial</vt:lpstr>
      <vt:lpstr>Calibri</vt:lpstr>
      <vt:lpstr>テーマ1</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Windows ユーザー</dc:creator>
  <cp:lastModifiedBy>中西克己</cp:lastModifiedBy>
  <cp:revision>830</cp:revision>
  <cp:lastPrinted>2013-12-17T05:17:10Z</cp:lastPrinted>
  <dcterms:created xsi:type="dcterms:W3CDTF">2013-07-03T01:02:10Z</dcterms:created>
  <dcterms:modified xsi:type="dcterms:W3CDTF">2013-12-17T05:42:30Z</dcterms:modified>
</cp:coreProperties>
</file>