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8"/>
  </p:notesMasterIdLst>
  <p:sldIdLst>
    <p:sldId id="256" r:id="rId2"/>
    <p:sldId id="287" r:id="rId3"/>
    <p:sldId id="289" r:id="rId4"/>
    <p:sldId id="300" r:id="rId5"/>
    <p:sldId id="290" r:id="rId6"/>
    <p:sldId id="292" r:id="rId7"/>
    <p:sldId id="293" r:id="rId8"/>
    <p:sldId id="294" r:id="rId9"/>
    <p:sldId id="295" r:id="rId10"/>
    <p:sldId id="297" r:id="rId11"/>
    <p:sldId id="298" r:id="rId12"/>
    <p:sldId id="301" r:id="rId13"/>
    <p:sldId id="299" r:id="rId14"/>
    <p:sldId id="291" r:id="rId15"/>
    <p:sldId id="302" r:id="rId16"/>
    <p:sldId id="296" r:id="rId17"/>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6600"/>
    <a:srgbClr val="FF9933"/>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479" autoAdjust="0"/>
    <p:restoredTop sz="89445" autoAdjust="0"/>
  </p:normalViewPr>
  <p:slideViewPr>
    <p:cSldViewPr>
      <p:cViewPr varScale="1">
        <p:scale>
          <a:sx n="62" d="100"/>
          <a:sy n="62" d="100"/>
        </p:scale>
        <p:origin x="-127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2013/12/17</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a:t>
            </a:fld>
            <a:endParaRPr kumimoji="1" lang="ja-JP" altLang="en-US"/>
          </a:p>
        </p:txBody>
      </p:sp>
    </p:spTree>
    <p:extLst>
      <p:ext uri="{BB962C8B-B14F-4D97-AF65-F5344CB8AC3E}">
        <p14:creationId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割</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7</a:t>
            </a:fld>
            <a:endParaRPr kumimoji="1" lang="ja-JP" altLang="en-US"/>
          </a:p>
        </p:txBody>
      </p:sp>
    </p:spTree>
    <p:extLst>
      <p:ext uri="{BB962C8B-B14F-4D97-AF65-F5344CB8AC3E}">
        <p14:creationId xmlns:p14="http://schemas.microsoft.com/office/powerpoint/2010/main" val="2414597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8</a:t>
            </a:fld>
            <a:endParaRPr kumimoji="1" lang="ja-JP" altLang="en-US"/>
          </a:p>
        </p:txBody>
      </p:sp>
    </p:spTree>
    <p:extLst>
      <p:ext uri="{BB962C8B-B14F-4D97-AF65-F5344CB8AC3E}">
        <p14:creationId xmlns:p14="http://schemas.microsoft.com/office/powerpoint/2010/main" val="2997430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11</a:t>
            </a:fld>
            <a:endParaRPr kumimoji="1" lang="ja-JP" altLang="en-US"/>
          </a:p>
        </p:txBody>
      </p:sp>
    </p:spTree>
    <p:extLst>
      <p:ext uri="{BB962C8B-B14F-4D97-AF65-F5344CB8AC3E}">
        <p14:creationId xmlns:p14="http://schemas.microsoft.com/office/powerpoint/2010/main" val="724802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gif"/></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92696"/>
            <a:ext cx="9144000" cy="5616623"/>
          </a:xfrm>
          <a:prstGeom prst="rect">
            <a:avLst/>
          </a:prstGeom>
        </p:spPr>
      </p:pic>
      <p:sp>
        <p:nvSpPr>
          <p:cNvPr id="5" name="テキスト ボックス 4"/>
          <p:cNvSpPr txBox="1"/>
          <p:nvPr/>
        </p:nvSpPr>
        <p:spPr>
          <a:xfrm>
            <a:off x="1403648" y="3070701"/>
            <a:ext cx="6264696" cy="769441"/>
          </a:xfrm>
          <a:prstGeom prst="rect">
            <a:avLst/>
          </a:prstGeom>
          <a:noFill/>
        </p:spPr>
        <p:txBody>
          <a:bodyPr wrap="square" rtlCol="0">
            <a:spAutoFit/>
          </a:bodyPr>
          <a:lstStyle/>
          <a:p>
            <a:pPr algn="ctr" fontAlgn="ctr"/>
            <a:r>
              <a:rPr lang="ja-JP" altLang="en-US" sz="4400" dirty="0" smtClean="0">
                <a:latin typeface="HGS創英角ｺﾞｼｯｸUB" pitchFamily="50" charset="-128"/>
                <a:ea typeface="HGS創英角ｺﾞｼｯｸUB" pitchFamily="50" charset="-128"/>
              </a:rPr>
              <a:t>コミュニケーション</a:t>
            </a:r>
            <a:endParaRPr lang="ja-JP" altLang="en-US" sz="4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4308872"/>
          </a:xfrm>
          <a:prstGeom prst="rect">
            <a:avLst/>
          </a:prstGeom>
          <a:noFill/>
        </p:spPr>
        <p:txBody>
          <a:bodyPr wrap="square" rtlCol="0">
            <a:spAutoFit/>
          </a:bodyPr>
          <a:lstStyle/>
          <a:p>
            <a:r>
              <a:rPr lang="ja-JP" altLang="en-US" sz="2400" dirty="0">
                <a:solidFill>
                  <a:srgbClr val="FF0000"/>
                </a:solidFill>
                <a:latin typeface="HGS創英角ｺﾞｼｯｸUB" pitchFamily="50" charset="-128"/>
                <a:ea typeface="HGS創英角ｺﾞｼｯｸUB" pitchFamily="50" charset="-128"/>
              </a:rPr>
              <a:t>④相手の目を見て接する</a:t>
            </a:r>
            <a:r>
              <a:rPr lang="ja-JP" altLang="en-US" sz="2400" dirty="0" smtClean="0">
                <a:solidFill>
                  <a:srgbClr val="FF0000"/>
                </a:solidFill>
                <a:latin typeface="HGS創英角ｺﾞｼｯｸUB" pitchFamily="50" charset="-128"/>
                <a:ea typeface="HGS創英角ｺﾞｼｯｸUB" pitchFamily="50" charset="-128"/>
              </a:rPr>
              <a:t>こと</a:t>
            </a:r>
            <a:endParaRPr lang="en-US" altLang="ja-JP" sz="2400" dirty="0" smtClean="0">
              <a:solidFill>
                <a:srgbClr val="FF0000"/>
              </a:solidFill>
              <a:latin typeface="HGS創英角ｺﾞｼｯｸUB" pitchFamily="50" charset="-128"/>
              <a:ea typeface="HGS創英角ｺﾞｼｯｸUB" pitchFamily="50" charset="-128"/>
            </a:endParaRPr>
          </a:p>
          <a:p>
            <a:endParaRPr lang="en-US" altLang="ja-JP" sz="1000" dirty="0">
              <a:solidFill>
                <a:srgbClr val="FF0000"/>
              </a:solidFill>
              <a:latin typeface="HGS創英角ｺﾞｼｯｸUB" pitchFamily="50" charset="-128"/>
              <a:ea typeface="HGS創英角ｺﾞｼｯｸUB"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コミュニケーションの基本はアイコンタクトにあります。どれだけ気持ちを込めて接していても、目を見て話すことをしなければ、冷たい印象を与えかねません。目を見て話すことが恥ずかしいという方、心理的に抵抗を感じるという方も多いのですが、介護職に携わる以上はアイコンタクトを基本マナーとして身につける必要があります。ある程度は、慣れることで習慣として身につく部分もありますが、はじめのうちは意識して目を合わせるように気をつけてみましょう。結果、コミュニケーションが良好に行われるようになったと実感するケースも多いようです。</a:t>
            </a:r>
            <a:endParaRPr lang="en-US" altLang="ja-JP" sz="2400" b="1" dirty="0">
              <a:solidFill>
                <a:srgbClr val="FF0000"/>
              </a:solidFill>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321978249"/>
      </p:ext>
    </p:extLst>
  </p:cSld>
  <p:clrMapOvr>
    <a:masterClrMapping/>
  </p:clrMapOvr>
  <p:transition>
    <p:newsflash/>
    <p:sndAc>
      <p:stSnd>
        <p:snd r:embed="rId2"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4678204"/>
          </a:xfrm>
          <a:prstGeom prst="rect">
            <a:avLst/>
          </a:prstGeom>
          <a:noFill/>
        </p:spPr>
        <p:txBody>
          <a:bodyPr wrap="square" rtlCol="0">
            <a:spAutoFit/>
          </a:bodyPr>
          <a:lstStyle/>
          <a:p>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■まずは視界に入る</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こと</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10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アイコンタクトを取るためには、まずは相手の視界に入らなくてはなりません。表情や仕草なども印象を大きく左右しますから、合わせて親しみのこもったメッセージを発信するように心がけてみましょう。柔和な表情と穏やかな話し方が基本スタイルです。相手の視線を追って</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対象者</a:t>
            </a:r>
            <a:r>
              <a:rPr lang="ja-JP" altLang="en-US" sz="2400" dirty="0">
                <a:latin typeface="HGS創英角ｺﾞｼｯｸUB" panose="020B0900000000000000" pitchFamily="50" charset="-128"/>
                <a:ea typeface="HGS創英角ｺﾞｼｯｸUB" panose="020B0900000000000000" pitchFamily="50" charset="-128"/>
              </a:rPr>
              <a:t>がいま何を見ているのか</a:t>
            </a:r>
            <a:r>
              <a:rPr lang="ja-JP" altLang="en-US" sz="2400" dirty="0" smtClean="0">
                <a:latin typeface="HGS創英角ｺﾞｼｯｸUB" panose="020B0900000000000000" pitchFamily="50" charset="-128"/>
                <a:ea typeface="HGS創英角ｺﾞｼｯｸUB" panose="020B0900000000000000" pitchFamily="50" charset="-128"/>
              </a:rPr>
              <a:t>を</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考えて</a:t>
            </a:r>
            <a:r>
              <a:rPr lang="ja-JP" altLang="en-US" sz="2400" dirty="0">
                <a:latin typeface="HGS創英角ｺﾞｼｯｸUB" panose="020B0900000000000000" pitchFamily="50" charset="-128"/>
                <a:ea typeface="HGS創英角ｺﾞｼｯｸUB" panose="020B0900000000000000" pitchFamily="50" charset="-128"/>
              </a:rPr>
              <a:t>、さらには表情から心理を</a:t>
            </a:r>
            <a:r>
              <a:rPr lang="ja-JP" altLang="en-US" sz="2400" dirty="0" smtClean="0">
                <a:latin typeface="HGS創英角ｺﾞｼｯｸUB" panose="020B0900000000000000" pitchFamily="50" charset="-128"/>
                <a:ea typeface="HGS創英角ｺﾞｼｯｸUB" panose="020B0900000000000000" pitchFamily="50" charset="-128"/>
              </a:rPr>
              <a:t>探る</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試み</a:t>
            </a:r>
            <a:r>
              <a:rPr lang="ja-JP" altLang="en-US" sz="2400" dirty="0">
                <a:latin typeface="HGS創英角ｺﾞｼｯｸUB" panose="020B0900000000000000" pitchFamily="50" charset="-128"/>
                <a:ea typeface="HGS創英角ｺﾞｼｯｸUB" panose="020B0900000000000000" pitchFamily="50" charset="-128"/>
              </a:rPr>
              <a:t>も大切です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a:t>
            </a:r>
            <a:r>
              <a:rPr lang="ja-JP" altLang="en-US" sz="2400" dirty="0">
                <a:latin typeface="HGS創英角ｺﾞｼｯｸUB" panose="020B0900000000000000" pitchFamily="50" charset="-128"/>
                <a:ea typeface="HGS創英角ｺﾞｼｯｸUB" panose="020B0900000000000000" pitchFamily="50" charset="-128"/>
              </a:rPr>
              <a:t>目は口ほどにものを言う」と</a:t>
            </a:r>
            <a:r>
              <a:rPr lang="ja-JP" altLang="en-US" sz="2400" dirty="0" smtClean="0">
                <a:latin typeface="HGS創英角ｺﾞｼｯｸUB" panose="020B0900000000000000" pitchFamily="50" charset="-128"/>
                <a:ea typeface="HGS創英角ｺﾞｼｯｸUB" panose="020B0900000000000000" pitchFamily="50" charset="-128"/>
              </a:rPr>
              <a:t>いう</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言葉</a:t>
            </a:r>
            <a:r>
              <a:rPr lang="ja-JP" altLang="en-US" sz="2400" dirty="0">
                <a:latin typeface="HGS創英角ｺﾞｼｯｸUB" panose="020B0900000000000000" pitchFamily="50" charset="-128"/>
                <a:ea typeface="HGS創英角ｺﾞｼｯｸUB" panose="020B0900000000000000" pitchFamily="50" charset="-128"/>
              </a:rPr>
              <a:t>を常に念頭に置いて接すること</a:t>
            </a:r>
            <a:r>
              <a:rPr lang="ja-JP" altLang="en-US" sz="2400" dirty="0" smtClean="0">
                <a:latin typeface="HGS創英角ｺﾞｼｯｸUB" panose="020B0900000000000000" pitchFamily="50" charset="-128"/>
                <a:ea typeface="HGS創英角ｺﾞｼｯｸUB" panose="020B0900000000000000" pitchFamily="50" charset="-128"/>
              </a:rPr>
              <a:t>を</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心がけて</a:t>
            </a:r>
            <a:r>
              <a:rPr lang="ja-JP" altLang="en-US" sz="2400" dirty="0" smtClean="0">
                <a:latin typeface="HGS創英角ｺﾞｼｯｸUB" panose="020B0900000000000000" pitchFamily="50" charset="-128"/>
                <a:ea typeface="HGS創英角ｺﾞｼｯｸUB" panose="020B0900000000000000" pitchFamily="50" charset="-128"/>
              </a:rPr>
              <a:t>下さい。</a:t>
            </a:r>
            <a:endParaRPr lang="en-US" altLang="ja-JP" sz="2400" b="1" dirty="0">
              <a:solidFill>
                <a:srgbClr val="FF0000"/>
              </a:solidFill>
              <a:latin typeface="HGS創英角ｺﾞｼｯｸUB" pitchFamily="50" charset="-128"/>
              <a:ea typeface="HGS創英角ｺﾞｼｯｸUB" pitchFamily="50" charset="-128"/>
            </a:endParaRPr>
          </a:p>
        </p:txBody>
      </p:sp>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8104" y="2924944"/>
            <a:ext cx="3454269" cy="3230859"/>
          </a:xfrm>
          <a:prstGeom prst="rect">
            <a:avLst/>
          </a:prstGeom>
        </p:spPr>
      </p:pic>
    </p:spTree>
    <p:extLst>
      <p:ext uri="{BB962C8B-B14F-4D97-AF65-F5344CB8AC3E}">
        <p14:creationId xmlns:p14="http://schemas.microsoft.com/office/powerpoint/2010/main" val="3083324575"/>
      </p:ext>
    </p:extLst>
  </p:cSld>
  <p:clrMapOvr>
    <a:masterClrMapping/>
  </p:clrMapOvr>
  <p:transition>
    <p:newsflash/>
    <p:sndAc>
      <p:stSnd>
        <p:snd r:embed="rId3"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4431983"/>
          </a:xfrm>
          <a:prstGeom prst="rect">
            <a:avLst/>
          </a:prstGeom>
          <a:noFill/>
        </p:spPr>
        <p:txBody>
          <a:bodyPr wrap="square" rtlCol="0">
            <a:spAutoFit/>
          </a:bodyPr>
          <a:lstStyle/>
          <a:p>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■アイコンタクトの</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メリット</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10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アイコンタクトは親しさを演出する表現方法として非常に有効です。また、コミュニケーションに対する感度を向上させ、相手から反応を引き出す効果も期待できますから、特に認知症の高齢者に対しては大きな意味があるよう</a:t>
            </a:r>
            <a:r>
              <a:rPr lang="ja-JP" altLang="en-US" sz="2400" dirty="0" smtClean="0">
                <a:latin typeface="HGS創英角ｺﾞｼｯｸUB" panose="020B0900000000000000" pitchFamily="50" charset="-128"/>
                <a:ea typeface="HGS創英角ｺﾞｼｯｸUB" panose="020B0900000000000000" pitchFamily="50" charset="-128"/>
              </a:rPr>
              <a:t>です。</a:t>
            </a:r>
            <a:r>
              <a:rPr lang="ja-JP" altLang="en-US" sz="2400" dirty="0">
                <a:latin typeface="HGS創英角ｺﾞｼｯｸUB" panose="020B0900000000000000" pitchFamily="50" charset="-128"/>
                <a:ea typeface="HGS創英角ｺﾞｼｯｸUB" panose="020B0900000000000000" pitchFamily="50" charset="-128"/>
              </a:rPr>
              <a:t>目を合わせた結果、劇的に反応が変化するケースも珍しくないようです</a:t>
            </a:r>
            <a:r>
              <a:rPr lang="en-US" altLang="ja-JP" sz="2400" dirty="0">
                <a:latin typeface="HGS創英角ｺﾞｼｯｸUB" panose="020B0900000000000000" pitchFamily="50" charset="-128"/>
                <a:ea typeface="HGS創英角ｺﾞｼｯｸUB" panose="020B0900000000000000" pitchFamily="50" charset="-128"/>
              </a:rPr>
              <a:t>(</a:t>
            </a:r>
            <a:r>
              <a:rPr lang="ja-JP" altLang="en-US" sz="2400" dirty="0">
                <a:latin typeface="HGS創英角ｺﾞｼｯｸUB" panose="020B0900000000000000" pitchFamily="50" charset="-128"/>
                <a:ea typeface="HGS創英角ｺﾞｼｯｸUB" panose="020B0900000000000000" pitchFamily="50" charset="-128"/>
              </a:rPr>
              <a:t>聴力の低下して</a:t>
            </a:r>
            <a:r>
              <a:rPr lang="ja-JP" altLang="en-US" sz="2400" dirty="0" smtClean="0">
                <a:latin typeface="HGS創英角ｺﾞｼｯｸUB" panose="020B0900000000000000" pitchFamily="50" charset="-128"/>
                <a:ea typeface="HGS創英角ｺﾞｼｯｸUB" panose="020B0900000000000000" pitchFamily="50" charset="-128"/>
              </a:rPr>
              <a:t>いる利用者様に</a:t>
            </a:r>
            <a:r>
              <a:rPr lang="ja-JP" altLang="en-US" sz="2400" dirty="0">
                <a:latin typeface="HGS創英角ｺﾞｼｯｸUB" panose="020B0900000000000000" pitchFamily="50" charset="-128"/>
                <a:ea typeface="HGS創英角ｺﾞｼｯｸUB" panose="020B0900000000000000" pitchFamily="50" charset="-128"/>
              </a:rPr>
              <a:t>対しても同様です</a:t>
            </a:r>
            <a:r>
              <a:rPr lang="en-US" altLang="ja-JP" sz="2400" dirty="0">
                <a:latin typeface="HGS創英角ｺﾞｼｯｸUB" panose="020B0900000000000000" pitchFamily="50" charset="-128"/>
                <a:ea typeface="HGS創英角ｺﾞｼｯｸUB" panose="020B0900000000000000" pitchFamily="50" charset="-128"/>
              </a:rPr>
              <a:t>)</a:t>
            </a:r>
            <a:r>
              <a:rPr lang="ja-JP" altLang="en-US" sz="2400" dirty="0" err="1"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endParaRPr lang="en-US" altLang="ja-JP" sz="2400" dirty="0">
              <a:latin typeface="HGS創英角ｺﾞｼｯｸUB" panose="020B0900000000000000" pitchFamily="50" charset="-128"/>
              <a:ea typeface="HGS創英角ｺﾞｼｯｸUB" panose="020B0900000000000000" pitchFamily="50" charset="-128"/>
            </a:endParaRPr>
          </a:p>
          <a:p>
            <a:r>
              <a:rPr lang="en-US" altLang="ja-JP" sz="3600" dirty="0">
                <a:solidFill>
                  <a:srgbClr val="FF0000"/>
                </a:solidFill>
                <a:latin typeface="HGS創英角ｺﾞｼｯｸUB" panose="020B0900000000000000" pitchFamily="50" charset="-128"/>
                <a:ea typeface="HGS創英角ｺﾞｼｯｸUB" panose="020B0900000000000000" pitchFamily="50" charset="-128"/>
              </a:rPr>
              <a:t>※</a:t>
            </a:r>
            <a:r>
              <a:rPr lang="ja-JP" altLang="en-US" sz="3600" dirty="0">
                <a:solidFill>
                  <a:srgbClr val="FF0000"/>
                </a:solidFill>
                <a:latin typeface="HGS創英角ｺﾞｼｯｸUB" panose="020B0900000000000000" pitchFamily="50" charset="-128"/>
                <a:ea typeface="HGS創英角ｺﾞｼｯｸUB" panose="020B0900000000000000" pitchFamily="50" charset="-128"/>
              </a:rPr>
              <a:t>積極的に利用者と目を合わせることです</a:t>
            </a:r>
            <a:r>
              <a:rPr lang="ja-JP" altLang="en-US" sz="3600" dirty="0" smtClean="0">
                <a:solidFill>
                  <a:srgbClr val="FF0000"/>
                </a:solidFill>
                <a:latin typeface="HGS創英角ｺﾞｼｯｸUB" panose="020B0900000000000000" pitchFamily="50" charset="-128"/>
                <a:ea typeface="HGS創英角ｺﾞｼｯｸUB" panose="020B0900000000000000" pitchFamily="50" charset="-128"/>
              </a:rPr>
              <a:t>。</a:t>
            </a:r>
            <a:endParaRPr lang="ja-JP" altLang="en-US" sz="3600" dirty="0">
              <a:solidFill>
                <a:srgbClr val="FF0000"/>
              </a:solidFill>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3821278538"/>
      </p:ext>
    </p:extLst>
  </p:cSld>
  <p:clrMapOvr>
    <a:masterClrMapping/>
  </p:clrMapOvr>
  <p:transition>
    <p:newsflash/>
    <p:sndAc>
      <p:stSnd>
        <p:snd r:embed="rId2" name="laser.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5262979"/>
          </a:xfrm>
          <a:prstGeom prst="rect">
            <a:avLst/>
          </a:prstGeom>
          <a:noFill/>
        </p:spPr>
        <p:txBody>
          <a:bodyPr wrap="square" rtlCol="0">
            <a:spAutoFit/>
          </a:bodyPr>
          <a:lstStyle/>
          <a:p>
            <a:r>
              <a:rPr lang="ja-JP" altLang="en-US" sz="2400" dirty="0" smtClean="0">
                <a:latin typeface="HGS創英角ｺﾞｼｯｸUB" panose="020B0900000000000000" pitchFamily="50" charset="-128"/>
                <a:ea typeface="HGS創英角ｺﾞｼｯｸUB" panose="020B0900000000000000" pitchFamily="50" charset="-128"/>
              </a:rPr>
              <a:t>スタッフがフロアに来た時、または</a:t>
            </a:r>
            <a:r>
              <a:rPr lang="ja-JP" altLang="en-US" sz="2400" dirty="0">
                <a:latin typeface="HGS創英角ｺﾞｼｯｸUB" panose="020B0900000000000000" pitchFamily="50" charset="-128"/>
                <a:ea typeface="HGS創英角ｺﾞｼｯｸUB" panose="020B0900000000000000" pitchFamily="50" charset="-128"/>
              </a:rPr>
              <a:t>移動</a:t>
            </a:r>
            <a:r>
              <a:rPr lang="ja-JP" altLang="en-US" sz="2400" dirty="0" smtClean="0">
                <a:latin typeface="HGS創英角ｺﾞｼｯｸUB" panose="020B0900000000000000" pitchFamily="50" charset="-128"/>
                <a:ea typeface="HGS創英角ｺﾞｼｯｸUB" panose="020B0900000000000000" pitchFamily="50" charset="-128"/>
              </a:rPr>
              <a:t>したり作業</a:t>
            </a:r>
            <a:r>
              <a:rPr lang="ja-JP" altLang="en-US" sz="2400" dirty="0">
                <a:latin typeface="HGS創英角ｺﾞｼｯｸUB" panose="020B0900000000000000" pitchFamily="50" charset="-128"/>
                <a:ea typeface="HGS創英角ｺﾞｼｯｸUB" panose="020B0900000000000000" pitchFamily="50" charset="-128"/>
              </a:rPr>
              <a:t>している</a:t>
            </a:r>
            <a:r>
              <a:rPr lang="ja-JP" altLang="en-US" sz="2400" dirty="0" smtClean="0">
                <a:latin typeface="HGS創英角ｺﾞｼｯｸUB" panose="020B0900000000000000" pitchFamily="50" charset="-128"/>
                <a:ea typeface="HGS創英角ｺﾞｼｯｸUB" panose="020B0900000000000000" pitchFamily="50" charset="-128"/>
              </a:rPr>
              <a:t>時、利用者様は</a:t>
            </a:r>
            <a:r>
              <a:rPr lang="ja-JP" altLang="en-US" sz="2400" dirty="0">
                <a:latin typeface="HGS創英角ｺﾞｼｯｸUB" panose="020B0900000000000000" pitchFamily="50" charset="-128"/>
                <a:ea typeface="HGS創英角ｺﾞｼｯｸUB" panose="020B0900000000000000" pitchFamily="50" charset="-128"/>
              </a:rPr>
              <a:t>その姿を目で追っていたりします</a:t>
            </a:r>
            <a:r>
              <a:rPr lang="ja-JP" altLang="en-US" sz="2400" dirty="0" smtClean="0">
                <a:latin typeface="HGS創英角ｺﾞｼｯｸUB" panose="020B0900000000000000" pitchFamily="50" charset="-128"/>
                <a:ea typeface="HGS創英角ｺﾞｼｯｸUB" panose="020B0900000000000000" pitchFamily="50" charset="-128"/>
              </a:rPr>
              <a:t>。その時、スタッフ</a:t>
            </a:r>
            <a:r>
              <a:rPr lang="ja-JP" altLang="en-US" sz="2400" dirty="0">
                <a:latin typeface="HGS創英角ｺﾞｼｯｸUB" panose="020B0900000000000000" pitchFamily="50" charset="-128"/>
                <a:ea typeface="HGS創英角ｺﾞｼｯｸUB" panose="020B0900000000000000" pitchFamily="50" charset="-128"/>
              </a:rPr>
              <a:t>が</a:t>
            </a:r>
            <a:r>
              <a:rPr lang="ja-JP" altLang="en-US" sz="2400" dirty="0" smtClean="0">
                <a:latin typeface="HGS創英角ｺﾞｼｯｸUB" panose="020B0900000000000000" pitchFamily="50" charset="-128"/>
                <a:ea typeface="HGS創英角ｺﾞｼｯｸUB" panose="020B0900000000000000" pitchFamily="50" charset="-128"/>
              </a:rPr>
              <a:t>、意図的</a:t>
            </a:r>
            <a:r>
              <a:rPr lang="ja-JP" altLang="en-US" sz="2400" dirty="0">
                <a:latin typeface="HGS創英角ｺﾞｼｯｸUB" panose="020B0900000000000000" pitchFamily="50" charset="-128"/>
                <a:ea typeface="HGS創英角ｺﾞｼｯｸUB" panose="020B0900000000000000" pitchFamily="50" charset="-128"/>
              </a:rPr>
              <a:t>であろうがなかろうが</a:t>
            </a:r>
            <a:r>
              <a:rPr lang="ja-JP" altLang="en-US" sz="2400" dirty="0" smtClean="0">
                <a:latin typeface="HGS創英角ｺﾞｼｯｸUB" panose="020B0900000000000000" pitchFamily="50" charset="-128"/>
                <a:ea typeface="HGS創英角ｺﾞｼｯｸUB" panose="020B0900000000000000" pitchFamily="50" charset="-128"/>
              </a:rPr>
              <a:t>、その</a:t>
            </a:r>
            <a:r>
              <a:rPr lang="ja-JP" altLang="en-US" sz="2400" dirty="0">
                <a:latin typeface="HGS創英角ｺﾞｼｯｸUB" panose="020B0900000000000000" pitchFamily="50" charset="-128"/>
                <a:ea typeface="HGS創英角ｺﾞｼｯｸUB" panose="020B0900000000000000" pitchFamily="50" charset="-128"/>
              </a:rPr>
              <a:t>目線をスルーしてしまうと</a:t>
            </a:r>
            <a:r>
              <a:rPr lang="ja-JP" altLang="en-US" sz="2400" dirty="0" smtClean="0">
                <a:latin typeface="HGS創英角ｺﾞｼｯｸUB" panose="020B0900000000000000" pitchFamily="50" charset="-128"/>
                <a:ea typeface="HGS創英角ｺﾞｼｯｸUB" panose="020B0900000000000000" pitchFamily="50" charset="-128"/>
              </a:rPr>
              <a:t>、利用者様の中には</a:t>
            </a:r>
            <a:r>
              <a:rPr lang="ja-JP" altLang="en-US" sz="2400" b="1" dirty="0">
                <a:latin typeface="HGS創英角ｺﾞｼｯｸUB" panose="020B0900000000000000" pitchFamily="50" charset="-128"/>
                <a:ea typeface="HGS創英角ｺﾞｼｯｸUB" panose="020B0900000000000000" pitchFamily="50" charset="-128"/>
              </a:rPr>
              <a:t>無視された</a:t>
            </a:r>
            <a:r>
              <a:rPr lang="ja-JP" altLang="en-US" sz="2400" dirty="0">
                <a:latin typeface="HGS創英角ｺﾞｼｯｸUB" panose="020B0900000000000000" pitchFamily="50" charset="-128"/>
                <a:ea typeface="HGS創英角ｺﾞｼｯｸUB" panose="020B0900000000000000" pitchFamily="50" charset="-128"/>
              </a:rPr>
              <a:t>と思われる方もいらっしゃいます。これが繰り返されると</a:t>
            </a:r>
            <a:r>
              <a:rPr lang="ja-JP" altLang="en-US" sz="2400" dirty="0" smtClean="0">
                <a:latin typeface="HGS創英角ｺﾞｼｯｸUB" panose="020B0900000000000000" pitchFamily="50" charset="-128"/>
                <a:ea typeface="HGS創英角ｺﾞｼｯｸUB" panose="020B0900000000000000" pitchFamily="50" charset="-128"/>
              </a:rPr>
              <a:t>、利用者様は</a:t>
            </a:r>
            <a:r>
              <a:rPr lang="ja-JP" altLang="en-US" sz="2400" dirty="0">
                <a:latin typeface="HGS創英角ｺﾞｼｯｸUB" panose="020B0900000000000000" pitchFamily="50" charset="-128"/>
                <a:ea typeface="HGS創英角ｺﾞｼｯｸUB" panose="020B0900000000000000" pitchFamily="50" charset="-128"/>
              </a:rPr>
              <a:t>どんどん不安になり</a:t>
            </a:r>
            <a:r>
              <a:rPr lang="ja-JP" altLang="en-US" sz="2400" dirty="0" smtClean="0">
                <a:latin typeface="HGS創英角ｺﾞｼｯｸUB" panose="020B0900000000000000" pitchFamily="50" charset="-128"/>
                <a:ea typeface="HGS創英角ｺﾞｼｯｸUB" panose="020B0900000000000000" pitchFamily="50" charset="-128"/>
              </a:rPr>
              <a:t>、</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「スタッフはいつも忙しそうにしているから</a:t>
            </a:r>
            <a:r>
              <a:rPr lang="en-US" altLang="ja-JP" sz="2400" dirty="0">
                <a:solidFill>
                  <a:srgbClr val="FF0000"/>
                </a:solidFill>
                <a:latin typeface="HGS創英角ｺﾞｼｯｸUB" panose="020B0900000000000000" pitchFamily="50" charset="-128"/>
                <a:ea typeface="HGS創英角ｺﾞｼｯｸUB" panose="020B0900000000000000" pitchFamily="50" charset="-128"/>
              </a:rPr>
              <a:t>…</a:t>
            </a:r>
            <a:r>
              <a:rPr lang="ja-JP" altLang="en-US" sz="2400" dirty="0" smtClean="0">
                <a:solidFill>
                  <a:srgbClr val="FF0000"/>
                </a:solidFill>
                <a:latin typeface="HGS創英角ｺﾞｼｯｸUB" panose="020B0900000000000000" pitchFamily="50" charset="-128"/>
                <a:ea typeface="HGS創英角ｺﾞｼｯｸUB" panose="020B0900000000000000" pitchFamily="50" charset="-128"/>
              </a:rPr>
              <a:t>」</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「私には誰もかまってくれない</a:t>
            </a:r>
            <a:r>
              <a:rPr lang="ja-JP" altLang="en-US" sz="2400" dirty="0" smtClean="0">
                <a:solidFill>
                  <a:srgbClr val="FF0000"/>
                </a:solidFill>
                <a:latin typeface="HGS創英角ｺﾞｼｯｸUB" panose="020B0900000000000000" pitchFamily="50" charset="-128"/>
                <a:ea typeface="HGS創英角ｺﾞｼｯｸUB" panose="020B0900000000000000" pitchFamily="50" charset="-128"/>
              </a:rPr>
              <a:t>」</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 「さびしい</a:t>
            </a:r>
            <a:r>
              <a:rPr lang="ja-JP" altLang="en-US" sz="2400" dirty="0" smtClean="0">
                <a:solidFill>
                  <a:srgbClr val="FF0000"/>
                </a:solidFill>
                <a:latin typeface="HGS創英角ｺﾞｼｯｸUB" panose="020B0900000000000000" pitchFamily="50" charset="-128"/>
                <a:ea typeface="HGS創英角ｺﾞｼｯｸUB" panose="020B0900000000000000" pitchFamily="50" charset="-128"/>
              </a:rPr>
              <a:t>」</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 「私は嫌われている</a:t>
            </a:r>
            <a:r>
              <a:rPr lang="ja-JP" altLang="en-US" sz="2400" dirty="0" smtClean="0">
                <a:solidFill>
                  <a:srgbClr val="FF0000"/>
                </a:solidFill>
                <a:latin typeface="HGS創英角ｺﾞｼｯｸUB" panose="020B0900000000000000" pitchFamily="50" charset="-128"/>
                <a:ea typeface="HGS創英角ｺﾞｼｯｸUB" panose="020B0900000000000000" pitchFamily="50" charset="-128"/>
              </a:rPr>
              <a:t>」</a:t>
            </a:r>
            <a:r>
              <a:rPr lang="ja-JP" altLang="en-US" sz="2400" dirty="0">
                <a:latin typeface="HGS創英角ｺﾞｼｯｸUB" panose="020B0900000000000000" pitchFamily="50" charset="-128"/>
                <a:ea typeface="HGS創英角ｺﾞｼｯｸUB" panose="020B0900000000000000" pitchFamily="50" charset="-128"/>
              </a:rPr>
              <a:t>というネガティブなことを思い始めます</a:t>
            </a:r>
            <a:r>
              <a:rPr lang="ja-JP" altLang="en-US" sz="2400" dirty="0" smtClean="0">
                <a:latin typeface="HGS創英角ｺﾞｼｯｸUB" panose="020B0900000000000000" pitchFamily="50" charset="-128"/>
                <a:ea typeface="HGS創英角ｺﾞｼｯｸUB" panose="020B0900000000000000" pitchFamily="50" charset="-128"/>
              </a:rPr>
              <a:t>。</a:t>
            </a:r>
            <a:r>
              <a:rPr lang="ja-JP" altLang="en-US" sz="2400" dirty="0">
                <a:latin typeface="HGS創英角ｺﾞｼｯｸUB" panose="020B0900000000000000" pitchFamily="50" charset="-128"/>
                <a:ea typeface="HGS創英角ｺﾞｼｯｸUB" panose="020B0900000000000000" pitchFamily="50" charset="-128"/>
              </a:rPr>
              <a:t/>
            </a:r>
            <a:br>
              <a:rPr lang="ja-JP" altLang="en-US" sz="2400" dirty="0">
                <a:latin typeface="HGS創英角ｺﾞｼｯｸUB" panose="020B0900000000000000" pitchFamily="50" charset="-128"/>
                <a:ea typeface="HGS創英角ｺﾞｼｯｸUB" panose="020B0900000000000000" pitchFamily="50" charset="-128"/>
              </a:rPr>
            </a:br>
            <a:r>
              <a:rPr lang="ja-JP" altLang="en-US" sz="2400" dirty="0">
                <a:latin typeface="HGS創英角ｺﾞｼｯｸUB" panose="020B0900000000000000" pitchFamily="50" charset="-128"/>
                <a:ea typeface="HGS創英角ｺﾞｼｯｸUB" panose="020B0900000000000000" pitchFamily="50" charset="-128"/>
              </a:rPr>
              <a:t>それが</a:t>
            </a:r>
            <a:r>
              <a:rPr lang="ja-JP" altLang="en-US" sz="2400" dirty="0" smtClean="0">
                <a:latin typeface="HGS創英角ｺﾞｼｯｸUB" panose="020B0900000000000000" pitchFamily="50" charset="-128"/>
                <a:ea typeface="HGS創英角ｺﾞｼｯｸUB" panose="020B0900000000000000" pitchFamily="50" charset="-128"/>
              </a:rPr>
              <a:t>、食事</a:t>
            </a:r>
            <a:r>
              <a:rPr lang="ja-JP" altLang="en-US" sz="2400" dirty="0">
                <a:latin typeface="HGS創英角ｺﾞｼｯｸUB" panose="020B0900000000000000" pitchFamily="50" charset="-128"/>
                <a:ea typeface="HGS創英角ｺﾞｼｯｸUB" panose="020B0900000000000000" pitchFamily="50" charset="-128"/>
              </a:rPr>
              <a:t>や入浴の</a:t>
            </a:r>
            <a:r>
              <a:rPr lang="ja-JP" altLang="en-US" sz="2400" dirty="0" smtClean="0">
                <a:latin typeface="HGS創英角ｺﾞｼｯｸUB" panose="020B0900000000000000" pitchFamily="50" charset="-128"/>
                <a:ea typeface="HGS創英角ｺﾞｼｯｸUB" panose="020B0900000000000000" pitchFamily="50" charset="-128"/>
              </a:rPr>
              <a:t>拒否など</a:t>
            </a:r>
            <a:r>
              <a:rPr lang="ja-JP" altLang="en-US" sz="2400" dirty="0">
                <a:latin typeface="HGS創英角ｺﾞｼｯｸUB" panose="020B0900000000000000" pitchFamily="50" charset="-128"/>
                <a:ea typeface="HGS創英角ｺﾞｼｯｸUB" panose="020B0900000000000000" pitchFamily="50" charset="-128"/>
              </a:rPr>
              <a:t>各種問題行動の原因に</a:t>
            </a:r>
            <a:r>
              <a:rPr lang="ja-JP" altLang="en-US" sz="2400" dirty="0" smtClean="0">
                <a:latin typeface="HGS創英角ｺﾞｼｯｸUB" panose="020B0900000000000000" pitchFamily="50" charset="-128"/>
                <a:ea typeface="HGS創英角ｺﾞｼｯｸUB" panose="020B0900000000000000" pitchFamily="50" charset="-128"/>
              </a:rPr>
              <a:t>なりかねません。</a:t>
            </a:r>
            <a:r>
              <a:rPr lang="ja-JP" altLang="en-US" sz="2400" dirty="0">
                <a:latin typeface="HGS創英角ｺﾞｼｯｸUB" panose="020B0900000000000000" pitchFamily="50" charset="-128"/>
                <a:ea typeface="HGS創英角ｺﾞｼｯｸUB" panose="020B0900000000000000" pitchFamily="50" charset="-128"/>
              </a:rPr>
              <a:t>スタッフは</a:t>
            </a:r>
            <a:r>
              <a:rPr lang="ja-JP" altLang="en-US" sz="2400" dirty="0" smtClean="0">
                <a:latin typeface="HGS創英角ｺﾞｼｯｸUB" panose="020B0900000000000000" pitchFamily="50" charset="-128"/>
                <a:ea typeface="HGS創英角ｺﾞｼｯｸUB" panose="020B0900000000000000" pitchFamily="50" charset="-128"/>
              </a:rPr>
              <a:t>、きっちり</a:t>
            </a:r>
            <a:r>
              <a:rPr lang="ja-JP" altLang="en-US" sz="2400" dirty="0">
                <a:latin typeface="HGS創英角ｺﾞｼｯｸUB" panose="020B0900000000000000" pitchFamily="50" charset="-128"/>
                <a:ea typeface="HGS創英角ｺﾞｼｯｸUB" panose="020B0900000000000000" pitchFamily="50" charset="-128"/>
              </a:rPr>
              <a:t>利用者の目線を拾っていく必要があります。こちらを見ている利用者がいれば</a:t>
            </a:r>
            <a:r>
              <a:rPr lang="ja-JP" altLang="en-US" sz="2400" dirty="0" smtClean="0">
                <a:latin typeface="HGS創英角ｺﾞｼｯｸUB" panose="020B0900000000000000" pitchFamily="50" charset="-128"/>
                <a:ea typeface="HGS創英角ｺﾞｼｯｸUB" panose="020B0900000000000000" pitchFamily="50" charset="-128"/>
              </a:rPr>
              <a:t>、目線</a:t>
            </a:r>
            <a:r>
              <a:rPr lang="ja-JP" altLang="en-US" sz="2400" dirty="0">
                <a:latin typeface="HGS創英角ｺﾞｼｯｸUB" panose="020B0900000000000000" pitchFamily="50" charset="-128"/>
                <a:ea typeface="HGS創英角ｺﾞｼｯｸUB" panose="020B0900000000000000" pitchFamily="50" charset="-128"/>
              </a:rPr>
              <a:t>を合わせて</a:t>
            </a:r>
            <a:r>
              <a:rPr lang="ja-JP" altLang="en-US" sz="2400" dirty="0" smtClean="0">
                <a:latin typeface="HGS創英角ｺﾞｼｯｸUB" panose="020B0900000000000000" pitchFamily="50" charset="-128"/>
                <a:ea typeface="HGS創英角ｺﾞｼｯｸUB" panose="020B0900000000000000" pitchFamily="50" charset="-128"/>
              </a:rPr>
              <a:t>、に</a:t>
            </a:r>
            <a:r>
              <a:rPr lang="ja-JP" altLang="en-US" sz="2400" dirty="0" err="1" smtClean="0">
                <a:latin typeface="HGS創英角ｺﾞｼｯｸUB" panose="020B0900000000000000" pitchFamily="50" charset="-128"/>
                <a:ea typeface="HGS創英角ｺﾞｼｯｸUB" panose="020B0900000000000000" pitchFamily="50" charset="-128"/>
              </a:rPr>
              <a:t>こっ</a:t>
            </a:r>
            <a:r>
              <a:rPr lang="ja-JP" altLang="en-US" sz="2400" dirty="0" smtClean="0">
                <a:latin typeface="HGS創英角ｺﾞｼｯｸUB" panose="020B0900000000000000" pitchFamily="50" charset="-128"/>
                <a:ea typeface="HGS創英角ｺﾞｼｯｸUB" panose="020B0900000000000000" pitchFamily="50" charset="-128"/>
              </a:rPr>
              <a:t>と</a:t>
            </a:r>
            <a:r>
              <a:rPr lang="ja-JP" altLang="en-US" sz="2400" dirty="0">
                <a:latin typeface="HGS創英角ｺﾞｼｯｸUB" panose="020B0900000000000000" pitchFamily="50" charset="-128"/>
                <a:ea typeface="HGS創英角ｺﾞｼｯｸUB" panose="020B0900000000000000" pitchFamily="50" charset="-128"/>
              </a:rPr>
              <a:t>するだけ</a:t>
            </a:r>
            <a:r>
              <a:rPr lang="ja-JP" altLang="en-US" sz="2400" dirty="0" smtClean="0">
                <a:latin typeface="HGS創英角ｺﾞｼｯｸUB" panose="020B0900000000000000" pitchFamily="50" charset="-128"/>
                <a:ea typeface="HGS創英角ｺﾞｼｯｸUB" panose="020B0900000000000000" pitchFamily="50" charset="-128"/>
              </a:rPr>
              <a:t>で</a:t>
            </a:r>
            <a:r>
              <a:rPr lang="ja-JP" altLang="en-US" sz="2400" dirty="0">
                <a:latin typeface="HGS創英角ｺﾞｼｯｸUB" panose="020B0900000000000000" pitchFamily="50" charset="-128"/>
                <a:ea typeface="HGS創英角ｺﾞｼｯｸUB" panose="020B0900000000000000" pitchFamily="50" charset="-128"/>
              </a:rPr>
              <a:t>大丈夫</a:t>
            </a:r>
            <a:r>
              <a:rPr lang="ja-JP" altLang="en-US" sz="2400" dirty="0" smtClean="0">
                <a:latin typeface="HGS創英角ｺﾞｼｯｸUB" panose="020B0900000000000000" pitchFamily="50" charset="-128"/>
                <a:ea typeface="HGS創英角ｺﾞｼｯｸUB" panose="020B0900000000000000" pitchFamily="50" charset="-128"/>
              </a:rPr>
              <a:t>です。その</a:t>
            </a:r>
            <a:r>
              <a:rPr lang="ja-JP" altLang="en-US" sz="2400" dirty="0">
                <a:latin typeface="HGS創英角ｺﾞｼｯｸUB" panose="020B0900000000000000" pitchFamily="50" charset="-128"/>
                <a:ea typeface="HGS創英角ｺﾞｼｯｸUB" panose="020B0900000000000000" pitchFamily="50" charset="-128"/>
              </a:rPr>
              <a:t>に</a:t>
            </a:r>
            <a:r>
              <a:rPr lang="ja-JP" altLang="en-US" sz="2400" dirty="0" smtClean="0">
                <a:latin typeface="HGS創英角ｺﾞｼｯｸUB" panose="020B0900000000000000" pitchFamily="50" charset="-128"/>
                <a:ea typeface="HGS創英角ｺﾞｼｯｸUB" panose="020B0900000000000000" pitchFamily="50" charset="-128"/>
              </a:rPr>
              <a:t>こっには、</a:t>
            </a:r>
            <a:r>
              <a:rPr lang="ja-JP" altLang="en-US" sz="2400" dirty="0">
                <a:latin typeface="HGS創英角ｺﾞｼｯｸUB" panose="020B0900000000000000" pitchFamily="50" charset="-128"/>
                <a:ea typeface="HGS創英角ｺﾞｼｯｸUB" panose="020B0900000000000000" pitchFamily="50" charset="-128"/>
              </a:rPr>
              <a:t> 「大丈夫ですか？</a:t>
            </a:r>
            <a:r>
              <a:rPr lang="ja-JP" altLang="en-US" sz="2400" dirty="0" smtClean="0">
                <a:latin typeface="HGS創英角ｺﾞｼｯｸUB" panose="020B0900000000000000" pitchFamily="50" charset="-128"/>
                <a:ea typeface="HGS創英角ｺﾞｼｯｸUB" panose="020B0900000000000000" pitchFamily="50" charset="-128"/>
              </a:rPr>
              <a:t>」</a:t>
            </a:r>
            <a:r>
              <a:rPr lang="ja-JP" altLang="en-US" sz="2400" dirty="0">
                <a:latin typeface="HGS創英角ｺﾞｼｯｸUB" panose="020B0900000000000000" pitchFamily="50" charset="-128"/>
                <a:ea typeface="HGS創英角ｺﾞｼｯｸUB" panose="020B0900000000000000" pitchFamily="50" charset="-128"/>
              </a:rPr>
              <a:t> 「なにか用はないですか？</a:t>
            </a:r>
            <a:r>
              <a:rPr lang="ja-JP" altLang="en-US" sz="2400" dirty="0" smtClean="0">
                <a:latin typeface="HGS創英角ｺﾞｼｯｸUB" panose="020B0900000000000000" pitchFamily="50" charset="-128"/>
                <a:ea typeface="HGS創英角ｺﾞｼｯｸUB" panose="020B0900000000000000" pitchFamily="50" charset="-128"/>
              </a:rPr>
              <a:t>」</a:t>
            </a:r>
            <a:r>
              <a:rPr lang="ja-JP" altLang="en-US" sz="2400" dirty="0">
                <a:latin typeface="HGS創英角ｺﾞｼｯｸUB" panose="020B0900000000000000" pitchFamily="50" charset="-128"/>
                <a:ea typeface="HGS創英角ｺﾞｼｯｸUB" panose="020B0900000000000000" pitchFamily="50" charset="-128"/>
              </a:rPr>
              <a:t>というメッセージを込めておきましょう</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b="1" dirty="0">
              <a:solidFill>
                <a:srgbClr val="FF0000"/>
              </a:solidFill>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668448548"/>
      </p:ext>
    </p:extLst>
  </p:cSld>
  <p:clrMapOvr>
    <a:masterClrMapping/>
  </p:clrMapOvr>
  <p:transition>
    <p:newsflash/>
    <p:sndAc>
      <p:stSnd>
        <p:snd r:embed="rId2" name="laser.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5047536"/>
          </a:xfrm>
          <a:prstGeom prst="rect">
            <a:avLst/>
          </a:prstGeom>
          <a:noFill/>
        </p:spPr>
        <p:txBody>
          <a:bodyPr wrap="square" rtlCol="0">
            <a:spAutoFit/>
          </a:bodyPr>
          <a:lstStyle/>
          <a:p>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a:t>
            </a:r>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認知症の高齢者に対して</a:t>
            </a:r>
            <a:endParaRPr lang="ja-JP" altLang="en-US" sz="2400" dirty="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1000" dirty="0" smtClean="0">
              <a:latin typeface="HGS創英角ｺﾞｼｯｸUB" pitchFamily="50" charset="-128"/>
              <a:ea typeface="HGS創英角ｺﾞｼｯｸUB"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認知症を発症して</a:t>
            </a:r>
            <a:r>
              <a:rPr lang="ja-JP" altLang="en-US" sz="2400" dirty="0" smtClean="0">
                <a:latin typeface="HGS創英角ｺﾞｼｯｸUB" panose="020B0900000000000000" pitchFamily="50" charset="-128"/>
                <a:ea typeface="HGS創英角ｺﾞｼｯｸUB" panose="020B0900000000000000" pitchFamily="50" charset="-128"/>
              </a:rPr>
              <a:t>いる</a:t>
            </a:r>
            <a:r>
              <a:rPr lang="ja-JP" altLang="en-US" sz="2400" dirty="0">
                <a:latin typeface="HGS創英角ｺﾞｼｯｸUB" panose="020B0900000000000000" pitchFamily="50" charset="-128"/>
                <a:ea typeface="HGS創英角ｺﾞｼｯｸUB" panose="020B0900000000000000" pitchFamily="50" charset="-128"/>
              </a:rPr>
              <a:t>利用者様</a:t>
            </a:r>
            <a:r>
              <a:rPr lang="ja-JP" altLang="en-US" sz="2400" dirty="0" smtClean="0">
                <a:latin typeface="HGS創英角ｺﾞｼｯｸUB" panose="020B0900000000000000" pitchFamily="50" charset="-128"/>
                <a:ea typeface="HGS創英角ｺﾞｼｯｸUB" panose="020B0900000000000000" pitchFamily="50" charset="-128"/>
              </a:rPr>
              <a:t>に</a:t>
            </a:r>
            <a:r>
              <a:rPr lang="ja-JP" altLang="en-US" sz="2400" dirty="0">
                <a:latin typeface="HGS創英角ｺﾞｼｯｸUB" panose="020B0900000000000000" pitchFamily="50" charset="-128"/>
                <a:ea typeface="HGS創英角ｺﾞｼｯｸUB" panose="020B0900000000000000" pitchFamily="50" charset="-128"/>
              </a:rPr>
              <a:t>ついては、通常のコミュニケーションが上手くいかないケースが</a:t>
            </a:r>
            <a:r>
              <a:rPr lang="ja-JP" altLang="en-US" sz="2400" dirty="0" smtClean="0">
                <a:latin typeface="HGS創英角ｺﾞｼｯｸUB" panose="020B0900000000000000" pitchFamily="50" charset="-128"/>
                <a:ea typeface="HGS創英角ｺﾞｼｯｸUB" panose="020B0900000000000000" pitchFamily="50" charset="-128"/>
              </a:rPr>
              <a:t>多いです。</a:t>
            </a:r>
            <a:r>
              <a:rPr lang="ja-JP" altLang="en-US" sz="2400" dirty="0">
                <a:latin typeface="HGS創英角ｺﾞｼｯｸUB" panose="020B0900000000000000" pitchFamily="50" charset="-128"/>
                <a:ea typeface="HGS創英角ｺﾞｼｯｸUB" panose="020B0900000000000000" pitchFamily="50" charset="-128"/>
              </a:rPr>
              <a:t>ときに思い込みや妄想を口にすることもありますが</a:t>
            </a:r>
            <a:r>
              <a:rPr lang="ja-JP" altLang="en-US" sz="2400" dirty="0" smtClean="0">
                <a:latin typeface="HGS創英角ｺﾞｼｯｸUB" panose="020B0900000000000000" pitchFamily="50" charset="-128"/>
                <a:ea typeface="HGS創英角ｺﾞｼｯｸUB" panose="020B0900000000000000" pitchFamily="50" charset="-128"/>
              </a:rPr>
              <a:t>、</a:t>
            </a:r>
            <a:r>
              <a:rPr lang="ja-JP" altLang="en-US" sz="2400" dirty="0">
                <a:latin typeface="HGS創英角ｺﾞｼｯｸUB" panose="020B0900000000000000" pitchFamily="50" charset="-128"/>
                <a:ea typeface="HGS創英角ｺﾞｼｯｸUB" panose="020B0900000000000000" pitchFamily="50" charset="-128"/>
              </a:rPr>
              <a:t>介護者はその内容を無闇に否定するのではなく、話の整合性よりも</a:t>
            </a:r>
            <a:r>
              <a:rPr lang="ja-JP" altLang="en-US" sz="2400" dirty="0" smtClean="0">
                <a:latin typeface="HGS創英角ｺﾞｼｯｸUB" panose="020B0900000000000000" pitchFamily="50" charset="-128"/>
                <a:ea typeface="HGS創英角ｺﾞｼｯｸUB" panose="020B0900000000000000" pitchFamily="50" charset="-128"/>
              </a:rPr>
              <a:t>むしろ</a:t>
            </a:r>
            <a:r>
              <a:rPr lang="ja-JP" altLang="en-US" sz="2400" dirty="0">
                <a:latin typeface="HGS創英角ｺﾞｼｯｸUB" panose="020B0900000000000000" pitchFamily="50" charset="-128"/>
                <a:ea typeface="HGS創英角ｺﾞｼｯｸUB" panose="020B0900000000000000" pitchFamily="50" charset="-128"/>
              </a:rPr>
              <a:t>利用者様</a:t>
            </a:r>
            <a:r>
              <a:rPr lang="ja-JP" altLang="en-US" sz="2400" dirty="0" smtClean="0">
                <a:latin typeface="HGS創英角ｺﾞｼｯｸUB" panose="020B0900000000000000" pitchFamily="50" charset="-128"/>
                <a:ea typeface="HGS創英角ｺﾞｼｯｸUB" panose="020B0900000000000000" pitchFamily="50" charset="-128"/>
              </a:rPr>
              <a:t>の</a:t>
            </a:r>
            <a:r>
              <a:rPr lang="ja-JP" altLang="en-US" sz="2400" dirty="0">
                <a:latin typeface="HGS創英角ｺﾞｼｯｸUB" panose="020B0900000000000000" pitchFamily="50" charset="-128"/>
                <a:ea typeface="HGS創英角ｺﾞｼｯｸUB" panose="020B0900000000000000" pitchFamily="50" charset="-128"/>
              </a:rPr>
              <a:t>気持ちをいかに落ち着けるかという点に配慮してください</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問題</a:t>
            </a:r>
            <a:r>
              <a:rPr lang="ja-JP" altLang="en-US" sz="2400" dirty="0">
                <a:latin typeface="HGS創英角ｺﾞｼｯｸUB" panose="020B0900000000000000" pitchFamily="50" charset="-128"/>
                <a:ea typeface="HGS創英角ｺﾞｼｯｸUB" panose="020B0900000000000000" pitchFamily="50" charset="-128"/>
              </a:rPr>
              <a:t>行動が見られる場合には、けして感情的になることなく、やわらかく諭すような姿勢で臨むことが大切です。際限なく</a:t>
            </a:r>
            <a:r>
              <a:rPr lang="ja-JP" altLang="en-US" sz="2400" dirty="0" smtClean="0">
                <a:latin typeface="HGS創英角ｺﾞｼｯｸUB" panose="020B0900000000000000" pitchFamily="50" charset="-128"/>
                <a:ea typeface="HGS創英角ｺﾞｼｯｸUB" panose="020B0900000000000000" pitchFamily="50" charset="-128"/>
              </a:rPr>
              <a:t>話しかけられる</a:t>
            </a:r>
            <a:r>
              <a:rPr lang="ja-JP" altLang="en-US" sz="2400" dirty="0">
                <a:latin typeface="HGS創英角ｺﾞｼｯｸUB" panose="020B0900000000000000" pitchFamily="50" charset="-128"/>
                <a:ea typeface="HGS創英角ｺﾞｼｯｸUB" panose="020B0900000000000000" pitchFamily="50" charset="-128"/>
              </a:rPr>
              <a:t>ような場合であっても、完全に無視をするような態度は控えてください。話の途中で席を立つなどして、相手の話を不用意に打ち切ると認知症の人は言葉を思い出せないなど混乱します「私はあなたの話をしっかりと聴いています</a:t>
            </a:r>
            <a:r>
              <a:rPr lang="ja-JP" altLang="en-US" sz="2400" dirty="0" smtClean="0">
                <a:latin typeface="HGS創英角ｺﾞｼｯｸUB" panose="020B0900000000000000" pitchFamily="50" charset="-128"/>
                <a:ea typeface="HGS創英角ｺﾞｼｯｸUB" panose="020B0900000000000000" pitchFamily="50" charset="-128"/>
              </a:rPr>
              <a:t>」と</a:t>
            </a:r>
            <a:r>
              <a:rPr lang="ja-JP" altLang="en-US" sz="2400" dirty="0">
                <a:latin typeface="HGS創英角ｺﾞｼｯｸUB" pitchFamily="50" charset="-128"/>
                <a:ea typeface="HGS創英角ｺﾞｼｯｸUB" pitchFamily="50" charset="-128"/>
              </a:rPr>
              <a:t>いう相手を尊重した姿勢で話すことが大切</a:t>
            </a:r>
            <a:r>
              <a:rPr lang="ja-JP" altLang="en-US" sz="2400" dirty="0" smtClean="0">
                <a:latin typeface="HGS創英角ｺﾞｼｯｸUB" pitchFamily="50" charset="-128"/>
                <a:ea typeface="HGS創英角ｺﾞｼｯｸUB" pitchFamily="50" charset="-128"/>
              </a:rPr>
              <a:t>です。</a:t>
            </a:r>
            <a:endParaRPr lang="en-US" altLang="ja-JP"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115749837"/>
      </p:ext>
    </p:extLst>
  </p:cSld>
  <p:clrMapOvr>
    <a:masterClrMapping/>
  </p:clrMapOvr>
  <p:transition>
    <p:newsflash/>
    <p:sndAc>
      <p:stSnd>
        <p:snd r:embed="rId2" name="laser.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4154984"/>
          </a:xfrm>
          <a:prstGeom prst="rect">
            <a:avLst/>
          </a:prstGeom>
          <a:noFill/>
        </p:spPr>
        <p:txBody>
          <a:bodyPr wrap="square" rtlCol="0">
            <a:spAutoFit/>
          </a:bodyPr>
          <a:lstStyle/>
          <a:p>
            <a:r>
              <a:rPr lang="ja-JP" altLang="en-US" sz="2400" dirty="0">
                <a:latin typeface="HGS創英角ｺﾞｼｯｸUB" panose="020B0900000000000000" pitchFamily="50" charset="-128"/>
                <a:ea typeface="HGS創英角ｺﾞｼｯｸUB" panose="020B0900000000000000" pitchFamily="50" charset="-128"/>
              </a:rPr>
              <a:t>高齢者と一口にいっても、まだまだお元気な方から介護を必要とする方まで、心身の状態はさまざまです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ただ</a:t>
            </a:r>
            <a:r>
              <a:rPr lang="ja-JP" altLang="en-US" sz="2400" dirty="0">
                <a:latin typeface="HGS創英角ｺﾞｼｯｸUB" panose="020B0900000000000000" pitchFamily="50" charset="-128"/>
                <a:ea typeface="HGS創英角ｺﾞｼｯｸUB" panose="020B0900000000000000" pitchFamily="50" charset="-128"/>
              </a:rPr>
              <a:t>個人差は大きいものの、誰もが老化により視力や聴力、足腰の機能が低下したり、物忘れが多くなるなど心身の機能は低下していきます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周囲</a:t>
            </a:r>
            <a:r>
              <a:rPr lang="ja-JP" altLang="en-US" sz="2400" dirty="0">
                <a:latin typeface="HGS創英角ｺﾞｼｯｸUB" panose="020B0900000000000000" pitchFamily="50" charset="-128"/>
                <a:ea typeface="HGS創英角ｺﾞｼｯｸUB" panose="020B0900000000000000" pitchFamily="50" charset="-128"/>
              </a:rPr>
              <a:t>の人は、特別扱いではなくさりげないコミュニケーションを心がけることが大切です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solidFill>
                  <a:srgbClr val="FF0000"/>
                </a:solidFill>
                <a:latin typeface="HGS創英角ｺﾞｼｯｸUB" panose="020B0900000000000000" pitchFamily="50" charset="-128"/>
                <a:ea typeface="HGS創英角ｺﾞｼｯｸUB" panose="020B0900000000000000" pitchFamily="50" charset="-128"/>
              </a:rPr>
              <a:t>良い</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コミュニケーションに必要なのは意識と</a:t>
            </a:r>
            <a:r>
              <a:rPr lang="ja-JP" altLang="en-US" sz="2400" dirty="0" smtClean="0">
                <a:solidFill>
                  <a:srgbClr val="FF0000"/>
                </a:solidFill>
                <a:latin typeface="HGS創英角ｺﾞｼｯｸUB" panose="020B0900000000000000" pitchFamily="50" charset="-128"/>
                <a:ea typeface="HGS創英角ｺﾞｼｯｸUB" panose="020B0900000000000000" pitchFamily="50" charset="-128"/>
              </a:rPr>
              <a:t>知識</a:t>
            </a:r>
            <a:endParaRPr lang="en-US" altLang="ja-JP" sz="2400"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まず</a:t>
            </a:r>
            <a:r>
              <a:rPr lang="ja-JP" altLang="en-US" sz="2400" dirty="0">
                <a:latin typeface="HGS創英角ｺﾞｼｯｸUB" panose="020B0900000000000000" pitchFamily="50" charset="-128"/>
                <a:ea typeface="HGS創英角ｺﾞｼｯｸUB" panose="020B0900000000000000" pitchFamily="50" charset="-128"/>
              </a:rPr>
              <a:t>は高齢者と接する上で最も大切な原則を理解しましょう。理念を理解したうえで高齢者と良いコミュニケーションがとれると、双方に安心感や信頼感が生まれます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a:latin typeface="HGS創英角ｺﾞｼｯｸUB" pitchFamily="50" charset="-128"/>
              <a:ea typeface="HGS創英角ｺﾞｼｯｸUB" pitchFamily="50" charset="-128"/>
            </a:endParaRPr>
          </a:p>
        </p:txBody>
      </p:sp>
      <p:sp>
        <p:nvSpPr>
          <p:cNvPr id="3" name="テキスト ボックス 2"/>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まとめ</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986452954"/>
      </p:ext>
    </p:extLst>
  </p:cSld>
  <p:clrMapOvr>
    <a:masterClrMapping/>
  </p:clrMapOvr>
  <p:transition>
    <p:newsflash/>
    <p:sndAc>
      <p:stSnd>
        <p:snd r:embed="rId2" name="laser.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5047536"/>
          </a:xfrm>
          <a:prstGeom prst="rect">
            <a:avLst/>
          </a:prstGeom>
          <a:noFill/>
        </p:spPr>
        <p:txBody>
          <a:bodyPr wrap="square" rtlCol="0">
            <a:spAutoFit/>
          </a:bodyPr>
          <a:lstStyle/>
          <a:p>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■行き過ぎた介護の</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問題点</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1000" b="1" dirty="0">
              <a:solidFill>
                <a:srgbClr val="FF0000"/>
              </a:solidFill>
              <a:latin typeface="HGS創英角ｺﾞｼｯｸUB" pitchFamily="50" charset="-128"/>
              <a:ea typeface="HGS創英角ｺﾞｼｯｸUB"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人間の身体能力は、長期間機能を使わずにいると次第に低下していきます。適度</a:t>
            </a:r>
            <a:r>
              <a:rPr lang="ja-JP" altLang="en-US" sz="2400" dirty="0" smtClean="0">
                <a:latin typeface="HGS創英角ｺﾞｼｯｸUB" panose="020B0900000000000000" pitchFamily="50" charset="-128"/>
                <a:ea typeface="HGS創英角ｺﾞｼｯｸUB" panose="020B0900000000000000" pitchFamily="50" charset="-128"/>
              </a:rPr>
              <a:t>な負荷は</a:t>
            </a:r>
            <a:r>
              <a:rPr lang="ja-JP" altLang="en-US" sz="2400" dirty="0">
                <a:latin typeface="HGS創英角ｺﾞｼｯｸUB" panose="020B0900000000000000" pitchFamily="50" charset="-128"/>
                <a:ea typeface="HGS創英角ｺﾞｼｯｸUB" panose="020B0900000000000000" pitchFamily="50" charset="-128"/>
              </a:rPr>
              <a:t>かえって身体能力の維持・向上につながるので、介護が行き過ぎることにも気をつけましょう。気持ちの張りを保つという観点からは、適度な緊張感も大切です。どこまで介護で支援をして、自立性を維持するためにはどのくらい独力で生活してもらうべきなのか、やはり相手に合わせて対応方法を変える必要があります。必ずしも最大限の介護が幸せに結びつくとは限りませんから、その点は覚えておきましょう</a:t>
            </a:r>
            <a:r>
              <a:rPr lang="ja-JP" altLang="en-US" sz="2400" dirty="0" smtClean="0">
                <a:latin typeface="HGS創英角ｺﾞｼｯｸUB" panose="020B0900000000000000" pitchFamily="50" charset="-128"/>
                <a:ea typeface="HGS創英角ｺﾞｼｯｸUB" panose="020B0900000000000000" pitchFamily="50" charset="-128"/>
              </a:rPr>
              <a:t>。利用者様の</a:t>
            </a:r>
            <a:r>
              <a:rPr lang="ja-JP" altLang="en-US" sz="2400" dirty="0">
                <a:latin typeface="HGS創英角ｺﾞｼｯｸUB" panose="020B0900000000000000" pitchFamily="50" charset="-128"/>
                <a:ea typeface="HGS創英角ｺﾞｼｯｸUB" panose="020B0900000000000000" pitchFamily="50" charset="-128"/>
              </a:rPr>
              <a:t>現在「できること」「できないこと」を把握し、「できること」を維持する、または増やす援助をしていきましょう。必要なときに必要な援助をすることが、その人の尊厳も守りながら援助していることにも繋がります。</a:t>
            </a:r>
            <a:endParaRPr lang="en-US" altLang="ja-JP" sz="2400" b="1" dirty="0">
              <a:solidFill>
                <a:srgbClr val="FF0000"/>
              </a:solidFill>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711322020"/>
      </p:ext>
    </p:extLst>
  </p:cSld>
  <p:clrMapOvr>
    <a:masterClrMapping/>
  </p:clrMapOvr>
  <p:transition>
    <p:newsflash/>
    <p:sndAc>
      <p:stSnd>
        <p:snd r:embed="rId2"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はじめに</a:t>
            </a:r>
            <a:endParaRPr kumimoji="1" lang="ja-JP" altLang="en-US" sz="2400" dirty="0">
              <a:latin typeface="HGS創英角ｺﾞｼｯｸUB" pitchFamily="50" charset="-128"/>
              <a:ea typeface="HGS創英角ｺﾞｼｯｸUB" pitchFamily="50" charset="-128"/>
            </a:endParaRPr>
          </a:p>
        </p:txBody>
      </p:sp>
      <p:sp>
        <p:nvSpPr>
          <p:cNvPr id="4" name="テキスト ボックス 3"/>
          <p:cNvSpPr txBox="1"/>
          <p:nvPr/>
        </p:nvSpPr>
        <p:spPr>
          <a:xfrm>
            <a:off x="107504" y="836712"/>
            <a:ext cx="8784976" cy="5262979"/>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質の高い介護を提供するためには、利用者様に応じてコミュニ</a:t>
            </a:r>
            <a:endParaRPr lang="en-US" altLang="ja-JP" sz="2400" dirty="0" smtClean="0">
              <a:latin typeface="HGS創英角ｺﾞｼｯｸUB" pitchFamily="50" charset="-128"/>
              <a:ea typeface="HGS創英角ｺﾞｼｯｸUB" pitchFamily="50" charset="-128"/>
            </a:endParaRPr>
          </a:p>
          <a:p>
            <a:r>
              <a:rPr lang="ja-JP" altLang="en-US" sz="2400" dirty="0">
                <a:latin typeface="HGS創英角ｺﾞｼｯｸUB" pitchFamily="50" charset="-128"/>
                <a:ea typeface="HGS創英角ｺﾞｼｯｸUB" pitchFamily="50" charset="-128"/>
              </a:rPr>
              <a:t>ケーション</a:t>
            </a:r>
            <a:r>
              <a:rPr lang="ja-JP" altLang="en-US" sz="2400" dirty="0" smtClean="0">
                <a:latin typeface="HGS創英角ｺﾞｼｯｸUB" pitchFamily="50" charset="-128"/>
                <a:ea typeface="HGS創英角ｺﾞｼｯｸUB" pitchFamily="50" charset="-128"/>
              </a:rPr>
              <a:t>の方法を工夫する必要があります。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年齢</a:t>
            </a:r>
            <a:r>
              <a:rPr lang="ja-JP" altLang="en-US" sz="2400" dirty="0">
                <a:latin typeface="HGS創英角ｺﾞｼｯｸUB" panose="020B0900000000000000" pitchFamily="50" charset="-128"/>
                <a:ea typeface="HGS創英角ｺﾞｼｯｸUB" panose="020B0900000000000000" pitchFamily="50" charset="-128"/>
              </a:rPr>
              <a:t>を重ねると誰しも認知能力が低下していきます。話す際には平易な言葉を使うように心がけて、</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大きな声で</a:t>
            </a:r>
            <a:r>
              <a:rPr lang="ja-JP" altLang="en-US" sz="2400" dirty="0">
                <a:latin typeface="HGS創英角ｺﾞｼｯｸUB" panose="020B0900000000000000" pitchFamily="50" charset="-128"/>
                <a:ea typeface="HGS創英角ｺﾞｼｯｸUB" panose="020B0900000000000000" pitchFamily="50" charset="-128"/>
              </a:rPr>
              <a:t>、</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ゆっくりと喋る</a:t>
            </a:r>
            <a:r>
              <a:rPr lang="ja-JP" altLang="en-US" sz="2400" dirty="0">
                <a:latin typeface="HGS創英角ｺﾞｼｯｸUB" panose="020B0900000000000000" pitchFamily="50" charset="-128"/>
                <a:ea typeface="HGS創英角ｺﾞｼｯｸUB" panose="020B0900000000000000" pitchFamily="50" charset="-128"/>
              </a:rPr>
              <a:t>ことを心がけてください。</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相手の目を見て話す</a:t>
            </a:r>
            <a:r>
              <a:rPr lang="ja-JP" altLang="en-US" sz="2400" dirty="0">
                <a:latin typeface="HGS創英角ｺﾞｼｯｸUB" panose="020B0900000000000000" pitchFamily="50" charset="-128"/>
                <a:ea typeface="HGS創英角ｺﾞｼｯｸUB" panose="020B0900000000000000" pitchFamily="50" charset="-128"/>
              </a:rPr>
              <a:t>（アイコンタクト）も重要です</a:t>
            </a:r>
            <a:r>
              <a:rPr lang="ja-JP" altLang="en-US" sz="2400" dirty="0" smtClean="0">
                <a:latin typeface="HGS創英角ｺﾞｼｯｸUB" panose="020B0900000000000000" pitchFamily="50" charset="-128"/>
                <a:ea typeface="HGS創英角ｺﾞｼｯｸUB" panose="020B0900000000000000" pitchFamily="50" charset="-128"/>
              </a:rPr>
              <a:t>。</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対象者の視界に入ってから話す</a:t>
            </a:r>
            <a:r>
              <a:rPr lang="ja-JP" altLang="en-US" sz="2400" dirty="0">
                <a:latin typeface="HGS創英角ｺﾞｼｯｸUB" panose="020B0900000000000000" pitchFamily="50" charset="-128"/>
                <a:ea typeface="HGS創英角ｺﾞｼｯｸUB" panose="020B0900000000000000" pitchFamily="50" charset="-128"/>
              </a:rPr>
              <a:t>ことを習慣として身につけるとよいでしょう</a:t>
            </a:r>
            <a:r>
              <a:rPr lang="ja-JP" altLang="en-US" sz="2400" dirty="0" smtClean="0">
                <a:latin typeface="HGS創英角ｺﾞｼｯｸUB" panose="020B0900000000000000" pitchFamily="50" charset="-128"/>
                <a:ea typeface="HGS創英角ｺﾞｼｯｸUB" panose="020B0900000000000000" pitchFamily="50" charset="-128"/>
              </a:rPr>
              <a:t>。また相手と</a:t>
            </a:r>
            <a:r>
              <a:rPr lang="ja-JP" altLang="en-US" sz="2400" dirty="0" smtClean="0">
                <a:solidFill>
                  <a:srgbClr val="FF0000"/>
                </a:solidFill>
                <a:latin typeface="HGS創英角ｺﾞｼｯｸUB" panose="020B0900000000000000" pitchFamily="50" charset="-128"/>
                <a:ea typeface="HGS創英角ｺﾞｼｯｸUB" panose="020B0900000000000000" pitchFamily="50" charset="-128"/>
              </a:rPr>
              <a:t>目線の高さをあわせて話す</a:t>
            </a:r>
            <a:r>
              <a:rPr lang="ja-JP" altLang="en-US" sz="2400" dirty="0" smtClean="0">
                <a:latin typeface="HGS創英角ｺﾞｼｯｸUB" panose="020B0900000000000000" pitchFamily="50" charset="-128"/>
                <a:ea typeface="HGS創英角ｺﾞｼｯｸUB" panose="020B0900000000000000" pitchFamily="50" charset="-128"/>
              </a:rPr>
              <a:t>ことも大切です。親しさ</a:t>
            </a:r>
            <a:r>
              <a:rPr lang="ja-JP" altLang="en-US" sz="2400" dirty="0">
                <a:latin typeface="HGS創英角ｺﾞｼｯｸUB" panose="020B0900000000000000" pitchFamily="50" charset="-128"/>
                <a:ea typeface="HGS創英角ｺﾞｼｯｸUB" panose="020B0900000000000000" pitchFamily="50" charset="-128"/>
              </a:rPr>
              <a:t>を表現するために肩に手を添えるなどボディタッチを多用する方もいますが、中には触れられることを</a:t>
            </a:r>
            <a:r>
              <a:rPr lang="ja-JP" altLang="en-US" sz="2400" dirty="0" smtClean="0">
                <a:latin typeface="HGS創英角ｺﾞｼｯｸUB" panose="020B0900000000000000" pitchFamily="50" charset="-128"/>
                <a:ea typeface="HGS創英角ｺﾞｼｯｸUB" panose="020B0900000000000000" pitchFamily="50" charset="-128"/>
              </a:rPr>
              <a:t>嫌う</a:t>
            </a:r>
            <a:r>
              <a:rPr lang="ja-JP" altLang="en-US" sz="2400" dirty="0">
                <a:latin typeface="HGS創英角ｺﾞｼｯｸUB" panose="020B0900000000000000" pitchFamily="50" charset="-128"/>
                <a:ea typeface="HGS創英角ｺﾞｼｯｸUB" panose="020B0900000000000000" pitchFamily="50" charset="-128"/>
              </a:rPr>
              <a:t>利用者様</a:t>
            </a:r>
            <a:r>
              <a:rPr lang="ja-JP" altLang="en-US" sz="2400" dirty="0" smtClean="0">
                <a:latin typeface="HGS創英角ｺﾞｼｯｸUB" panose="020B0900000000000000" pitchFamily="50" charset="-128"/>
                <a:ea typeface="HGS創英角ｺﾞｼｯｸUB" panose="020B0900000000000000" pitchFamily="50" charset="-128"/>
              </a:rPr>
              <a:t>も</a:t>
            </a:r>
            <a:r>
              <a:rPr lang="ja-JP" altLang="en-US" sz="2400" dirty="0">
                <a:latin typeface="HGS創英角ｺﾞｼｯｸUB" panose="020B0900000000000000" pitchFamily="50" charset="-128"/>
                <a:ea typeface="HGS創英角ｺﾞｼｯｸUB" panose="020B0900000000000000" pitchFamily="50" charset="-128"/>
              </a:rPr>
              <a:t>いるので、相手に応じて対応は変えるようにしてください。</a:t>
            </a:r>
          </a:p>
          <a:p>
            <a:r>
              <a:rPr lang="ja-JP" altLang="en-US" sz="2400" dirty="0" smtClean="0">
                <a:latin typeface="HGS創英角ｺﾞｼｯｸUB" panose="020B0900000000000000" pitchFamily="50" charset="-128"/>
                <a:ea typeface="HGS創英角ｺﾞｼｯｸUB" panose="020B0900000000000000" pitchFamily="50" charset="-128"/>
              </a:rPr>
              <a:t>利用者様との</a:t>
            </a:r>
            <a:r>
              <a:rPr lang="ja-JP" altLang="en-US" sz="2400" dirty="0">
                <a:latin typeface="HGS創英角ｺﾞｼｯｸUB" panose="020B0900000000000000" pitchFamily="50" charset="-128"/>
                <a:ea typeface="HGS創英角ｺﾞｼｯｸUB" panose="020B0900000000000000" pitchFamily="50" charset="-128"/>
              </a:rPr>
              <a:t>コミュニケーションで大切なことは、</a:t>
            </a:r>
            <a:r>
              <a:rPr lang="ja-JP" altLang="en-US" sz="3600" dirty="0" smtClean="0">
                <a:solidFill>
                  <a:srgbClr val="FF0000"/>
                </a:solidFill>
                <a:latin typeface="HGS創英角ｺﾞｼｯｸUB" panose="020B0900000000000000" pitchFamily="50" charset="-128"/>
                <a:ea typeface="HGS創英角ｺﾞｼｯｸUB" panose="020B0900000000000000" pitchFamily="50" charset="-128"/>
              </a:rPr>
              <a:t>利用者様の</a:t>
            </a:r>
            <a:r>
              <a:rPr lang="ja-JP" altLang="en-US" sz="3600" dirty="0">
                <a:solidFill>
                  <a:srgbClr val="FF0000"/>
                </a:solidFill>
                <a:latin typeface="HGS創英角ｺﾞｼｯｸUB" panose="020B0900000000000000" pitchFamily="50" charset="-128"/>
                <a:ea typeface="HGS創英角ｺﾞｼｯｸUB" panose="020B0900000000000000" pitchFamily="50" charset="-128"/>
              </a:rPr>
              <a:t>本当のニーズは何かを考えること</a:t>
            </a:r>
            <a:r>
              <a:rPr lang="ja-JP" altLang="en-US" sz="2400" dirty="0">
                <a:latin typeface="HGS創英角ｺﾞｼｯｸUB" panose="020B0900000000000000" pitchFamily="50" charset="-128"/>
                <a:ea typeface="HGS創英角ｺﾞｼｯｸUB" panose="020B0900000000000000" pitchFamily="50" charset="-128"/>
              </a:rPr>
              <a:t>です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ja-JP" altLang="en-US" sz="2400" dirty="0">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3225459862"/>
      </p:ext>
    </p:extLst>
  </p:cSld>
  <p:clrMapOvr>
    <a:masterClrMapping/>
  </p:clrMapOvr>
  <p:transition>
    <p:newsflash/>
    <p:sndAc>
      <p:stSnd>
        <p:snd r:embed="rId2"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接遇満足の背景</a:t>
            </a:r>
            <a:endParaRPr kumimoji="1" lang="ja-JP" altLang="en-US" sz="2400" dirty="0">
              <a:latin typeface="HGS創英角ｺﾞｼｯｸUB" pitchFamily="50" charset="-128"/>
              <a:ea typeface="HGS創英角ｺﾞｼｯｸUB" pitchFamily="50" charset="-128"/>
            </a:endParaRPr>
          </a:p>
        </p:txBody>
      </p:sp>
      <p:grpSp>
        <p:nvGrpSpPr>
          <p:cNvPr id="5" name="グループ化 4"/>
          <p:cNvGrpSpPr/>
          <p:nvPr/>
        </p:nvGrpSpPr>
        <p:grpSpPr>
          <a:xfrm>
            <a:off x="3131840" y="2564904"/>
            <a:ext cx="2843808" cy="1728192"/>
            <a:chOff x="3131840" y="2564904"/>
            <a:chExt cx="2843808" cy="1728192"/>
          </a:xfrm>
        </p:grpSpPr>
        <p:sp>
          <p:nvSpPr>
            <p:cNvPr id="2" name="円/楕円 1"/>
            <p:cNvSpPr/>
            <p:nvPr/>
          </p:nvSpPr>
          <p:spPr>
            <a:xfrm>
              <a:off x="3131840" y="2564904"/>
              <a:ext cx="2843808"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385026" y="2804735"/>
              <a:ext cx="2339102" cy="1200329"/>
            </a:xfrm>
            <a:prstGeom prst="rect">
              <a:avLst/>
            </a:prstGeom>
            <a:noFill/>
          </p:spPr>
          <p:txBody>
            <a:bodyPr wrap="none" rtlCol="0">
              <a:spAutoFit/>
            </a:bodyPr>
            <a:lstStyle/>
            <a:p>
              <a:r>
                <a:rPr kumimoji="1" lang="ja-JP" altLang="en-US" sz="2400" dirty="0" smtClean="0">
                  <a:latin typeface="HGS創英角ｺﾞｼｯｸUB" panose="020B0900000000000000" pitchFamily="50" charset="-128"/>
                  <a:ea typeface="HGS創英角ｺﾞｼｯｸUB" panose="020B0900000000000000" pitchFamily="50" charset="-128"/>
                </a:rPr>
                <a:t>スタッフの接遇</a:t>
              </a:r>
              <a:endParaRPr kumimoji="1"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態度に対する</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kumimoji="1" lang="ja-JP" altLang="en-US" sz="2400" dirty="0" smtClean="0">
                  <a:latin typeface="HGS創英角ｺﾞｼｯｸUB" panose="020B0900000000000000" pitchFamily="50" charset="-128"/>
                  <a:ea typeface="HGS創英角ｺﾞｼｯｸUB" panose="020B0900000000000000" pitchFamily="50" charset="-128"/>
                </a:rPr>
                <a:t>利用者様の満足</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grpSp>
        <p:nvGrpSpPr>
          <p:cNvPr id="14" name="グループ化 13"/>
          <p:cNvGrpSpPr/>
          <p:nvPr/>
        </p:nvGrpSpPr>
        <p:grpSpPr>
          <a:xfrm>
            <a:off x="3419872" y="979240"/>
            <a:ext cx="2251154" cy="936104"/>
            <a:chOff x="1133872" y="980728"/>
            <a:chExt cx="2251154" cy="936104"/>
          </a:xfrm>
        </p:grpSpPr>
        <p:sp>
          <p:nvSpPr>
            <p:cNvPr id="12" name="円/楕円 11"/>
            <p:cNvSpPr/>
            <p:nvPr/>
          </p:nvSpPr>
          <p:spPr>
            <a:xfrm>
              <a:off x="1133872" y="980728"/>
              <a:ext cx="225115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244531" y="1217947"/>
              <a:ext cx="2031325" cy="461665"/>
            </a:xfrm>
            <a:prstGeom prst="rect">
              <a:avLst/>
            </a:prstGeom>
            <a:noFill/>
          </p:spPr>
          <p:txBody>
            <a:bodyPr wrap="none" rtlCol="0">
              <a:spAutoFit/>
            </a:bodyPr>
            <a:lstStyle/>
            <a:p>
              <a:r>
                <a:rPr kumimoji="1" lang="ja-JP" altLang="en-US" sz="2400" dirty="0" smtClean="0">
                  <a:latin typeface="HGS創英角ｺﾞｼｯｸUB" panose="020B0900000000000000" pitchFamily="50" charset="-128"/>
                  <a:ea typeface="HGS創英角ｺﾞｼｯｸUB" panose="020B0900000000000000" pitchFamily="50" charset="-128"/>
                </a:rPr>
                <a:t>気持ちを理解</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grpSp>
        <p:nvGrpSpPr>
          <p:cNvPr id="15" name="グループ化 14"/>
          <p:cNvGrpSpPr/>
          <p:nvPr/>
        </p:nvGrpSpPr>
        <p:grpSpPr>
          <a:xfrm>
            <a:off x="360690" y="2924944"/>
            <a:ext cx="2339102" cy="936104"/>
            <a:chOff x="1099026" y="980728"/>
            <a:chExt cx="2339102" cy="936104"/>
          </a:xfrm>
        </p:grpSpPr>
        <p:sp>
          <p:nvSpPr>
            <p:cNvPr id="16" name="円/楕円 15"/>
            <p:cNvSpPr/>
            <p:nvPr/>
          </p:nvSpPr>
          <p:spPr>
            <a:xfrm>
              <a:off x="1133872" y="980728"/>
              <a:ext cx="225115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1099026" y="1217947"/>
              <a:ext cx="2339102" cy="461665"/>
            </a:xfrm>
            <a:prstGeom prst="rect">
              <a:avLst/>
            </a:prstGeom>
            <a:noFill/>
          </p:spPr>
          <p:txBody>
            <a:bodyPr wrap="none" rtlCol="0">
              <a:spAutoFit/>
            </a:bodyPr>
            <a:lstStyle/>
            <a:p>
              <a:r>
                <a:rPr lang="ja-JP" altLang="en-US" sz="2400" dirty="0" smtClean="0">
                  <a:latin typeface="HGS創英角ｺﾞｼｯｸUB" panose="020B0900000000000000" pitchFamily="50" charset="-128"/>
                  <a:ea typeface="HGS創英角ｺﾞｼｯｸUB" panose="020B0900000000000000" pitchFamily="50" charset="-128"/>
                </a:rPr>
                <a:t>気遣い・心配り</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grpSp>
        <p:nvGrpSpPr>
          <p:cNvPr id="18" name="グループ化 17"/>
          <p:cNvGrpSpPr/>
          <p:nvPr/>
        </p:nvGrpSpPr>
        <p:grpSpPr>
          <a:xfrm>
            <a:off x="6516216" y="2960948"/>
            <a:ext cx="2251154" cy="936104"/>
            <a:chOff x="1133872" y="980728"/>
            <a:chExt cx="2251154" cy="936104"/>
          </a:xfrm>
        </p:grpSpPr>
        <p:sp>
          <p:nvSpPr>
            <p:cNvPr id="19" name="円/楕円 18"/>
            <p:cNvSpPr/>
            <p:nvPr/>
          </p:nvSpPr>
          <p:spPr>
            <a:xfrm>
              <a:off x="1133872" y="980728"/>
              <a:ext cx="225115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709936" y="1217947"/>
              <a:ext cx="1107996" cy="461665"/>
            </a:xfrm>
            <a:prstGeom prst="rect">
              <a:avLst/>
            </a:prstGeom>
            <a:noFill/>
          </p:spPr>
          <p:txBody>
            <a:bodyPr wrap="none" rtlCol="0">
              <a:spAutoFit/>
            </a:bodyPr>
            <a:lstStyle/>
            <a:p>
              <a:r>
                <a:rPr kumimoji="1" lang="ja-JP" altLang="en-US" sz="2400" dirty="0" smtClean="0">
                  <a:latin typeface="HGS創英角ｺﾞｼｯｸUB" panose="020B0900000000000000" pitchFamily="50" charset="-128"/>
                  <a:ea typeface="HGS創英角ｺﾞｼｯｸUB" panose="020B0900000000000000" pitchFamily="50" charset="-128"/>
                </a:rPr>
                <a:t>挨　拶</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grpSp>
        <p:nvGrpSpPr>
          <p:cNvPr id="21" name="グループ化 20"/>
          <p:cNvGrpSpPr/>
          <p:nvPr/>
        </p:nvGrpSpPr>
        <p:grpSpPr>
          <a:xfrm>
            <a:off x="6372200" y="1235579"/>
            <a:ext cx="2251154" cy="936104"/>
            <a:chOff x="1133872" y="980728"/>
            <a:chExt cx="2251154" cy="936104"/>
          </a:xfrm>
        </p:grpSpPr>
        <p:sp>
          <p:nvSpPr>
            <p:cNvPr id="22" name="円/楕円 21"/>
            <p:cNvSpPr/>
            <p:nvPr/>
          </p:nvSpPr>
          <p:spPr>
            <a:xfrm>
              <a:off x="1133872" y="980728"/>
              <a:ext cx="225115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426547" y="1217947"/>
              <a:ext cx="1723549" cy="461665"/>
            </a:xfrm>
            <a:prstGeom prst="rect">
              <a:avLst/>
            </a:prstGeom>
            <a:noFill/>
          </p:spPr>
          <p:txBody>
            <a:bodyPr wrap="none" rtlCol="0">
              <a:spAutoFit/>
            </a:bodyPr>
            <a:lstStyle/>
            <a:p>
              <a:r>
                <a:rPr kumimoji="1" lang="ja-JP" altLang="en-US" sz="2400" dirty="0" smtClean="0">
                  <a:latin typeface="HGS創英角ｺﾞｼｯｸUB" panose="020B0900000000000000" pitchFamily="50" charset="-128"/>
                  <a:ea typeface="HGS創英角ｺﾞｼｯｸUB" panose="020B0900000000000000" pitchFamily="50" charset="-128"/>
                </a:rPr>
                <a:t>優しい口調</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grpSp>
        <p:nvGrpSpPr>
          <p:cNvPr id="24" name="グループ化 23"/>
          <p:cNvGrpSpPr/>
          <p:nvPr/>
        </p:nvGrpSpPr>
        <p:grpSpPr>
          <a:xfrm>
            <a:off x="5705222" y="4797152"/>
            <a:ext cx="2251154" cy="936104"/>
            <a:chOff x="1133872" y="980728"/>
            <a:chExt cx="2251154" cy="936104"/>
          </a:xfrm>
        </p:grpSpPr>
        <p:sp>
          <p:nvSpPr>
            <p:cNvPr id="25" name="円/楕円 24"/>
            <p:cNvSpPr/>
            <p:nvPr/>
          </p:nvSpPr>
          <p:spPr>
            <a:xfrm>
              <a:off x="1133872" y="980728"/>
              <a:ext cx="225115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426547" y="1217947"/>
              <a:ext cx="1723549" cy="461665"/>
            </a:xfrm>
            <a:prstGeom prst="rect">
              <a:avLst/>
            </a:prstGeom>
            <a:noFill/>
          </p:spPr>
          <p:txBody>
            <a:bodyPr wrap="none" rtlCol="0">
              <a:spAutoFit/>
            </a:bodyPr>
            <a:lstStyle/>
            <a:p>
              <a:r>
                <a:rPr kumimoji="1" lang="ja-JP" altLang="en-US" sz="2400" dirty="0" smtClean="0">
                  <a:latin typeface="HGS創英角ｺﾞｼｯｸUB" panose="020B0900000000000000" pitchFamily="50" charset="-128"/>
                  <a:ea typeface="HGS創英角ｺﾞｼｯｸUB" panose="020B0900000000000000" pitchFamily="50" charset="-128"/>
                </a:rPr>
                <a:t>熱心に聞く</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grpSp>
        <p:nvGrpSpPr>
          <p:cNvPr id="27" name="グループ化 26"/>
          <p:cNvGrpSpPr/>
          <p:nvPr/>
        </p:nvGrpSpPr>
        <p:grpSpPr>
          <a:xfrm>
            <a:off x="1240726" y="4797152"/>
            <a:ext cx="2251154" cy="936104"/>
            <a:chOff x="1133872" y="980728"/>
            <a:chExt cx="2251154" cy="936104"/>
          </a:xfrm>
        </p:grpSpPr>
        <p:sp>
          <p:nvSpPr>
            <p:cNvPr id="28" name="円/楕円 27"/>
            <p:cNvSpPr/>
            <p:nvPr/>
          </p:nvSpPr>
          <p:spPr>
            <a:xfrm>
              <a:off x="1133872" y="980728"/>
              <a:ext cx="225115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1262787" y="1217947"/>
              <a:ext cx="2031325" cy="461665"/>
            </a:xfrm>
            <a:prstGeom prst="rect">
              <a:avLst/>
            </a:prstGeom>
            <a:noFill/>
          </p:spPr>
          <p:txBody>
            <a:bodyPr wrap="none" rtlCol="0">
              <a:spAutoFit/>
            </a:bodyPr>
            <a:lstStyle/>
            <a:p>
              <a:r>
                <a:rPr kumimoji="1" lang="ja-JP" altLang="en-US" sz="2400" dirty="0" smtClean="0">
                  <a:latin typeface="HGS創英角ｺﾞｼｯｸUB" panose="020B0900000000000000" pitchFamily="50" charset="-128"/>
                  <a:ea typeface="HGS創英角ｺﾞｼｯｸUB" panose="020B0900000000000000" pitchFamily="50" charset="-128"/>
                </a:rPr>
                <a:t>利用者様優先</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grpSp>
        <p:nvGrpSpPr>
          <p:cNvPr id="30" name="グループ化 29"/>
          <p:cNvGrpSpPr/>
          <p:nvPr/>
        </p:nvGrpSpPr>
        <p:grpSpPr>
          <a:xfrm>
            <a:off x="539552" y="1268760"/>
            <a:ext cx="2251154" cy="936104"/>
            <a:chOff x="1133872" y="980728"/>
            <a:chExt cx="2251154" cy="936104"/>
          </a:xfrm>
        </p:grpSpPr>
        <p:sp>
          <p:nvSpPr>
            <p:cNvPr id="31" name="円/楕円 30"/>
            <p:cNvSpPr/>
            <p:nvPr/>
          </p:nvSpPr>
          <p:spPr>
            <a:xfrm>
              <a:off x="1133872" y="980728"/>
              <a:ext cx="225115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682060" y="1217947"/>
              <a:ext cx="1107996" cy="461665"/>
            </a:xfrm>
            <a:prstGeom prst="rect">
              <a:avLst/>
            </a:prstGeom>
            <a:noFill/>
          </p:spPr>
          <p:txBody>
            <a:bodyPr wrap="none" rtlCol="0">
              <a:spAutoFit/>
            </a:bodyPr>
            <a:lstStyle/>
            <a:p>
              <a:r>
                <a:rPr kumimoji="1" lang="ja-JP" altLang="en-US" sz="2400" dirty="0" smtClean="0">
                  <a:latin typeface="HGS創英角ｺﾞｼｯｸUB" panose="020B0900000000000000" pitchFamily="50" charset="-128"/>
                  <a:ea typeface="HGS創英角ｺﾞｼｯｸUB" panose="020B0900000000000000" pitchFamily="50" charset="-128"/>
                </a:rPr>
                <a:t>笑　顔</a:t>
              </a:r>
              <a:endParaRPr kumimoji="1" lang="ja-JP" altLang="en-US" sz="2400" dirty="0">
                <a:latin typeface="HGS創英角ｺﾞｼｯｸUB" panose="020B0900000000000000" pitchFamily="50" charset="-128"/>
                <a:ea typeface="HGS創英角ｺﾞｼｯｸUB" panose="020B0900000000000000" pitchFamily="50" charset="-128"/>
              </a:endParaRPr>
            </a:p>
          </p:txBody>
        </p:sp>
      </p:grpSp>
      <p:cxnSp>
        <p:nvCxnSpPr>
          <p:cNvPr id="34" name="直線コネクタ 33"/>
          <p:cNvCxnSpPr/>
          <p:nvPr/>
        </p:nvCxnSpPr>
        <p:spPr>
          <a:xfrm>
            <a:off x="2294295" y="2148488"/>
            <a:ext cx="1236236" cy="65624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endCxn id="2" idx="7"/>
          </p:cNvCxnSpPr>
          <p:nvPr/>
        </p:nvCxnSpPr>
        <p:spPr>
          <a:xfrm flipH="1">
            <a:off x="5559182" y="2148488"/>
            <a:ext cx="1366585" cy="66950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19" idx="2"/>
          </p:cNvCxnSpPr>
          <p:nvPr/>
        </p:nvCxnSpPr>
        <p:spPr>
          <a:xfrm flipH="1" flipV="1">
            <a:off x="5992768" y="3427623"/>
            <a:ext cx="523448" cy="13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flipV="1">
            <a:off x="2640752" y="3427623"/>
            <a:ext cx="523448" cy="13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a:endCxn id="2" idx="0"/>
          </p:cNvCxnSpPr>
          <p:nvPr/>
        </p:nvCxnSpPr>
        <p:spPr>
          <a:xfrm flipH="1">
            <a:off x="4553744" y="1915344"/>
            <a:ext cx="18256" cy="6495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flipV="1">
            <a:off x="5479544" y="4064220"/>
            <a:ext cx="892656" cy="7772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H="1">
            <a:off x="2790706" y="4129764"/>
            <a:ext cx="979528" cy="71169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0040109"/>
      </p:ext>
    </p:extLst>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4401205"/>
          </a:xfrm>
          <a:prstGeom prst="rect">
            <a:avLst/>
          </a:prstGeom>
          <a:noFill/>
        </p:spPr>
        <p:txBody>
          <a:bodyPr wrap="square" rtlCol="0">
            <a:spAutoFit/>
          </a:bodyPr>
          <a:lstStyle/>
          <a:p>
            <a:r>
              <a:rPr lang="ja-JP" altLang="en-US" sz="3200" dirty="0" smtClean="0">
                <a:latin typeface="HGS創英角ｺﾞｼｯｸUB" pitchFamily="50" charset="-128"/>
                <a:ea typeface="HGS創英角ｺﾞｼｯｸUB" pitchFamily="50" charset="-128"/>
              </a:rPr>
              <a:t>基本的な方法</a:t>
            </a:r>
            <a:endParaRPr lang="en-US" altLang="ja-JP" sz="3200" dirty="0" smtClean="0">
              <a:latin typeface="HGS創英角ｺﾞｼｯｸUB" pitchFamily="50" charset="-128"/>
              <a:ea typeface="HGS創英角ｺﾞｼｯｸUB" pitchFamily="50" charset="-128"/>
            </a:endParaRPr>
          </a:p>
          <a:p>
            <a:endParaRPr lang="en-US" altLang="ja-JP" sz="2400" dirty="0" smtClean="0">
              <a:latin typeface="HGS創英角ｺﾞｼｯｸUB" pitchFamily="50" charset="-128"/>
              <a:ea typeface="HGS創英角ｺﾞｼｯｸUB" pitchFamily="50" charset="-128"/>
            </a:endParaRPr>
          </a:p>
          <a:p>
            <a:r>
              <a:rPr lang="ja-JP" altLang="en-US" sz="3200" dirty="0" smtClean="0">
                <a:solidFill>
                  <a:srgbClr val="FF0000"/>
                </a:solidFill>
                <a:latin typeface="HGS創英角ｺﾞｼｯｸUB" pitchFamily="50" charset="-128"/>
                <a:ea typeface="HGS創英角ｺﾞｼｯｸUB" pitchFamily="50" charset="-128"/>
              </a:rPr>
              <a:t>①本人の視界に入って接すること</a:t>
            </a:r>
            <a:endParaRPr lang="en-US" altLang="ja-JP" sz="3200" dirty="0" smtClean="0">
              <a:solidFill>
                <a:srgbClr val="FF0000"/>
              </a:solidFill>
              <a:latin typeface="HGS創英角ｺﾞｼｯｸUB" pitchFamily="50" charset="-128"/>
              <a:ea typeface="HGS創英角ｺﾞｼｯｸUB" pitchFamily="50" charset="-128"/>
            </a:endParaRPr>
          </a:p>
          <a:p>
            <a:endParaRPr lang="en-US" altLang="ja-JP" sz="3200" dirty="0" smtClean="0">
              <a:solidFill>
                <a:srgbClr val="FF0000"/>
              </a:solidFill>
              <a:latin typeface="HGS創英角ｺﾞｼｯｸUB" pitchFamily="50" charset="-128"/>
              <a:ea typeface="HGS創英角ｺﾞｼｯｸUB" pitchFamily="50" charset="-128"/>
            </a:endParaRPr>
          </a:p>
          <a:p>
            <a:r>
              <a:rPr lang="ja-JP" altLang="en-US" sz="3200" dirty="0" smtClean="0">
                <a:solidFill>
                  <a:srgbClr val="FF0000"/>
                </a:solidFill>
                <a:latin typeface="HGS創英角ｺﾞｼｯｸUB" pitchFamily="50" charset="-128"/>
                <a:ea typeface="HGS創英角ｺﾞｼｯｸUB" pitchFamily="50" charset="-128"/>
              </a:rPr>
              <a:t>②ゆったりとしたペースで接すること</a:t>
            </a:r>
            <a:endParaRPr lang="en-US" altLang="ja-JP" sz="3200" dirty="0" smtClean="0">
              <a:solidFill>
                <a:srgbClr val="FF0000"/>
              </a:solidFill>
              <a:latin typeface="HGS創英角ｺﾞｼｯｸUB" pitchFamily="50" charset="-128"/>
              <a:ea typeface="HGS創英角ｺﾞｼｯｸUB" pitchFamily="50" charset="-128"/>
            </a:endParaRPr>
          </a:p>
          <a:p>
            <a:endParaRPr lang="en-US" altLang="ja-JP" sz="3200" dirty="0" smtClean="0">
              <a:solidFill>
                <a:srgbClr val="FF0000"/>
              </a:solidFill>
              <a:latin typeface="HGS創英角ｺﾞｼｯｸUB" pitchFamily="50" charset="-128"/>
              <a:ea typeface="HGS創英角ｺﾞｼｯｸUB" pitchFamily="50" charset="-128"/>
            </a:endParaRPr>
          </a:p>
          <a:p>
            <a:r>
              <a:rPr lang="ja-JP" altLang="en-US" sz="3200" dirty="0" smtClean="0">
                <a:solidFill>
                  <a:srgbClr val="FF0000"/>
                </a:solidFill>
                <a:latin typeface="HGS創英角ｺﾞｼｯｸUB" pitchFamily="50" charset="-128"/>
                <a:ea typeface="HGS創英角ｺﾞｼｯｸUB" pitchFamily="50" charset="-128"/>
              </a:rPr>
              <a:t>③相手に合わせて接すること</a:t>
            </a:r>
            <a:endParaRPr lang="en-US" altLang="ja-JP" sz="3200" dirty="0" smtClean="0">
              <a:solidFill>
                <a:srgbClr val="FF0000"/>
              </a:solidFill>
              <a:latin typeface="HGS創英角ｺﾞｼｯｸUB" pitchFamily="50" charset="-128"/>
              <a:ea typeface="HGS創英角ｺﾞｼｯｸUB" pitchFamily="50" charset="-128"/>
            </a:endParaRPr>
          </a:p>
          <a:p>
            <a:endParaRPr lang="en-US" altLang="ja-JP" sz="3200" dirty="0" smtClean="0">
              <a:solidFill>
                <a:srgbClr val="FF0000"/>
              </a:solidFill>
              <a:latin typeface="HGS創英角ｺﾞｼｯｸUB" pitchFamily="50" charset="-128"/>
              <a:ea typeface="HGS創英角ｺﾞｼｯｸUB" pitchFamily="50" charset="-128"/>
            </a:endParaRPr>
          </a:p>
          <a:p>
            <a:r>
              <a:rPr lang="ja-JP" altLang="en-US" sz="3200" dirty="0" smtClean="0">
                <a:solidFill>
                  <a:srgbClr val="FF0000"/>
                </a:solidFill>
                <a:latin typeface="HGS創英角ｺﾞｼｯｸUB" pitchFamily="50" charset="-128"/>
                <a:ea typeface="HGS創英角ｺﾞｼｯｸUB" pitchFamily="50" charset="-128"/>
              </a:rPr>
              <a:t>④相手の目を見て接すること</a:t>
            </a:r>
            <a:endParaRPr lang="en-US" altLang="ja-JP" sz="3200" dirty="0">
              <a:solidFill>
                <a:srgbClr val="FF0000"/>
              </a:solidFill>
              <a:latin typeface="HGS創英角ｺﾞｼｯｸUB" pitchFamily="50" charset="-128"/>
              <a:ea typeface="HGS創英角ｺﾞｼｯｸUB" pitchFamily="50" charset="-128"/>
            </a:endParaRPr>
          </a:p>
        </p:txBody>
      </p:sp>
      <p:sp>
        <p:nvSpPr>
          <p:cNvPr id="3" name="テキスト ボックス 2"/>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利用者様とのコミュニケーション</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297907080"/>
      </p:ext>
    </p:extLst>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4832092"/>
          </a:xfrm>
          <a:prstGeom prst="rect">
            <a:avLst/>
          </a:prstGeom>
          <a:noFill/>
        </p:spPr>
        <p:txBody>
          <a:bodyPr wrap="square" rtlCol="0">
            <a:spAutoFit/>
          </a:bodyPr>
          <a:lstStyle/>
          <a:p>
            <a:r>
              <a:rPr lang="ja-JP" altLang="en-US" sz="2400" dirty="0" smtClean="0">
                <a:solidFill>
                  <a:srgbClr val="FF0000"/>
                </a:solidFill>
                <a:latin typeface="HGS創英角ｺﾞｼｯｸUB" pitchFamily="50" charset="-128"/>
                <a:ea typeface="HGS創英角ｺﾞｼｯｸUB" pitchFamily="50" charset="-128"/>
              </a:rPr>
              <a:t>①</a:t>
            </a:r>
            <a:r>
              <a:rPr lang="ja-JP" altLang="en-US" sz="2400" dirty="0">
                <a:solidFill>
                  <a:srgbClr val="FF0000"/>
                </a:solidFill>
                <a:latin typeface="HGS創英角ｺﾞｼｯｸUB" pitchFamily="50" charset="-128"/>
                <a:ea typeface="HGS創英角ｺﾞｼｯｸUB" pitchFamily="50" charset="-128"/>
              </a:rPr>
              <a:t>本人の視界に入って接する</a:t>
            </a:r>
            <a:r>
              <a:rPr lang="ja-JP" altLang="en-US" sz="2400" dirty="0" smtClean="0">
                <a:solidFill>
                  <a:srgbClr val="FF0000"/>
                </a:solidFill>
                <a:latin typeface="HGS創英角ｺﾞｼｯｸUB" pitchFamily="50" charset="-128"/>
                <a:ea typeface="HGS創英角ｺﾞｼｯｸUB" pitchFamily="50" charset="-128"/>
              </a:rPr>
              <a:t>こと</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利用者様</a:t>
            </a:r>
            <a:r>
              <a:rPr lang="ja-JP" altLang="en-US" sz="2400" dirty="0" smtClean="0">
                <a:latin typeface="HGS創英角ｺﾞｼｯｸUB" panose="020B0900000000000000" pitchFamily="50" charset="-128"/>
                <a:ea typeface="HGS創英角ｺﾞｼｯｸUB" panose="020B0900000000000000" pitchFamily="50" charset="-128"/>
              </a:rPr>
              <a:t>と</a:t>
            </a:r>
            <a:r>
              <a:rPr lang="ja-JP" altLang="en-US" sz="2400" dirty="0">
                <a:latin typeface="HGS創英角ｺﾞｼｯｸUB" panose="020B0900000000000000" pitchFamily="50" charset="-128"/>
                <a:ea typeface="HGS創英角ｺﾞｼｯｸUB" panose="020B0900000000000000" pitchFamily="50" charset="-128"/>
              </a:rPr>
              <a:t>接する場合には、注意すべき点がいくつか存在します。例えば、「</a:t>
            </a:r>
            <a:r>
              <a:rPr lang="ja-JP" altLang="en-US" sz="2400" dirty="0">
                <a:solidFill>
                  <a:srgbClr val="FF0000"/>
                </a:solidFill>
                <a:latin typeface="HGS創英角ｺﾞｼｯｸUB" panose="020B0900000000000000" pitchFamily="50" charset="-128"/>
                <a:ea typeface="HGS創英角ｺﾞｼｯｸUB" panose="020B0900000000000000" pitchFamily="50" charset="-128"/>
              </a:rPr>
              <a:t>視界に入って接する</a:t>
            </a:r>
            <a:r>
              <a:rPr lang="ja-JP" altLang="en-US" sz="2400" dirty="0">
                <a:latin typeface="HGS創英角ｺﾞｼｯｸUB" panose="020B0900000000000000" pitchFamily="50" charset="-128"/>
                <a:ea typeface="HGS創英角ｺﾞｼｯｸUB" panose="020B0900000000000000" pitchFamily="50" charset="-128"/>
              </a:rPr>
              <a:t>」ということも重要なポイントの</a:t>
            </a:r>
            <a:r>
              <a:rPr lang="ja-JP" altLang="en-US" sz="2400" dirty="0" smtClean="0">
                <a:latin typeface="HGS創英角ｺﾞｼｯｸUB" panose="020B0900000000000000" pitchFamily="50" charset="-128"/>
                <a:ea typeface="HGS創英角ｺﾞｼｯｸUB" panose="020B0900000000000000" pitchFamily="50" charset="-128"/>
              </a:rPr>
              <a:t>一つとなります。介助</a:t>
            </a:r>
            <a:r>
              <a:rPr lang="ja-JP" altLang="en-US" sz="2400" dirty="0">
                <a:latin typeface="HGS創英角ｺﾞｼｯｸUB" panose="020B0900000000000000" pitchFamily="50" charset="-128"/>
                <a:ea typeface="HGS創英角ｺﾞｼｯｸUB" panose="020B0900000000000000" pitchFamily="50" charset="-128"/>
              </a:rPr>
              <a:t>や会話をする際のポイントに</a:t>
            </a:r>
            <a:r>
              <a:rPr lang="ja-JP" altLang="en-US" sz="2400" dirty="0" smtClean="0">
                <a:latin typeface="HGS創英角ｺﾞｼｯｸUB" panose="020B0900000000000000" pitchFamily="50" charset="-128"/>
                <a:ea typeface="HGS創英角ｺﾞｼｯｸUB" panose="020B0900000000000000" pitchFamily="50" charset="-128"/>
              </a:rPr>
              <a:t>ついて説明します。</a:t>
            </a:r>
            <a:endParaRPr lang="en-US" altLang="ja-JP" sz="2400" dirty="0" smtClean="0">
              <a:latin typeface="HGS創英角ｺﾞｼｯｸUB" panose="020B0900000000000000" pitchFamily="50" charset="-128"/>
              <a:ea typeface="HGS創英角ｺﾞｼｯｸUB" panose="020B0900000000000000" pitchFamily="50" charset="-128"/>
            </a:endParaRPr>
          </a:p>
          <a:p>
            <a:endParaRPr lang="en-US" altLang="ja-JP" sz="1000" dirty="0" smtClean="0">
              <a:solidFill>
                <a:srgbClr val="FF0000"/>
              </a:solidFill>
              <a:latin typeface="HGS創英角ｺﾞｼｯｸUB" pitchFamily="50" charset="-128"/>
              <a:ea typeface="HGS創英角ｺﾞｼｯｸUB" pitchFamily="50" charset="-128"/>
            </a:endParaRPr>
          </a:p>
          <a:p>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■視界と</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会話</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10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高齢になるとどうしても聴力や注意力が衰えますから、背後からの呼びかけにはなかなか気づかない方が多いようです。あらかじめ視野の中に入りコミュニケーションを取ることで、より円滑に意思の疎通ができるようになるでしょう。視界に入ることでより親密なコミュニケーションを演出できますから、心理的な作用としても大きなメリットが生じます。</a:t>
            </a:r>
            <a:endParaRPr lang="en-US" altLang="ja-JP" sz="2400" dirty="0" smtClean="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942846899"/>
      </p:ext>
    </p:extLst>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4985980"/>
          </a:xfrm>
          <a:prstGeom prst="rect">
            <a:avLst/>
          </a:prstGeom>
          <a:noFill/>
        </p:spPr>
        <p:txBody>
          <a:bodyPr wrap="square" rtlCol="0">
            <a:spAutoFit/>
          </a:bodyPr>
          <a:lstStyle/>
          <a:p>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■利用者様の視界</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10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高齢になると視力が低下し、視界は徐々に狭まっていくといわれています。そのため、介護者が介助を</a:t>
            </a:r>
            <a:r>
              <a:rPr lang="ja-JP" altLang="en-US" sz="2400" dirty="0" smtClean="0">
                <a:latin typeface="HGS創英角ｺﾞｼｯｸUB" panose="020B0900000000000000" pitchFamily="50" charset="-128"/>
                <a:ea typeface="HGS創英角ｺﾞｼｯｸUB" panose="020B0900000000000000" pitchFamily="50" charset="-128"/>
              </a:rPr>
              <a:t>して</a:t>
            </a:r>
            <a:r>
              <a:rPr lang="ja-JP" altLang="en-US" sz="2400" dirty="0">
                <a:latin typeface="HGS創英角ｺﾞｼｯｸUB" panose="020B0900000000000000" pitchFamily="50" charset="-128"/>
                <a:ea typeface="HGS創英角ｺﾞｼｯｸUB" panose="020B0900000000000000" pitchFamily="50" charset="-128"/>
              </a:rPr>
              <a:t>利用者</a:t>
            </a:r>
            <a:r>
              <a:rPr lang="ja-JP" altLang="en-US" sz="2400" dirty="0" smtClean="0">
                <a:latin typeface="HGS創英角ｺﾞｼｯｸUB" panose="020B0900000000000000" pitchFamily="50" charset="-128"/>
                <a:ea typeface="HGS創英角ｺﾞｼｯｸUB" panose="020B0900000000000000" pitchFamily="50" charset="-128"/>
              </a:rPr>
              <a:t>様の</a:t>
            </a:r>
            <a:r>
              <a:rPr lang="ja-JP" altLang="en-US" sz="2400" dirty="0">
                <a:latin typeface="HGS創英角ｺﾞｼｯｸUB" panose="020B0900000000000000" pitchFamily="50" charset="-128"/>
                <a:ea typeface="HGS創英角ｺﾞｼｯｸUB" panose="020B0900000000000000" pitchFamily="50" charset="-128"/>
              </a:rPr>
              <a:t>移動をサポートする際には、介護</a:t>
            </a:r>
            <a:r>
              <a:rPr lang="ja-JP" altLang="en-US" sz="2400" dirty="0" smtClean="0">
                <a:latin typeface="HGS創英角ｺﾞｼｯｸUB" panose="020B0900000000000000" pitchFamily="50" charset="-128"/>
                <a:ea typeface="HGS創英角ｺﾞｼｯｸUB" panose="020B0900000000000000" pitchFamily="50" charset="-128"/>
              </a:rPr>
              <a:t>者が</a:t>
            </a:r>
            <a:r>
              <a:rPr lang="ja-JP" altLang="en-US" sz="2400" dirty="0">
                <a:latin typeface="HGS創英角ｺﾞｼｯｸUB" panose="020B0900000000000000" pitchFamily="50" charset="-128"/>
                <a:ea typeface="HGS創英角ｺﾞｼｯｸUB" panose="020B0900000000000000" pitchFamily="50" charset="-128"/>
              </a:rPr>
              <a:t>利用者</a:t>
            </a:r>
            <a:r>
              <a:rPr lang="ja-JP" altLang="en-US" sz="2400" dirty="0" smtClean="0">
                <a:latin typeface="HGS創英角ｺﾞｼｯｸUB" panose="020B0900000000000000" pitchFamily="50" charset="-128"/>
                <a:ea typeface="HGS創英角ｺﾞｼｯｸUB" panose="020B0900000000000000" pitchFamily="50" charset="-128"/>
              </a:rPr>
              <a:t>様の</a:t>
            </a:r>
            <a:r>
              <a:rPr lang="ja-JP" altLang="en-US" sz="2400" dirty="0">
                <a:latin typeface="HGS創英角ｺﾞｼｯｸUB" panose="020B0900000000000000" pitchFamily="50" charset="-128"/>
                <a:ea typeface="HGS創英角ｺﾞｼｯｸUB" panose="020B0900000000000000" pitchFamily="50" charset="-128"/>
              </a:rPr>
              <a:t>目となり、安全を確保することが求められます。</a:t>
            </a:r>
            <a:r>
              <a:rPr lang="ja-JP" altLang="en-US" sz="2400" dirty="0" smtClean="0">
                <a:latin typeface="HGS創英角ｺﾞｼｯｸUB" panose="020B0900000000000000" pitchFamily="50" charset="-128"/>
                <a:ea typeface="HGS創英角ｺﾞｼｯｸUB" panose="020B0900000000000000" pitchFamily="50" charset="-128"/>
              </a:rPr>
              <a:t>常に</a:t>
            </a:r>
            <a:r>
              <a:rPr lang="ja-JP" altLang="en-US" sz="2400" dirty="0">
                <a:latin typeface="HGS創英角ｺﾞｼｯｸUB" panose="020B0900000000000000" pitchFamily="50" charset="-128"/>
                <a:ea typeface="HGS創英角ｺﾞｼｯｸUB" panose="020B0900000000000000" pitchFamily="50" charset="-128"/>
              </a:rPr>
              <a:t>利用者様</a:t>
            </a:r>
            <a:r>
              <a:rPr lang="ja-JP" altLang="en-US" sz="2400" dirty="0" smtClean="0">
                <a:latin typeface="HGS創英角ｺﾞｼｯｸUB" panose="020B0900000000000000" pitchFamily="50" charset="-128"/>
                <a:ea typeface="HGS創英角ｺﾞｼｯｸUB" panose="020B0900000000000000" pitchFamily="50" charset="-128"/>
              </a:rPr>
              <a:t>の</a:t>
            </a:r>
            <a:r>
              <a:rPr lang="ja-JP" altLang="en-US" sz="2400" dirty="0">
                <a:latin typeface="HGS創英角ｺﾞｼｯｸUB" panose="020B0900000000000000" pitchFamily="50" charset="-128"/>
                <a:ea typeface="HGS創英角ｺﾞｼｯｸUB" panose="020B0900000000000000" pitchFamily="50" charset="-128"/>
              </a:rPr>
              <a:t>視界に入る立ち位置を確保することで、段差などの危険を予知したり、</a:t>
            </a:r>
            <a:r>
              <a:rPr lang="ja-JP" altLang="en-US" sz="2400" dirty="0" smtClean="0">
                <a:latin typeface="HGS創英角ｺﾞｼｯｸUB" panose="020B0900000000000000" pitchFamily="50" charset="-128"/>
                <a:ea typeface="HGS創英角ｺﾞｼｯｸUB" panose="020B0900000000000000" pitchFamily="50" charset="-128"/>
              </a:rPr>
              <a:t>あるいは利用者様に</a:t>
            </a:r>
            <a:r>
              <a:rPr lang="ja-JP" altLang="en-US" sz="2400" dirty="0">
                <a:latin typeface="HGS創英角ｺﾞｼｯｸUB" panose="020B0900000000000000" pitchFamily="50" charset="-128"/>
                <a:ea typeface="HGS創英角ｺﾞｼｯｸUB" panose="020B0900000000000000" pitchFamily="50" charset="-128"/>
              </a:rPr>
              <a:t>安心感を抱いてもらうことができます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endParaRPr lang="en-US" altLang="ja-JP" sz="1000" dirty="0">
              <a:latin typeface="HGS創英角ｺﾞｼｯｸUB" panose="020B0900000000000000" pitchFamily="50" charset="-128"/>
              <a:ea typeface="HGS創英角ｺﾞｼｯｸUB" panose="020B0900000000000000" pitchFamily="50" charset="-128"/>
            </a:endParaRPr>
          </a:p>
          <a:p>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■視力が低下している場合</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は</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10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視力が低下している方については、肩に手をそえるなどして、分かりやすい形でコミュニケーションをするように工夫してみましょう。コミュニケーションの方法は、障害の度合や認知力の程度に合わせて考えてみることが大切です</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789622537"/>
      </p:ext>
    </p:extLst>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5416868"/>
          </a:xfrm>
          <a:prstGeom prst="rect">
            <a:avLst/>
          </a:prstGeom>
          <a:noFill/>
        </p:spPr>
        <p:txBody>
          <a:bodyPr wrap="square" rtlCol="0">
            <a:spAutoFit/>
          </a:bodyPr>
          <a:lstStyle/>
          <a:p>
            <a:r>
              <a:rPr lang="ja-JP" altLang="en-US" sz="2400" dirty="0" smtClean="0">
                <a:solidFill>
                  <a:srgbClr val="FF0000"/>
                </a:solidFill>
                <a:latin typeface="HGS創英角ｺﾞｼｯｸUB" pitchFamily="50" charset="-128"/>
                <a:ea typeface="HGS創英角ｺﾞｼｯｸUB" pitchFamily="50" charset="-128"/>
              </a:rPr>
              <a:t>②</a:t>
            </a:r>
            <a:r>
              <a:rPr lang="ja-JP" altLang="en-US" sz="2400" dirty="0">
                <a:solidFill>
                  <a:srgbClr val="FF0000"/>
                </a:solidFill>
                <a:latin typeface="HGS創英角ｺﾞｼｯｸUB" pitchFamily="50" charset="-128"/>
                <a:ea typeface="HGS創英角ｺﾞｼｯｸUB" pitchFamily="50" charset="-128"/>
              </a:rPr>
              <a:t>ゆったりとしたペースで接する</a:t>
            </a:r>
            <a:r>
              <a:rPr lang="ja-JP" altLang="en-US" sz="2400" dirty="0" smtClean="0">
                <a:solidFill>
                  <a:srgbClr val="FF0000"/>
                </a:solidFill>
                <a:latin typeface="HGS創英角ｺﾞｼｯｸUB" pitchFamily="50" charset="-128"/>
                <a:ea typeface="HGS創英角ｺﾞｼｯｸUB" pitchFamily="50" charset="-128"/>
              </a:rPr>
              <a:t>こと</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介護の現場は慢性的に人手が不足していますから、職員は多忙な毎日に対応する必要があります。中には、つい個人に対する扱いが粗雑になりがちで、特にコミュニケーションが疎かになってしまう職員は少なくないようです。意識して気をつけるようにしましょう</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endParaRPr lang="en-US" altLang="ja-JP" sz="1000" dirty="0">
              <a:latin typeface="HGS創英角ｺﾞｼｯｸUB" pitchFamily="50" charset="-128"/>
              <a:ea typeface="HGS創英角ｺﾞｼｯｸUB" pitchFamily="50" charset="-128"/>
            </a:endParaRPr>
          </a:p>
          <a:p>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■ゆったり</a:t>
            </a:r>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としたペースで接する大切</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さ</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できるだけ</a:t>
            </a:r>
            <a:r>
              <a:rPr lang="ja-JP" altLang="en-US" sz="2400" dirty="0">
                <a:latin typeface="HGS創英角ｺﾞｼｯｸUB" panose="020B0900000000000000" pitchFamily="50" charset="-128"/>
                <a:ea typeface="HGS創英角ｺﾞｼｯｸUB" panose="020B0900000000000000" pitchFamily="50" charset="-128"/>
              </a:rPr>
              <a:t>ゆったりとしたペースで接するように配慮してください</a:t>
            </a:r>
            <a:r>
              <a:rPr lang="ja-JP" altLang="en-US" sz="2400" dirty="0" smtClean="0">
                <a:latin typeface="HGS創英角ｺﾞｼｯｸUB" panose="020B0900000000000000" pitchFamily="50" charset="-128"/>
                <a:ea typeface="HGS創英角ｺﾞｼｯｸUB" panose="020B0900000000000000" pitchFamily="50" charset="-128"/>
              </a:rPr>
              <a:t>。ゆっくり</a:t>
            </a:r>
            <a:r>
              <a:rPr lang="ja-JP" altLang="en-US" sz="2400" dirty="0">
                <a:latin typeface="HGS創英角ｺﾞｼｯｸUB" panose="020B0900000000000000" pitchFamily="50" charset="-128"/>
                <a:ea typeface="HGS創英角ｺﾞｼｯｸUB" panose="020B0900000000000000" pitchFamily="50" charset="-128"/>
              </a:rPr>
              <a:t>と話すこと、そして相手の話が終わるのを待ってから話し始める（言葉を遮らないこと）を心がけます。できるだけ平易な言葉を用い、聴覚に問題のある方については大きな声で話すことを習慣づけましょう。この会話スタイルだ</a:t>
            </a:r>
            <a:r>
              <a:rPr lang="ja-JP" altLang="en-US" sz="2400" dirty="0" smtClean="0">
                <a:latin typeface="HGS創英角ｺﾞｼｯｸUB" panose="020B0900000000000000" pitchFamily="50" charset="-128"/>
                <a:ea typeface="HGS創英角ｺﾞｼｯｸUB" panose="020B0900000000000000" pitchFamily="50" charset="-128"/>
              </a:rPr>
              <a:t>とどう</a:t>
            </a:r>
            <a:r>
              <a:rPr lang="ja-JP" altLang="en-US" sz="2400" dirty="0">
                <a:latin typeface="HGS創英角ｺﾞｼｯｸUB" panose="020B0900000000000000" pitchFamily="50" charset="-128"/>
                <a:ea typeface="HGS創英角ｺﾞｼｯｸUB" panose="020B0900000000000000" pitchFamily="50" charset="-128"/>
              </a:rPr>
              <a:t>しても一人一人のコミュニケーションに時間を要してしまいますが、可能な限り時間を割くように努力することが大切です。</a:t>
            </a:r>
            <a:endParaRPr lang="en-US" altLang="ja-JP" sz="2400" dirty="0" smtClean="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646782889"/>
      </p:ext>
    </p:extLst>
  </p:cSld>
  <p:clrMapOvr>
    <a:masterClrMapping/>
  </p:clrMapOvr>
  <p:transition>
    <p:newsflash/>
    <p:sndAc>
      <p:stSnd>
        <p:snd r:embed="rId3"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9899" y="3501008"/>
            <a:ext cx="2434589" cy="2678048"/>
          </a:xfrm>
          <a:prstGeom prst="rect">
            <a:avLst/>
          </a:prstGeom>
        </p:spPr>
      </p:pic>
      <p:sp>
        <p:nvSpPr>
          <p:cNvPr id="4" name="テキスト ボックス 3"/>
          <p:cNvSpPr txBox="1"/>
          <p:nvPr/>
        </p:nvSpPr>
        <p:spPr>
          <a:xfrm>
            <a:off x="107504" y="836712"/>
            <a:ext cx="8784976" cy="4524315"/>
          </a:xfrm>
          <a:prstGeom prst="rect">
            <a:avLst/>
          </a:prstGeom>
          <a:noFill/>
        </p:spPr>
        <p:txBody>
          <a:bodyPr wrap="square" rtlCol="0">
            <a:spAutoFit/>
          </a:bodyPr>
          <a:lstStyle/>
          <a:p>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■一つ一つの動作に配慮</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する</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a:latin typeface="HGS創英角ｺﾞｼｯｸUB" panose="020B0900000000000000" pitchFamily="50" charset="-128"/>
                <a:ea typeface="HGS創英角ｺﾞｼｯｸUB" panose="020B0900000000000000" pitchFamily="50" charset="-128"/>
              </a:rPr>
              <a:t>身体</a:t>
            </a:r>
            <a:r>
              <a:rPr lang="ja-JP" altLang="en-US" sz="2400" dirty="0" smtClean="0">
                <a:latin typeface="HGS創英角ｺﾞｼｯｸUB" panose="020B0900000000000000" pitchFamily="50" charset="-128"/>
                <a:ea typeface="HGS創英角ｺﾞｼｯｸUB" panose="020B0900000000000000" pitchFamily="50" charset="-128"/>
              </a:rPr>
              <a:t>能力の低下</a:t>
            </a:r>
            <a:r>
              <a:rPr lang="ja-JP" altLang="en-US" sz="2400" dirty="0">
                <a:latin typeface="HGS創英角ｺﾞｼｯｸUB" panose="020B0900000000000000" pitchFamily="50" charset="-128"/>
                <a:ea typeface="HGS創英角ｺﾞｼｯｸUB" panose="020B0900000000000000" pitchFamily="50" charset="-128"/>
              </a:rPr>
              <a:t>をきたし、ごく緩慢な動作しかできない方もいます。移動を介助する際や、外出に付き添う際など、半歩ほど相手の前に出て行動するのが基本ですが、足早になり過ぎないように気をつけてください。息が切れたり、あるいはバランスを崩したり、こちらの動作するペースが早いと何らかの不調が生じるはずです。些細な変化も見逃さない</a:t>
            </a:r>
            <a:r>
              <a:rPr lang="ja-JP" altLang="en-US" sz="2400" dirty="0" smtClean="0">
                <a:latin typeface="HGS創英角ｺﾞｼｯｸUB" panose="020B0900000000000000" pitchFamily="50" charset="-128"/>
                <a:ea typeface="HGS創英角ｺﾞｼｯｸUB" panose="020B0900000000000000" pitchFamily="50" charset="-128"/>
              </a:rPr>
              <a:t>よう</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に</a:t>
            </a:r>
            <a:r>
              <a:rPr lang="ja-JP" altLang="en-US" sz="2400" dirty="0">
                <a:latin typeface="HGS創英角ｺﾞｼｯｸUB" panose="020B0900000000000000" pitchFamily="50" charset="-128"/>
                <a:ea typeface="HGS創英角ｺﾞｼｯｸUB" panose="020B0900000000000000" pitchFamily="50" charset="-128"/>
              </a:rPr>
              <a:t>してください。ペースが合わないと肉体</a:t>
            </a:r>
            <a:r>
              <a:rPr lang="ja-JP" altLang="en-US" sz="2400" dirty="0" smtClean="0">
                <a:latin typeface="HGS創英角ｺﾞｼｯｸUB" panose="020B0900000000000000" pitchFamily="50" charset="-128"/>
                <a:ea typeface="HGS創英角ｺﾞｼｯｸUB" panose="020B0900000000000000" pitchFamily="50" charset="-128"/>
              </a:rPr>
              <a:t>に</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負担</a:t>
            </a:r>
            <a:r>
              <a:rPr lang="ja-JP" altLang="en-US" sz="2400" dirty="0">
                <a:latin typeface="HGS創英角ｺﾞｼｯｸUB" panose="020B0900000000000000" pitchFamily="50" charset="-128"/>
                <a:ea typeface="HGS創英角ｺﾞｼｯｸUB" panose="020B0900000000000000" pitchFamily="50" charset="-128"/>
              </a:rPr>
              <a:t>をかけて、さらには転倒などのリスク</a:t>
            </a:r>
            <a:r>
              <a:rPr lang="ja-JP" altLang="en-US" sz="2400" dirty="0" smtClean="0">
                <a:latin typeface="HGS創英角ｺﾞｼｯｸUB" panose="020B0900000000000000" pitchFamily="50" charset="-128"/>
                <a:ea typeface="HGS創英角ｺﾞｼｯｸUB" panose="020B0900000000000000" pitchFamily="50" charset="-128"/>
              </a:rPr>
              <a:t>も</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生じます</a:t>
            </a:r>
            <a:r>
              <a:rPr lang="ja-JP" altLang="en-US" sz="2400" dirty="0">
                <a:latin typeface="HGS創英角ｺﾞｼｯｸUB" panose="020B0900000000000000" pitchFamily="50" charset="-128"/>
                <a:ea typeface="HGS創英角ｺﾞｼｯｸUB" panose="020B0900000000000000" pitchFamily="50" charset="-128"/>
              </a:rPr>
              <a:t>から、十分に注意を払うように</a:t>
            </a:r>
            <a:r>
              <a:rPr lang="ja-JP" altLang="en-US" sz="2400" dirty="0" smtClean="0">
                <a:latin typeface="HGS創英角ｺﾞｼｯｸUB" panose="020B0900000000000000" pitchFamily="50" charset="-128"/>
                <a:ea typeface="HGS創英角ｺﾞｼｯｸUB" panose="020B0900000000000000" pitchFamily="50" charset="-128"/>
              </a:rPr>
              <a:t>しま</a:t>
            </a:r>
            <a:endParaRPr lang="en-US" altLang="ja-JP" sz="2400" dirty="0" smtClean="0">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しょう。</a:t>
            </a:r>
            <a:endParaRPr lang="en-US" altLang="ja-JP" sz="2400" dirty="0" smtClean="0">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2985024632"/>
      </p:ext>
    </p:extLst>
  </p:cSld>
  <p:clrMapOvr>
    <a:masterClrMapping/>
  </p:clrMapOvr>
  <p:transition>
    <p:newsflash/>
    <p:sndAc>
      <p:stSnd>
        <p:snd r:embed="rId3"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784976" cy="5478423"/>
          </a:xfrm>
          <a:prstGeom prst="rect">
            <a:avLst/>
          </a:prstGeom>
          <a:noFill/>
        </p:spPr>
        <p:txBody>
          <a:bodyPr wrap="square" rtlCol="0">
            <a:spAutoFit/>
          </a:bodyPr>
          <a:lstStyle/>
          <a:p>
            <a:r>
              <a:rPr lang="ja-JP" altLang="en-US" sz="2400" dirty="0">
                <a:solidFill>
                  <a:srgbClr val="FF0000"/>
                </a:solidFill>
                <a:latin typeface="HGS創英角ｺﾞｼｯｸUB" pitchFamily="50" charset="-128"/>
                <a:ea typeface="HGS創英角ｺﾞｼｯｸUB" pitchFamily="50" charset="-128"/>
              </a:rPr>
              <a:t>③相手に合わせて接する</a:t>
            </a:r>
            <a:r>
              <a:rPr lang="ja-JP" altLang="en-US" sz="2400" dirty="0" smtClean="0">
                <a:solidFill>
                  <a:srgbClr val="FF0000"/>
                </a:solidFill>
                <a:latin typeface="HGS創英角ｺﾞｼｯｸUB" pitchFamily="50" charset="-128"/>
                <a:ea typeface="HGS創英角ｺﾞｼｯｸUB" pitchFamily="50" charset="-128"/>
              </a:rPr>
              <a:t>こと</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各</a:t>
            </a:r>
            <a:r>
              <a:rPr lang="ja-JP" altLang="en-US" sz="2400" dirty="0">
                <a:latin typeface="HGS創英角ｺﾞｼｯｸUB" panose="020B0900000000000000" pitchFamily="50" charset="-128"/>
                <a:ea typeface="HGS創英角ｺﾞｼｯｸUB" panose="020B0900000000000000" pitchFamily="50" charset="-128"/>
              </a:rPr>
              <a:t>個人に</a:t>
            </a:r>
            <a:r>
              <a:rPr lang="ja-JP" altLang="en-US" sz="2400" dirty="0" smtClean="0">
                <a:latin typeface="HGS創英角ｺﾞｼｯｸUB" panose="020B0900000000000000" pitchFamily="50" charset="-128"/>
                <a:ea typeface="HGS創英角ｺﾞｼｯｸUB" panose="020B0900000000000000" pitchFamily="50" charset="-128"/>
              </a:rPr>
              <a:t>よって、介護</a:t>
            </a:r>
            <a:r>
              <a:rPr lang="ja-JP" altLang="en-US" sz="2400" dirty="0">
                <a:latin typeface="HGS創英角ｺﾞｼｯｸUB" panose="020B0900000000000000" pitchFamily="50" charset="-128"/>
                <a:ea typeface="HGS創英角ｺﾞｼｯｸUB" panose="020B0900000000000000" pitchFamily="50" charset="-128"/>
              </a:rPr>
              <a:t>が必要な度合いがそれぞれ異なります。認知能力、コミュニケーションの能力にも差がありますから、相手に合わせて接し方を変えようとする姿勢、きめの細かな対応を心がけてください。介護が不足することはもちろん</a:t>
            </a:r>
            <a:r>
              <a:rPr lang="en-US" altLang="ja-JP" sz="2400" dirty="0">
                <a:latin typeface="HGS創英角ｺﾞｼｯｸUB" panose="020B0900000000000000" pitchFamily="50" charset="-128"/>
                <a:ea typeface="HGS創英角ｺﾞｼｯｸUB" panose="020B0900000000000000" pitchFamily="50" charset="-128"/>
              </a:rPr>
              <a:t>NG</a:t>
            </a:r>
            <a:r>
              <a:rPr lang="ja-JP" altLang="en-US" sz="2400" dirty="0">
                <a:latin typeface="HGS創英角ｺﾞｼｯｸUB" panose="020B0900000000000000" pitchFamily="50" charset="-128"/>
                <a:ea typeface="HGS創英角ｺﾞｼｯｸUB" panose="020B0900000000000000" pitchFamily="50" charset="-128"/>
              </a:rPr>
              <a:t>ですが、</a:t>
            </a:r>
            <a:r>
              <a:rPr lang="ja-JP" altLang="en-US" sz="2800" dirty="0">
                <a:solidFill>
                  <a:srgbClr val="FF0000"/>
                </a:solidFill>
                <a:latin typeface="HGS創英角ｺﾞｼｯｸUB" panose="020B0900000000000000" pitchFamily="50" charset="-128"/>
                <a:ea typeface="HGS創英角ｺﾞｼｯｸUB" panose="020B0900000000000000" pitchFamily="50" charset="-128"/>
              </a:rPr>
              <a:t>行き過ぎた介護</a:t>
            </a:r>
            <a:r>
              <a:rPr lang="ja-JP" altLang="en-US" sz="2400" dirty="0">
                <a:latin typeface="HGS創英角ｺﾞｼｯｸUB" panose="020B0900000000000000" pitchFamily="50" charset="-128"/>
                <a:ea typeface="HGS創英角ｺﾞｼｯｸUB" panose="020B0900000000000000" pitchFamily="50" charset="-128"/>
              </a:rPr>
              <a:t>にも気をつけなくてはなりません</a:t>
            </a:r>
            <a:r>
              <a:rPr lang="ja-JP" altLang="en-US" sz="2400" dirty="0" smtClean="0">
                <a:latin typeface="HGS創英角ｺﾞｼｯｸUB" panose="020B0900000000000000" pitchFamily="50" charset="-128"/>
                <a:ea typeface="HGS創英角ｺﾞｼｯｸUB" panose="020B0900000000000000" pitchFamily="50" charset="-128"/>
              </a:rPr>
              <a:t>。</a:t>
            </a:r>
            <a:endParaRPr lang="en-US" altLang="ja-JP" sz="2400" dirty="0" smtClean="0">
              <a:latin typeface="HGS創英角ｺﾞｼｯｸUB" panose="020B0900000000000000" pitchFamily="50" charset="-128"/>
              <a:ea typeface="HGS創英角ｺﾞｼｯｸUB" panose="020B0900000000000000" pitchFamily="50" charset="-128"/>
            </a:endParaRPr>
          </a:p>
          <a:p>
            <a:endParaRPr lang="en-US" altLang="ja-JP" sz="1000" b="1" dirty="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b="1" dirty="0">
                <a:solidFill>
                  <a:srgbClr val="FF0000"/>
                </a:solidFill>
                <a:latin typeface="HGS創英角ｺﾞｼｯｸUB" panose="020B0900000000000000" pitchFamily="50" charset="-128"/>
                <a:ea typeface="HGS創英角ｺﾞｼｯｸUB" panose="020B0900000000000000" pitchFamily="50" charset="-128"/>
              </a:rPr>
              <a:t>■相手に合わせることの大切</a:t>
            </a:r>
            <a:r>
              <a:rPr lang="ja-JP" altLang="en-US" sz="2400" b="1" dirty="0" smtClean="0">
                <a:solidFill>
                  <a:srgbClr val="FF0000"/>
                </a:solidFill>
                <a:latin typeface="HGS創英角ｺﾞｼｯｸUB" panose="020B0900000000000000" pitchFamily="50" charset="-128"/>
                <a:ea typeface="HGS創英角ｺﾞｼｯｸUB" panose="020B0900000000000000" pitchFamily="50" charset="-128"/>
              </a:rPr>
              <a:t>さ</a:t>
            </a:r>
            <a:endParaRPr lang="en-US" altLang="ja-JP" sz="2400" b="1" dirty="0" smtClean="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2400" dirty="0" smtClean="0">
                <a:latin typeface="HGS創英角ｺﾞｼｯｸUB" panose="020B0900000000000000" pitchFamily="50" charset="-128"/>
                <a:ea typeface="HGS創英角ｺﾞｼｯｸUB" panose="020B0900000000000000" pitchFamily="50" charset="-128"/>
              </a:rPr>
              <a:t>例えば、認知症の利用者様と接する場合を考えてみましょう。話</a:t>
            </a:r>
            <a:r>
              <a:rPr lang="ja-JP" altLang="en-US" sz="2400" dirty="0">
                <a:latin typeface="HGS創英角ｺﾞｼｯｸUB" panose="020B0900000000000000" pitchFamily="50" charset="-128"/>
                <a:ea typeface="HGS創英角ｺﾞｼｯｸUB" panose="020B0900000000000000" pitchFamily="50" charset="-128"/>
              </a:rPr>
              <a:t>の内容が破綻しているからといって、無理に整合性のあるコミュニケーションを図ろうとすれば、いちいち相手の話を否定しなくてはなりません。否定を繰り返す</a:t>
            </a:r>
            <a:r>
              <a:rPr lang="ja-JP" altLang="en-US" sz="2400" dirty="0" smtClean="0">
                <a:latin typeface="HGS創英角ｺﾞｼｯｸUB" panose="020B0900000000000000" pitchFamily="50" charset="-128"/>
                <a:ea typeface="HGS創英角ｺﾞｼｯｸUB" panose="020B0900000000000000" pitchFamily="50" charset="-128"/>
              </a:rPr>
              <a:t>と利用者様の</a:t>
            </a:r>
            <a:r>
              <a:rPr lang="ja-JP" altLang="en-US" sz="2400" dirty="0">
                <a:latin typeface="HGS創英角ｺﾞｼｯｸUB" panose="020B0900000000000000" pitchFamily="50" charset="-128"/>
                <a:ea typeface="HGS創英角ｺﾞｼｯｸUB" panose="020B0900000000000000" pitchFamily="50" charset="-128"/>
              </a:rPr>
              <a:t>自尊心は大きく傷つけられますから</a:t>
            </a:r>
            <a:r>
              <a:rPr lang="ja-JP" altLang="en-US" sz="2400" dirty="0" smtClean="0">
                <a:latin typeface="HGS創英角ｺﾞｼｯｸUB" panose="020B0900000000000000" pitchFamily="50" charset="-128"/>
                <a:ea typeface="HGS創英角ｺﾞｼｯｸUB" panose="020B0900000000000000" pitchFamily="50" charset="-128"/>
              </a:rPr>
              <a:t>、基本的</a:t>
            </a:r>
            <a:r>
              <a:rPr lang="ja-JP" altLang="en-US" sz="2400" dirty="0">
                <a:latin typeface="HGS創英角ｺﾞｼｯｸUB" panose="020B0900000000000000" pitchFamily="50" charset="-128"/>
                <a:ea typeface="HGS創英角ｺﾞｼｯｸUB" panose="020B0900000000000000" pitchFamily="50" charset="-128"/>
              </a:rPr>
              <a:t>には相手の言うことを肯定する姿勢を心がけて、プライドを損なわないような話し方を心がける必要があるでしょう。</a:t>
            </a:r>
            <a:endParaRPr lang="en-US" altLang="ja-JP" sz="2400" b="1" dirty="0">
              <a:solidFill>
                <a:srgbClr val="FF0000"/>
              </a:solidFill>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645583368"/>
      </p:ext>
    </p:extLst>
  </p:cSld>
  <p:clrMapOvr>
    <a:masterClrMapping/>
  </p:clrMapOvr>
  <p:transition>
    <p:newsflash/>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6537</TotalTime>
  <Words>1979</Words>
  <Application>Microsoft Office PowerPoint</Application>
  <PresentationFormat>画面に合わせる (4:3)</PresentationFormat>
  <Paragraphs>92</Paragraphs>
  <Slides>16</Slides>
  <Notes>3</Notes>
  <HiddenSlides>0</HiddenSlides>
  <MMClips>0</MMClips>
  <ScaleCrop>false</ScaleCrop>
  <HeadingPairs>
    <vt:vector size="4" baseType="variant">
      <vt:variant>
        <vt:lpstr>テーマ</vt:lpstr>
      </vt:variant>
      <vt:variant>
        <vt:i4>1</vt:i4>
      </vt:variant>
      <vt:variant>
        <vt:lpstr>スライド タイトル</vt:lpstr>
      </vt:variant>
      <vt:variant>
        <vt:i4>16</vt:i4>
      </vt:variant>
    </vt:vector>
  </HeadingPairs>
  <TitlesOfParts>
    <vt:vector size="17" baseType="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yoshida</cp:lastModifiedBy>
  <cp:revision>480</cp:revision>
  <cp:lastPrinted>2013-12-17T02:16:58Z</cp:lastPrinted>
  <dcterms:created xsi:type="dcterms:W3CDTF">2013-07-03T01:02:10Z</dcterms:created>
  <dcterms:modified xsi:type="dcterms:W3CDTF">2013-12-17T02:34:20Z</dcterms:modified>
</cp:coreProperties>
</file>