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306" r:id="rId2"/>
    <p:sldId id="335" r:id="rId3"/>
    <p:sldId id="332" r:id="rId4"/>
    <p:sldId id="333" r:id="rId5"/>
    <p:sldId id="331" r:id="rId6"/>
    <p:sldId id="336" r:id="rId7"/>
    <p:sldId id="337" r:id="rId8"/>
    <p:sldId id="338" r:id="rId9"/>
    <p:sldId id="334" r:id="rId10"/>
    <p:sldId id="323" r:id="rId11"/>
    <p:sldId id="322" r:id="rId12"/>
    <p:sldId id="324" r:id="rId13"/>
    <p:sldId id="326" r:id="rId14"/>
    <p:sldId id="308" r:id="rId15"/>
    <p:sldId id="327" r:id="rId16"/>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79" autoAdjust="0"/>
    <p:restoredTop sz="86406" autoAdjust="0"/>
  </p:normalViewPr>
  <p:slideViewPr>
    <p:cSldViewPr>
      <p:cViewPr>
        <p:scale>
          <a:sx n="67" d="100"/>
          <a:sy n="67" d="100"/>
        </p:scale>
        <p:origin x="-131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A0F9E07-0D13-43CE-A211-0B3012AC2227}" type="datetimeFigureOut">
              <a:rPr kumimoji="1" lang="ja-JP" altLang="en-US" smtClean="0"/>
              <a:pPr/>
              <a:t>2013/11/19</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0E5C2D1-7B00-4B54-A24D-A81C155E9A95}" type="slidenum">
              <a:rPr kumimoji="1" lang="ja-JP" altLang="en-US" smtClean="0"/>
              <a:pPr/>
              <a:t>‹#›</a:t>
            </a:fld>
            <a:endParaRPr kumimoji="1" lang="ja-JP" altLang="en-US"/>
          </a:p>
        </p:txBody>
      </p:sp>
    </p:spTree>
    <p:extLst>
      <p:ext uri="{BB962C8B-B14F-4D97-AF65-F5344CB8AC3E}">
        <p14:creationId xmlns:p14="http://schemas.microsoft.com/office/powerpoint/2010/main" val="3461582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2</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11</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12</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13</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14</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15</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3</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4</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5</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6</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7</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8</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9</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62525" cy="3722687"/>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0E5C2D1-7B00-4B54-A24D-A81C155E9A95}" type="slidenum">
              <a:rPr kumimoji="1" lang="ja-JP" altLang="en-US" smtClean="0"/>
              <a:pPr/>
              <a:t>10</a:t>
            </a:fld>
            <a:endParaRPr kumimoji="1" lang="ja-JP" altLang="en-US"/>
          </a:p>
        </p:txBody>
      </p:sp>
    </p:spTree>
    <p:extLst>
      <p:ext uri="{BB962C8B-B14F-4D97-AF65-F5344CB8AC3E}">
        <p14:creationId xmlns:p14="http://schemas.microsoft.com/office/powerpoint/2010/main" val="3357823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7"/>
            <a:ext cx="7772400" cy="1470025"/>
          </a:xfrm>
          <a:prstGeom prst="rect">
            <a:avLst/>
          </a:prstGeo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2"/>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0"/>
            <a:ext cx="2057400" cy="5851525"/>
          </a:xfrm>
          <a:prstGeom prst="rect">
            <a:avLst/>
          </a:prstGeo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1" y="274640"/>
            <a:ext cx="6031523" cy="585152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2"/>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2"/>
            <a:ext cx="7772400" cy="1362075"/>
          </a:xfrm>
          <a:prstGeom prst="rect">
            <a:avLst/>
          </a:prstGeo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435" y="2906714"/>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スライド番号プレースホルダ 3"/>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1"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2338" y="1600202"/>
            <a:ext cx="404446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06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06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271" y="1535113"/>
            <a:ext cx="404153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271" y="2174875"/>
            <a:ext cx="404153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 6"/>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smtClean="0"/>
              <a:t>マスタ タイトルの書式設定</a:t>
            </a:r>
            <a:endParaRPr lang="ja-JP" altLang="en-US"/>
          </a:p>
        </p:txBody>
      </p:sp>
      <p:sp>
        <p:nvSpPr>
          <p:cNvPr id="3" name="スライド番号プレースホルダ 2"/>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435" cy="1162050"/>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538" y="273052"/>
            <a:ext cx="5111263"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1" y="1435102"/>
            <a:ext cx="3008435"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7" y="4800601"/>
            <a:ext cx="5486400" cy="566738"/>
          </a:xfrm>
          <a:prstGeom prst="rect">
            <a:avLst/>
          </a:prstGeo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167"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167" y="5367339"/>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スライド番号プレースホルダ 4"/>
          <p:cNvSpPr>
            <a:spLocks noGrp="1"/>
          </p:cNvSpPr>
          <p:nvPr>
            <p:ph type="sldNum" sz="quarter" idx="10"/>
          </p:nvPr>
        </p:nvSpPr>
        <p:spPr/>
        <p:txBody>
          <a:bodyPr/>
          <a:lstStyle>
            <a:lvl1pPr>
              <a:defRPr/>
            </a:lvl1pPr>
          </a:lstStyle>
          <a:p>
            <a:fld id="{EDE73ACA-261E-4BC9-8A40-0CC419A9CACB}" type="slidenum">
              <a:rPr kumimoji="1" lang="ja-JP" altLang="en-US" smtClean="0"/>
              <a:pPr/>
              <a:t>‹#›</a:t>
            </a:fld>
            <a:endParaRPr kumimoji="1" lang="ja-JP" altLang="en-US"/>
          </a:p>
        </p:txBody>
      </p:sp>
    </p:spTree>
  </p:cSld>
  <p:clrMapOvr>
    <a:masterClrMapping/>
  </p:clrMapOvr>
  <p:transition>
    <p:newsflash/>
    <p:sndAc>
      <p:stSnd>
        <p:snd r:embed="rId1" name="laser.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18" Type="http://schemas.openxmlformats.org/officeDocument/2006/relationships/image" Target="../media/image5.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46929" name="Picture 17"/>
          <p:cNvPicPr>
            <a:picLocks noChangeAspect="1" noChangeArrowheads="1"/>
          </p:cNvPicPr>
          <p:nvPr/>
        </p:nvPicPr>
        <p:blipFill>
          <a:blip r:embed="rId14" cstate="print"/>
          <a:srcRect/>
          <a:stretch>
            <a:fillRect/>
          </a:stretch>
        </p:blipFill>
        <p:spPr bwMode="auto">
          <a:xfrm>
            <a:off x="0" y="6286502"/>
            <a:ext cx="9144000" cy="581025"/>
          </a:xfrm>
          <a:prstGeom prst="rect">
            <a:avLst/>
          </a:prstGeom>
          <a:noFill/>
          <a:ln w="9525">
            <a:noFill/>
            <a:miter lim="800000"/>
            <a:headEnd/>
            <a:tailEnd/>
          </a:ln>
          <a:effectLst/>
        </p:spPr>
      </p:pic>
      <p:sp>
        <p:nvSpPr>
          <p:cNvPr id="1446916" name="Rectangle 4"/>
          <p:cNvSpPr>
            <a:spLocks noGrp="1" noChangeArrowheads="1"/>
          </p:cNvSpPr>
          <p:nvPr>
            <p:ph type="sldNum" sz="quarter" idx="4"/>
          </p:nvPr>
        </p:nvSpPr>
        <p:spPr bwMode="auto">
          <a:xfrm>
            <a:off x="8172450" y="6597651"/>
            <a:ext cx="971551" cy="260350"/>
          </a:xfrm>
          <a:prstGeom prst="rect">
            <a:avLst/>
          </a:prstGeom>
          <a:noFill/>
          <a:ln w="9525">
            <a:noFill/>
            <a:miter lim="800000"/>
            <a:headEnd/>
            <a:tailEnd/>
          </a:ln>
          <a:effectLst/>
        </p:spPr>
        <p:txBody>
          <a:bodyPr vert="horz" wrap="none" lIns="91440" tIns="0" rIns="91440" bIns="0" numCol="1" anchor="ctr" anchorCtr="0" compatLnSpc="1">
            <a:prstTxWarp prst="textNoShape">
              <a:avLst/>
            </a:prstTxWarp>
          </a:bodyPr>
          <a:lstStyle>
            <a:lvl1pPr algn="r">
              <a:defRPr sz="1000">
                <a:solidFill>
                  <a:schemeClr val="bg1"/>
                </a:solidFill>
                <a:ea typeface="HGP創英角ｺﾞｼｯｸUB" pitchFamily="50" charset="-128"/>
              </a:defRPr>
            </a:lvl1pPr>
          </a:lstStyle>
          <a:p>
            <a:fld id="{EDE73ACA-261E-4BC9-8A40-0CC419A9CACB}" type="slidenum">
              <a:rPr kumimoji="1" lang="ja-JP" altLang="en-US" smtClean="0"/>
              <a:pPr/>
              <a:t>‹#›</a:t>
            </a:fld>
            <a:endParaRPr kumimoji="1" lang="ja-JP" altLang="en-US"/>
          </a:p>
        </p:txBody>
      </p:sp>
      <p:sp>
        <p:nvSpPr>
          <p:cNvPr id="1446921" name="Rectangle 9"/>
          <p:cNvSpPr>
            <a:spLocks noChangeArrowheads="1"/>
          </p:cNvSpPr>
          <p:nvPr/>
        </p:nvSpPr>
        <p:spPr bwMode="auto">
          <a:xfrm>
            <a:off x="29308" y="6346825"/>
            <a:ext cx="3125667" cy="463550"/>
          </a:xfrm>
          <a:prstGeom prst="rect">
            <a:avLst/>
          </a:prstGeom>
          <a:solidFill>
            <a:schemeClr val="bg1"/>
          </a:solidFill>
          <a:ln w="19050">
            <a:solidFill>
              <a:srgbClr val="C0C0C0"/>
            </a:solidFill>
            <a:miter lim="800000"/>
            <a:headEnd/>
            <a:tailEnd/>
          </a:ln>
          <a:effectLst/>
        </p:spPr>
        <p:txBody>
          <a:bodyPr wrap="none" anchor="ctr"/>
          <a:lstStyle/>
          <a:p>
            <a:endParaRPr lang="ja-JP" altLang="en-US"/>
          </a:p>
        </p:txBody>
      </p:sp>
      <p:pic>
        <p:nvPicPr>
          <p:cNvPr id="1446922" name="Picture 10" descr="across_1"/>
          <p:cNvPicPr>
            <a:picLocks noChangeAspect="1" noChangeArrowheads="1"/>
          </p:cNvPicPr>
          <p:nvPr/>
        </p:nvPicPr>
        <p:blipFill>
          <a:blip r:embed="rId15" cstate="print"/>
          <a:srcRect/>
          <a:stretch>
            <a:fillRect/>
          </a:stretch>
        </p:blipFill>
        <p:spPr bwMode="auto">
          <a:xfrm>
            <a:off x="42497" y="6359526"/>
            <a:ext cx="646235" cy="431800"/>
          </a:xfrm>
          <a:prstGeom prst="rect">
            <a:avLst/>
          </a:prstGeom>
          <a:noFill/>
        </p:spPr>
      </p:pic>
      <p:pic>
        <p:nvPicPr>
          <p:cNvPr id="1446923" name="Picture 11" descr="across_2"/>
          <p:cNvPicPr>
            <a:picLocks noChangeAspect="1" noChangeArrowheads="1"/>
          </p:cNvPicPr>
          <p:nvPr/>
        </p:nvPicPr>
        <p:blipFill>
          <a:blip r:embed="rId16" cstate="print"/>
          <a:srcRect/>
          <a:stretch>
            <a:fillRect/>
          </a:stretch>
        </p:blipFill>
        <p:spPr bwMode="auto">
          <a:xfrm>
            <a:off x="744417" y="6410327"/>
            <a:ext cx="2397369" cy="333375"/>
          </a:xfrm>
          <a:prstGeom prst="rect">
            <a:avLst/>
          </a:prstGeom>
          <a:noFill/>
        </p:spPr>
      </p:pic>
      <p:pic>
        <p:nvPicPr>
          <p:cNvPr id="1446927" name="Picture 15"/>
          <p:cNvPicPr>
            <a:picLocks noChangeAspect="1" noChangeArrowheads="1"/>
          </p:cNvPicPr>
          <p:nvPr/>
        </p:nvPicPr>
        <p:blipFill>
          <a:blip r:embed="rId17" cstate="print"/>
          <a:srcRect/>
          <a:stretch>
            <a:fillRect/>
          </a:stretch>
        </p:blipFill>
        <p:spPr bwMode="auto">
          <a:xfrm>
            <a:off x="0" y="581027"/>
            <a:ext cx="9144000" cy="169863"/>
          </a:xfrm>
          <a:prstGeom prst="rect">
            <a:avLst/>
          </a:prstGeom>
          <a:noFill/>
          <a:ln w="9525">
            <a:noFill/>
            <a:miter lim="800000"/>
            <a:headEnd/>
            <a:tailEnd/>
          </a:ln>
          <a:effectLst/>
        </p:spPr>
      </p:pic>
      <p:pic>
        <p:nvPicPr>
          <p:cNvPr id="1446928" name="Picture 16"/>
          <p:cNvPicPr>
            <a:picLocks noChangeAspect="1" noChangeArrowheads="1"/>
          </p:cNvPicPr>
          <p:nvPr/>
        </p:nvPicPr>
        <p:blipFill>
          <a:blip r:embed="rId14" cstate="print"/>
          <a:srcRect/>
          <a:stretch>
            <a:fillRect/>
          </a:stretch>
        </p:blipFill>
        <p:spPr bwMode="auto">
          <a:xfrm>
            <a:off x="0" y="2"/>
            <a:ext cx="9144000" cy="581025"/>
          </a:xfrm>
          <a:prstGeom prst="rect">
            <a:avLst/>
          </a:prstGeom>
          <a:noFill/>
          <a:ln w="9525">
            <a:noFill/>
            <a:miter lim="800000"/>
            <a:headEnd/>
            <a:tailEnd/>
          </a:ln>
          <a:effectLst/>
        </p:spPr>
      </p:pic>
      <p:pic>
        <p:nvPicPr>
          <p:cNvPr id="1446930" name="Picture 18"/>
          <p:cNvPicPr>
            <a:picLocks noChangeAspect="1" noChangeArrowheads="1"/>
          </p:cNvPicPr>
          <p:nvPr/>
        </p:nvPicPr>
        <p:blipFill>
          <a:blip r:embed="rId17" cstate="print"/>
          <a:srcRect/>
          <a:stretch>
            <a:fillRect/>
          </a:stretch>
        </p:blipFill>
        <p:spPr bwMode="auto">
          <a:xfrm>
            <a:off x="0" y="6221415"/>
            <a:ext cx="9144000" cy="65087"/>
          </a:xfrm>
          <a:prstGeom prst="rect">
            <a:avLst/>
          </a:prstGeom>
          <a:noFill/>
          <a:ln w="9525">
            <a:noFill/>
            <a:miter lim="800000"/>
            <a:headEnd/>
            <a:tailEnd/>
          </a:ln>
          <a:effectLst/>
        </p:spPr>
      </p:pic>
      <p:pic>
        <p:nvPicPr>
          <p:cNvPr id="1446931" name="Picture 19"/>
          <p:cNvPicPr>
            <a:picLocks noChangeAspect="1" noChangeArrowheads="1"/>
          </p:cNvPicPr>
          <p:nvPr/>
        </p:nvPicPr>
        <p:blipFill>
          <a:blip r:embed="rId18" cstate="print"/>
          <a:srcRect/>
          <a:stretch>
            <a:fillRect/>
          </a:stretch>
        </p:blipFill>
        <p:spPr bwMode="auto">
          <a:xfrm>
            <a:off x="7735766" y="111125"/>
            <a:ext cx="1318847" cy="3810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newsflash/>
    <p:sndAc>
      <p:stSnd>
        <p:snd r:embed="rId13" name="laser.wav"/>
      </p:stSnd>
    </p:sndAc>
  </p:transition>
  <p:timing>
    <p:tnLst>
      <p:par>
        <p:cTn id="1" dur="indefinite" restart="never" nodeType="tmRoot"/>
      </p:par>
    </p:tn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11560" y="3068960"/>
            <a:ext cx="7920880" cy="646331"/>
          </a:xfrm>
          <a:prstGeom prst="rect">
            <a:avLst/>
          </a:prstGeom>
          <a:noFill/>
        </p:spPr>
        <p:txBody>
          <a:bodyPr wrap="square" rtlCol="0">
            <a:spAutoFit/>
          </a:bodyPr>
          <a:lstStyle/>
          <a:p>
            <a:pPr algn="ctr"/>
            <a:r>
              <a:rPr kumimoji="1" lang="ja-JP" altLang="en-US" sz="3600" dirty="0" smtClean="0">
                <a:latin typeface="HGS創英角ｺﾞｼｯｸUB" pitchFamily="50" charset="-128"/>
                <a:ea typeface="HGS創英角ｺﾞｼｯｸUB" pitchFamily="50" charset="-128"/>
              </a:rPr>
              <a:t>高齢者虐待防止と身体拘束</a:t>
            </a:r>
            <a:endParaRPr kumimoji="1" lang="en-US" altLang="ja-JP" sz="3600" dirty="0" smtClean="0">
              <a:latin typeface="HGS創英角ｺﾞｼｯｸUB" pitchFamily="50" charset="-128"/>
              <a:ea typeface="HGS創英角ｺﾞｼｯｸUB" pitchFamily="50" charset="-128"/>
            </a:endParaRPr>
          </a:p>
        </p:txBody>
      </p:sp>
    </p:spTree>
    <p:extLst>
      <p:ext uri="{BB962C8B-B14F-4D97-AF65-F5344CB8AC3E}">
        <p14:creationId xmlns:p14="http://schemas.microsoft.com/office/powerpoint/2010/main" val="4225447382"/>
      </p:ext>
    </p:extLst>
  </p:cSld>
  <p:clrMapOvr>
    <a:masterClrMapping/>
  </p:clrMapOvr>
  <p:transition>
    <p:newsflash/>
    <p:sndAc>
      <p:stSnd>
        <p:snd r:embed="rId2" name="laser.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身体拘束</a:t>
            </a:r>
            <a:endParaRPr kumimoji="1" lang="ja-JP" altLang="en-US" sz="2400" dirty="0">
              <a:latin typeface="HGS創英角ｺﾞｼｯｸUB" pitchFamily="50" charset="-128"/>
              <a:ea typeface="HGS創英角ｺﾞｼｯｸUB" pitchFamily="50" charset="-128"/>
            </a:endParaRPr>
          </a:p>
        </p:txBody>
      </p:sp>
      <p:sp>
        <p:nvSpPr>
          <p:cNvPr id="7" name="テキスト ボックス 6"/>
          <p:cNvSpPr txBox="1"/>
          <p:nvPr/>
        </p:nvSpPr>
        <p:spPr>
          <a:xfrm>
            <a:off x="107504" y="889556"/>
            <a:ext cx="4443845" cy="461665"/>
          </a:xfrm>
          <a:prstGeom prst="rect">
            <a:avLst/>
          </a:prstGeom>
          <a:noFill/>
        </p:spPr>
        <p:txBody>
          <a:bodyPr wrap="none" rtlCol="0">
            <a:spAutoFit/>
          </a:bodyPr>
          <a:lstStyle/>
          <a:p>
            <a:r>
              <a:rPr kumimoji="1" lang="ja-JP" altLang="en-US" sz="2400" b="1" dirty="0" smtClean="0"/>
              <a:t>身体拘束禁止規定と高齢者虐待</a:t>
            </a:r>
            <a:endParaRPr kumimoji="1" lang="ja-JP" altLang="en-US" sz="2400" b="1" dirty="0"/>
          </a:p>
        </p:txBody>
      </p:sp>
      <p:sp>
        <p:nvSpPr>
          <p:cNvPr id="2" name="テキスト ボックス 1"/>
          <p:cNvSpPr txBox="1"/>
          <p:nvPr/>
        </p:nvSpPr>
        <p:spPr>
          <a:xfrm>
            <a:off x="268003" y="1484784"/>
            <a:ext cx="8624477" cy="2985433"/>
          </a:xfrm>
          <a:prstGeom prst="rect">
            <a:avLst/>
          </a:prstGeom>
          <a:noFill/>
        </p:spPr>
        <p:txBody>
          <a:bodyPr wrap="none" rtlCol="0">
            <a:spAutoFit/>
          </a:bodyPr>
          <a:lstStyle/>
          <a:p>
            <a:r>
              <a:rPr kumimoji="1" lang="ja-JP" altLang="en-US" sz="2000" dirty="0" smtClean="0"/>
              <a:t>・介護保険施設等では、利用者本人や他の利用者などの生命や身体を保護</a:t>
            </a:r>
            <a:endParaRPr kumimoji="1" lang="en-US" altLang="ja-JP" sz="2000" dirty="0" smtClean="0"/>
          </a:p>
          <a:p>
            <a:r>
              <a:rPr kumimoji="1" lang="ja-JP" altLang="en-US" sz="2000" dirty="0" smtClean="0"/>
              <a:t>するために</a:t>
            </a:r>
            <a:r>
              <a:rPr kumimoji="1" lang="ja-JP" altLang="en-US" sz="2800" b="1" dirty="0" smtClean="0">
                <a:solidFill>
                  <a:srgbClr val="FF0000"/>
                </a:solidFill>
              </a:rPr>
              <a:t>「緊急やむを得ない」</a:t>
            </a:r>
            <a:r>
              <a:rPr kumimoji="1" lang="ja-JP" altLang="en-US" sz="2000" dirty="0" smtClean="0"/>
              <a:t>場合を除いて、</a:t>
            </a:r>
            <a:r>
              <a:rPr kumimoji="1" lang="ja-JP" altLang="en-US" sz="2000" b="1" dirty="0" smtClean="0"/>
              <a:t>身体拘束その他の</a:t>
            </a:r>
            <a:endParaRPr kumimoji="1" lang="en-US" altLang="ja-JP" sz="2000" b="1" dirty="0" smtClean="0"/>
          </a:p>
          <a:p>
            <a:r>
              <a:rPr lang="ja-JP" altLang="en-US" sz="2000" b="1" dirty="0"/>
              <a:t>行動制限</a:t>
            </a:r>
            <a:r>
              <a:rPr lang="ja-JP" altLang="en-US" sz="2000" b="1" dirty="0" smtClean="0"/>
              <a:t>は原則禁止。</a:t>
            </a:r>
            <a:endParaRPr lang="en-US" altLang="ja-JP" sz="2000" b="1" dirty="0" smtClean="0"/>
          </a:p>
          <a:p>
            <a:r>
              <a:rPr lang="ja-JP" altLang="en-US" sz="2000" dirty="0" smtClean="0"/>
              <a:t>・身体</a:t>
            </a:r>
            <a:r>
              <a:rPr lang="ja-JP" altLang="en-US" sz="2000" dirty="0"/>
              <a:t>拘束</a:t>
            </a:r>
            <a:r>
              <a:rPr lang="ja-JP" altLang="en-US" sz="2000" dirty="0" smtClean="0"/>
              <a:t>は医療や介護の現場では援助技術のひとつとして安全を確保する</a:t>
            </a:r>
            <a:endParaRPr lang="en-US" altLang="ja-JP" sz="2000" dirty="0" smtClean="0"/>
          </a:p>
          <a:p>
            <a:r>
              <a:rPr lang="ja-JP" altLang="en-US" sz="2000" dirty="0"/>
              <a:t>観点</a:t>
            </a:r>
            <a:r>
              <a:rPr lang="ja-JP" altLang="en-US" sz="2000" dirty="0" smtClean="0"/>
              <a:t>から、やむを得ないものとして行われてきた経緯がありますが、これらの</a:t>
            </a:r>
            <a:endParaRPr lang="en-US" altLang="ja-JP" sz="2000" dirty="0" smtClean="0"/>
          </a:p>
          <a:p>
            <a:r>
              <a:rPr lang="ja-JP" altLang="en-US" sz="2000" dirty="0"/>
              <a:t>行為</a:t>
            </a:r>
            <a:r>
              <a:rPr lang="ja-JP" altLang="en-US" sz="2000" dirty="0" smtClean="0"/>
              <a:t>は高齢者に不安や怒り、屈辱、あきらめと言った大きな精神的な苦痛を</a:t>
            </a:r>
            <a:endParaRPr lang="en-US" altLang="ja-JP" sz="2000" dirty="0" smtClean="0"/>
          </a:p>
          <a:p>
            <a:r>
              <a:rPr lang="ja-JP" altLang="en-US" sz="2000" dirty="0"/>
              <a:t>与える</a:t>
            </a:r>
            <a:r>
              <a:rPr lang="ja-JP" altLang="en-US" sz="2000" dirty="0" smtClean="0"/>
              <a:t>とともに、関節の拘縮や筋力の低下など高齢者の身体的な機能も奪って</a:t>
            </a:r>
            <a:endParaRPr lang="en-US" altLang="ja-JP" sz="2000" dirty="0" smtClean="0"/>
          </a:p>
          <a:p>
            <a:r>
              <a:rPr lang="ja-JP" altLang="en-US" sz="2000" dirty="0" smtClean="0"/>
              <a:t>しまう危険性もあります。また、拘束されている利用者様を見た家族にも混乱や</a:t>
            </a:r>
            <a:endParaRPr lang="en-US" altLang="ja-JP" sz="2000" dirty="0" smtClean="0"/>
          </a:p>
          <a:p>
            <a:r>
              <a:rPr lang="ja-JP" altLang="en-US" sz="2000" dirty="0" smtClean="0"/>
              <a:t>苦悩、後悔を与えている実態があります。</a:t>
            </a:r>
            <a:endParaRPr lang="en-US" altLang="ja-JP" sz="2000" dirty="0" smtClean="0"/>
          </a:p>
        </p:txBody>
      </p:sp>
      <p:grpSp>
        <p:nvGrpSpPr>
          <p:cNvPr id="9" name="グループ化 8"/>
          <p:cNvGrpSpPr/>
          <p:nvPr/>
        </p:nvGrpSpPr>
        <p:grpSpPr>
          <a:xfrm>
            <a:off x="683568" y="4653136"/>
            <a:ext cx="7704856" cy="1296144"/>
            <a:chOff x="683568" y="4725144"/>
            <a:chExt cx="7704856" cy="1296144"/>
          </a:xfrm>
        </p:grpSpPr>
        <p:sp>
          <p:nvSpPr>
            <p:cNvPr id="3" name="角丸四角形 2"/>
            <p:cNvSpPr/>
            <p:nvPr/>
          </p:nvSpPr>
          <p:spPr>
            <a:xfrm>
              <a:off x="683568" y="4725144"/>
              <a:ext cx="7704856" cy="1296144"/>
            </a:xfrm>
            <a:prstGeom prst="roundRect">
              <a:avLst>
                <a:gd name="adj" fmla="val 41087"/>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1168940" y="4869160"/>
              <a:ext cx="6787436" cy="954107"/>
            </a:xfrm>
            <a:prstGeom prst="rect">
              <a:avLst/>
            </a:prstGeom>
            <a:noFill/>
          </p:spPr>
          <p:txBody>
            <a:bodyPr wrap="none" rtlCol="0">
              <a:spAutoFit/>
            </a:bodyPr>
            <a:lstStyle/>
            <a:p>
              <a:r>
                <a:rPr lang="ja-JP" altLang="en-US" sz="2800" b="1" dirty="0" smtClean="0"/>
                <a:t>　　「緊急</a:t>
              </a:r>
              <a:r>
                <a:rPr lang="ja-JP" altLang="en-US" sz="2800" b="1" dirty="0"/>
                <a:t>やむを得ない場合を除いて、</a:t>
              </a:r>
              <a:endParaRPr lang="en-US" altLang="ja-JP" sz="2800" b="1" dirty="0"/>
            </a:p>
            <a:p>
              <a:r>
                <a:rPr lang="ja-JP" altLang="en-US" sz="2800" b="1" dirty="0"/>
                <a:t>身体拘束は原則すべて高齢者虐待に</a:t>
              </a:r>
              <a:r>
                <a:rPr lang="ja-JP" altLang="en-US" sz="2800" b="1" dirty="0" smtClean="0"/>
                <a:t>該当」</a:t>
              </a:r>
              <a:endParaRPr lang="en-US" altLang="ja-JP" sz="2800" b="1" dirty="0"/>
            </a:p>
          </p:txBody>
        </p:sp>
      </p:grpSp>
    </p:spTree>
    <p:extLst>
      <p:ext uri="{BB962C8B-B14F-4D97-AF65-F5344CB8AC3E}">
        <p14:creationId xmlns:p14="http://schemas.microsoft.com/office/powerpoint/2010/main" val="1551580644"/>
      </p:ext>
    </p:extLst>
  </p:cSld>
  <p:clrMapOvr>
    <a:masterClrMapping/>
  </p:clrMapOvr>
  <p:transition>
    <p:newsflash/>
    <p:sndAc>
      <p:stSnd>
        <p:snd r:embed="rId3" name="laser.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5496" y="87015"/>
            <a:ext cx="7416824" cy="461665"/>
          </a:xfrm>
          <a:prstGeom prst="rect">
            <a:avLst/>
          </a:prstGeom>
          <a:noFill/>
        </p:spPr>
        <p:txBody>
          <a:bodyPr wrap="square" rtlCol="0">
            <a:spAutoFit/>
          </a:bodyPr>
          <a:lstStyle/>
          <a:p>
            <a:r>
              <a:rPr lang="ja-JP" altLang="en-US" sz="2400" b="1" dirty="0"/>
              <a:t>身体拘束に該当する具体的な行為の例</a:t>
            </a:r>
          </a:p>
        </p:txBody>
      </p:sp>
      <p:graphicFrame>
        <p:nvGraphicFramePr>
          <p:cNvPr id="4" name="表 3"/>
          <p:cNvGraphicFramePr>
            <a:graphicFrameLocks noGrp="1"/>
          </p:cNvGraphicFramePr>
          <p:nvPr>
            <p:extLst>
              <p:ext uri="{D42A27DB-BD31-4B8C-83A1-F6EECF244321}">
                <p14:modId xmlns:p14="http://schemas.microsoft.com/office/powerpoint/2010/main" val="4270759591"/>
              </p:ext>
            </p:extLst>
          </p:nvPr>
        </p:nvGraphicFramePr>
        <p:xfrm>
          <a:off x="251520" y="980728"/>
          <a:ext cx="8568952" cy="4968240"/>
        </p:xfrm>
        <a:graphic>
          <a:graphicData uri="http://schemas.openxmlformats.org/drawingml/2006/table">
            <a:tbl>
              <a:tblPr firstRow="1" bandRow="1">
                <a:tableStyleId>{5940675A-B579-460E-94D1-54222C63F5DA}</a:tableStyleId>
              </a:tblPr>
              <a:tblGrid>
                <a:gridCol w="8568952"/>
              </a:tblGrid>
              <a:tr h="370840">
                <a:tc>
                  <a:txBody>
                    <a:bodyPr/>
                    <a:lstStyle/>
                    <a:p>
                      <a:r>
                        <a:rPr kumimoji="1" lang="ja-JP" altLang="en-US" sz="2000" dirty="0" smtClean="0">
                          <a:latin typeface="+mn-ea"/>
                          <a:ea typeface="+mn-ea"/>
                        </a:rPr>
                        <a:t>・徘徊しないように、車いすや椅子、ベッドに体幹や四肢を</a:t>
                      </a:r>
                      <a:r>
                        <a:rPr kumimoji="1" lang="ja-JP" altLang="en-US" sz="2000" dirty="0" err="1" smtClean="0">
                          <a:latin typeface="+mn-ea"/>
                          <a:ea typeface="+mn-ea"/>
                        </a:rPr>
                        <a:t>ひも</a:t>
                      </a:r>
                      <a:r>
                        <a:rPr kumimoji="1" lang="ja-JP" altLang="en-US" sz="2000" dirty="0" smtClean="0">
                          <a:latin typeface="+mn-ea"/>
                          <a:ea typeface="+mn-ea"/>
                        </a:rPr>
                        <a:t>等で縛る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・転落しないように、ベッドに体幹や四肢を</a:t>
                      </a:r>
                      <a:r>
                        <a:rPr kumimoji="1" lang="ja-JP" altLang="en-US" sz="2000" dirty="0" err="1" smtClean="0">
                          <a:latin typeface="+mn-ea"/>
                          <a:ea typeface="+mn-ea"/>
                        </a:rPr>
                        <a:t>ひも</a:t>
                      </a:r>
                      <a:r>
                        <a:rPr kumimoji="1" lang="ja-JP" altLang="en-US" sz="2000" dirty="0" smtClean="0">
                          <a:latin typeface="+mn-ea"/>
                          <a:ea typeface="+mn-ea"/>
                        </a:rPr>
                        <a:t>等で縛る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・自分で降りられないように、ベッドを柵（サイドレール）で囲む</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・点滴、経管栄養等のチューブを抜かないように、四肢を</a:t>
                      </a:r>
                      <a:r>
                        <a:rPr kumimoji="1" lang="ja-JP" altLang="en-US" sz="2000" dirty="0" err="1" smtClean="0">
                          <a:latin typeface="+mn-ea"/>
                          <a:ea typeface="+mn-ea"/>
                        </a:rPr>
                        <a:t>ひも</a:t>
                      </a:r>
                      <a:r>
                        <a:rPr kumimoji="1" lang="ja-JP" altLang="en-US" sz="2000" dirty="0" smtClean="0">
                          <a:latin typeface="+mn-ea"/>
                          <a:ea typeface="+mn-ea"/>
                        </a:rPr>
                        <a:t>等で縛る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・点滴、経管栄養等のチューブを抜かないように、または皮膚をかきむしらないように</a:t>
                      </a:r>
                      <a:r>
                        <a:rPr kumimoji="1" lang="ja-JP" altLang="en-US" sz="2000" dirty="0" smtClean="0">
                          <a:latin typeface="+mn-ea"/>
                          <a:ea typeface="+mn-ea"/>
                        </a:rPr>
                        <a:t>、４手指</a:t>
                      </a:r>
                      <a:r>
                        <a:rPr kumimoji="1" lang="ja-JP" altLang="en-US" sz="2000" dirty="0" smtClean="0">
                          <a:latin typeface="+mn-ea"/>
                          <a:ea typeface="+mn-ea"/>
                        </a:rPr>
                        <a:t>の機能を制限するミトン型の手袋等をつける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・車いすやいすからずり落ちたり、立ち上がったりしないように、</a:t>
                      </a:r>
                      <a:r>
                        <a:rPr kumimoji="1" lang="en-US" altLang="ja-JP" sz="2000" dirty="0" smtClean="0">
                          <a:latin typeface="+mn-ea"/>
                          <a:ea typeface="+mn-ea"/>
                        </a:rPr>
                        <a:t>Y</a:t>
                      </a:r>
                      <a:r>
                        <a:rPr kumimoji="1" lang="ja-JP" altLang="en-US" sz="2000" dirty="0" smtClean="0">
                          <a:latin typeface="+mn-ea"/>
                          <a:ea typeface="+mn-ea"/>
                        </a:rPr>
                        <a:t>字型抑制帯や腰ベルト、車いすテーブルをつける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・立ち上がる能力のある人の立ち上がりを妨げるようないすを使用する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・脱衣やおむつはずしを制限するために、介護衣（つなぎ服）を着せる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・他人への迷惑行為を防ぐために、ベッドなどに体幹や四肢を</a:t>
                      </a:r>
                      <a:r>
                        <a:rPr kumimoji="1" lang="ja-JP" altLang="en-US" sz="2000" dirty="0" err="1" smtClean="0">
                          <a:latin typeface="+mn-ea"/>
                          <a:ea typeface="+mn-ea"/>
                        </a:rPr>
                        <a:t>ひも</a:t>
                      </a:r>
                      <a:r>
                        <a:rPr kumimoji="1" lang="ja-JP" altLang="en-US" sz="2000" dirty="0" smtClean="0">
                          <a:latin typeface="+mn-ea"/>
                          <a:ea typeface="+mn-ea"/>
                        </a:rPr>
                        <a:t>等で縛る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・行動を落ち着かせるために、向精神薬を過剰に服薬させる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・自分の意思で開けることの出来ない居室等に隔離する</a:t>
                      </a:r>
                      <a:endParaRPr kumimoji="1" lang="ja-JP" altLang="en-US" sz="2000" dirty="0">
                        <a:latin typeface="+mn-ea"/>
                        <a:ea typeface="+mn-ea"/>
                      </a:endParaRPr>
                    </a:p>
                  </a:txBody>
                  <a:tcPr/>
                </a:tc>
              </a:tr>
            </a:tbl>
          </a:graphicData>
        </a:graphic>
      </p:graphicFrame>
    </p:spTree>
    <p:extLst>
      <p:ext uri="{BB962C8B-B14F-4D97-AF65-F5344CB8AC3E}">
        <p14:creationId xmlns:p14="http://schemas.microsoft.com/office/powerpoint/2010/main" val="2548207542"/>
      </p:ext>
    </p:extLst>
  </p:cSld>
  <p:clrMapOvr>
    <a:masterClrMapping/>
  </p:clrMapOvr>
  <p:transition>
    <p:newsflash/>
    <p:sndAc>
      <p:stSnd>
        <p:snd r:embed="rId3" name="laser.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身体拘束</a:t>
            </a:r>
            <a:endParaRPr kumimoji="1" lang="ja-JP" altLang="en-US" sz="2400" dirty="0">
              <a:latin typeface="HGS創英角ｺﾞｼｯｸUB" pitchFamily="50" charset="-128"/>
              <a:ea typeface="HGS創英角ｺﾞｼｯｸUB" pitchFamily="50" charset="-128"/>
            </a:endParaRPr>
          </a:p>
        </p:txBody>
      </p:sp>
      <p:sp>
        <p:nvSpPr>
          <p:cNvPr id="7" name="テキスト ボックス 6"/>
          <p:cNvSpPr txBox="1"/>
          <p:nvPr/>
        </p:nvSpPr>
        <p:spPr>
          <a:xfrm>
            <a:off x="107504" y="889556"/>
            <a:ext cx="5447325" cy="461665"/>
          </a:xfrm>
          <a:prstGeom prst="rect">
            <a:avLst/>
          </a:prstGeom>
          <a:noFill/>
        </p:spPr>
        <p:txBody>
          <a:bodyPr wrap="none" rtlCol="0">
            <a:spAutoFit/>
          </a:bodyPr>
          <a:lstStyle/>
          <a:p>
            <a:r>
              <a:rPr kumimoji="1" lang="ja-JP" altLang="en-US" sz="2400" b="1" dirty="0" smtClean="0"/>
              <a:t>「緊急やむを得ない」場合と「例外</a:t>
            </a:r>
            <a:r>
              <a:rPr kumimoji="1" lang="en-US" altLang="ja-JP" sz="2400" b="1" dirty="0" smtClean="0"/>
              <a:t>3</a:t>
            </a:r>
            <a:r>
              <a:rPr kumimoji="1" lang="ja-JP" altLang="en-US" sz="2400" b="1" dirty="0" smtClean="0"/>
              <a:t>原則」</a:t>
            </a:r>
            <a:endParaRPr kumimoji="1" lang="ja-JP" altLang="en-US" sz="2400" b="1" dirty="0"/>
          </a:p>
        </p:txBody>
      </p:sp>
      <p:sp>
        <p:nvSpPr>
          <p:cNvPr id="5" name="テキスト ボックス 4"/>
          <p:cNvSpPr txBox="1"/>
          <p:nvPr/>
        </p:nvSpPr>
        <p:spPr>
          <a:xfrm>
            <a:off x="251520" y="1544593"/>
            <a:ext cx="6320961" cy="3108543"/>
          </a:xfrm>
          <a:prstGeom prst="rect">
            <a:avLst/>
          </a:prstGeom>
          <a:noFill/>
        </p:spPr>
        <p:txBody>
          <a:bodyPr wrap="none" rtlCol="0">
            <a:spAutoFit/>
          </a:bodyPr>
          <a:lstStyle/>
          <a:p>
            <a:r>
              <a:rPr kumimoji="1" lang="ja-JP" altLang="en-US" sz="2000" b="1" dirty="0" smtClean="0">
                <a:latin typeface="+mn-ea"/>
              </a:rPr>
              <a:t>・</a:t>
            </a:r>
            <a:r>
              <a:rPr kumimoji="1" lang="ja-JP" altLang="en-US" sz="2800" b="1" dirty="0" smtClean="0">
                <a:latin typeface="+mn-ea"/>
              </a:rPr>
              <a:t>「例外</a:t>
            </a:r>
            <a:r>
              <a:rPr kumimoji="1" lang="en-US" altLang="ja-JP" sz="2800" b="1" dirty="0" smtClean="0">
                <a:latin typeface="+mn-ea"/>
              </a:rPr>
              <a:t>3</a:t>
            </a:r>
            <a:r>
              <a:rPr kumimoji="1" lang="ja-JP" altLang="en-US" sz="2800" b="1" dirty="0" smtClean="0">
                <a:latin typeface="+mn-ea"/>
              </a:rPr>
              <a:t>原則」</a:t>
            </a:r>
            <a:endParaRPr kumimoji="1" lang="en-US" altLang="ja-JP" sz="2800" b="1" dirty="0" smtClean="0">
              <a:latin typeface="+mn-ea"/>
            </a:endParaRPr>
          </a:p>
          <a:p>
            <a:endParaRPr lang="en-US" altLang="ja-JP" sz="2000" dirty="0" smtClean="0">
              <a:latin typeface="+mn-ea"/>
            </a:endParaRPr>
          </a:p>
          <a:p>
            <a:r>
              <a:rPr lang="ja-JP" altLang="en-US" sz="2400" b="1" dirty="0" smtClean="0">
                <a:solidFill>
                  <a:srgbClr val="FF0000"/>
                </a:solidFill>
                <a:latin typeface="+mn-ea"/>
              </a:rPr>
              <a:t>①</a:t>
            </a:r>
            <a:r>
              <a:rPr lang="ja-JP" altLang="en-US" sz="2400" b="1" dirty="0" smtClean="0">
                <a:solidFill>
                  <a:srgbClr val="FF0000"/>
                </a:solidFill>
                <a:latin typeface="+mn-ea"/>
              </a:rPr>
              <a:t>切迫性　②非代替性　③</a:t>
            </a:r>
            <a:r>
              <a:rPr lang="ja-JP" altLang="en-US" sz="2400" b="1" dirty="0" smtClean="0">
                <a:solidFill>
                  <a:srgbClr val="FF0000"/>
                </a:solidFill>
                <a:latin typeface="+mn-ea"/>
              </a:rPr>
              <a:t>一時性</a:t>
            </a:r>
            <a:endParaRPr lang="en-US" altLang="ja-JP" sz="2400" b="1" dirty="0" smtClean="0">
              <a:solidFill>
                <a:srgbClr val="FF0000"/>
              </a:solidFill>
              <a:latin typeface="+mn-ea"/>
            </a:endParaRPr>
          </a:p>
          <a:p>
            <a:endParaRPr lang="en-US" altLang="ja-JP" sz="2400" b="1" dirty="0" smtClean="0">
              <a:solidFill>
                <a:srgbClr val="FF0000"/>
              </a:solidFill>
              <a:latin typeface="+mn-ea"/>
            </a:endParaRPr>
          </a:p>
          <a:p>
            <a:r>
              <a:rPr lang="ja-JP" altLang="en-US" sz="2000" dirty="0" smtClean="0">
                <a:latin typeface="+mn-ea"/>
              </a:rPr>
              <a:t>をすべて満たし、十分な手続きを踏んだ場合に限る</a:t>
            </a:r>
            <a:endParaRPr lang="en-US" altLang="ja-JP" sz="2000" dirty="0" smtClean="0">
              <a:latin typeface="+mn-ea"/>
            </a:endParaRPr>
          </a:p>
          <a:p>
            <a:endParaRPr kumimoji="1" lang="en-US" altLang="ja-JP" sz="2000" dirty="0">
              <a:latin typeface="+mn-ea"/>
            </a:endParaRPr>
          </a:p>
          <a:p>
            <a:r>
              <a:rPr lang="ja-JP" altLang="en-US" sz="2000" dirty="0" smtClean="0">
                <a:latin typeface="+mn-ea"/>
              </a:rPr>
              <a:t>・記録に残すことが必要</a:t>
            </a:r>
            <a:endParaRPr lang="en-US" altLang="ja-JP" sz="2000" dirty="0" smtClean="0">
              <a:latin typeface="+mn-ea"/>
            </a:endParaRPr>
          </a:p>
          <a:p>
            <a:endParaRPr kumimoji="1" lang="en-US" altLang="ja-JP" sz="2000" dirty="0">
              <a:latin typeface="+mn-ea"/>
            </a:endParaRPr>
          </a:p>
          <a:p>
            <a:r>
              <a:rPr lang="ja-JP" altLang="en-US" sz="2000" dirty="0" smtClean="0">
                <a:latin typeface="+mn-ea"/>
              </a:rPr>
              <a:t>・適宜再検討を行い、情報開示・関係者間での共有を行う</a:t>
            </a:r>
            <a:endParaRPr kumimoji="1" lang="ja-JP" altLang="en-US" sz="2000" dirty="0">
              <a:latin typeface="+mn-ea"/>
            </a:endParaRPr>
          </a:p>
        </p:txBody>
      </p:sp>
    </p:spTree>
    <p:extLst>
      <p:ext uri="{BB962C8B-B14F-4D97-AF65-F5344CB8AC3E}">
        <p14:creationId xmlns:p14="http://schemas.microsoft.com/office/powerpoint/2010/main" val="1984161876"/>
      </p:ext>
    </p:extLst>
  </p:cSld>
  <p:clrMapOvr>
    <a:masterClrMapping/>
  </p:clrMapOvr>
  <p:transition>
    <p:newsflash/>
    <p:sndAc>
      <p:stSnd>
        <p:snd r:embed="rId3" name="laser.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身体拘束</a:t>
            </a:r>
            <a:endParaRPr kumimoji="1" lang="ja-JP" altLang="en-US" sz="2400" dirty="0">
              <a:latin typeface="HGS創英角ｺﾞｼｯｸUB" pitchFamily="50" charset="-128"/>
              <a:ea typeface="HGS創英角ｺﾞｼｯｸUB" pitchFamily="50" charset="-128"/>
            </a:endParaRPr>
          </a:p>
        </p:txBody>
      </p:sp>
      <p:graphicFrame>
        <p:nvGraphicFramePr>
          <p:cNvPr id="2" name="表 1"/>
          <p:cNvGraphicFramePr>
            <a:graphicFrameLocks noGrp="1"/>
          </p:cNvGraphicFramePr>
          <p:nvPr>
            <p:extLst>
              <p:ext uri="{D42A27DB-BD31-4B8C-83A1-F6EECF244321}">
                <p14:modId xmlns:p14="http://schemas.microsoft.com/office/powerpoint/2010/main" val="1429346869"/>
              </p:ext>
            </p:extLst>
          </p:nvPr>
        </p:nvGraphicFramePr>
        <p:xfrm>
          <a:off x="107504" y="3645024"/>
          <a:ext cx="8856984" cy="2499360"/>
        </p:xfrm>
        <a:graphic>
          <a:graphicData uri="http://schemas.openxmlformats.org/drawingml/2006/table">
            <a:tbl>
              <a:tblPr firstRow="1" bandRow="1">
                <a:tableStyleId>{5940675A-B579-460E-94D1-54222C63F5DA}</a:tableStyleId>
              </a:tblPr>
              <a:tblGrid>
                <a:gridCol w="8856984"/>
              </a:tblGrid>
              <a:tr h="370840">
                <a:tc>
                  <a:txBody>
                    <a:bodyPr/>
                    <a:lstStyle/>
                    <a:p>
                      <a:r>
                        <a:rPr kumimoji="1" lang="ja-JP" altLang="en-US" sz="2000" b="1" dirty="0" smtClean="0">
                          <a:latin typeface="+mn-ea"/>
                          <a:ea typeface="+mn-ea"/>
                        </a:rPr>
                        <a:t>慎重な手続き：極めて慎重に手続きを踏むことが求められている</a:t>
                      </a:r>
                      <a:endParaRPr kumimoji="1" lang="ja-JP" altLang="en-US" sz="2000" b="1" dirty="0">
                        <a:latin typeface="+mn-ea"/>
                        <a:ea typeface="+mn-ea"/>
                      </a:endParaRPr>
                    </a:p>
                  </a:txBody>
                  <a:tcPr/>
                </a:tc>
              </a:tr>
              <a:tr h="370840">
                <a:tc>
                  <a:txBody>
                    <a:bodyPr/>
                    <a:lstStyle/>
                    <a:p>
                      <a:r>
                        <a:rPr kumimoji="1" lang="ja-JP" altLang="en-US" sz="2000" dirty="0" smtClean="0">
                          <a:latin typeface="+mn-ea"/>
                          <a:ea typeface="+mn-ea"/>
                        </a:rPr>
                        <a:t>①例外</a:t>
                      </a:r>
                      <a:r>
                        <a:rPr kumimoji="1" lang="en-US" altLang="ja-JP" sz="2000" dirty="0" smtClean="0">
                          <a:latin typeface="+mn-ea"/>
                          <a:ea typeface="+mn-ea"/>
                        </a:rPr>
                        <a:t>3</a:t>
                      </a:r>
                      <a:r>
                        <a:rPr kumimoji="1" lang="ja-JP" altLang="en-US" sz="2000" dirty="0" smtClean="0">
                          <a:latin typeface="+mn-ea"/>
                          <a:ea typeface="+mn-ea"/>
                        </a:rPr>
                        <a:t>原則の確認等の手続きを、「身体拘束廃止委員会」等のチームで行い、　　　　　　記録する</a:t>
                      </a:r>
                      <a:endParaRPr kumimoji="1" lang="en-US" altLang="ja-JP" sz="2000" dirty="0" smtClean="0">
                        <a:latin typeface="+mn-ea"/>
                        <a:ea typeface="+mn-ea"/>
                      </a:endParaRPr>
                    </a:p>
                  </a:txBody>
                  <a:tcPr/>
                </a:tc>
              </a:tr>
              <a:tr h="370840">
                <a:tc>
                  <a:txBody>
                    <a:bodyPr/>
                    <a:lstStyle/>
                    <a:p>
                      <a:r>
                        <a:rPr kumimoji="1" lang="ja-JP" altLang="en-US" sz="2000" dirty="0" smtClean="0">
                          <a:latin typeface="+mn-ea"/>
                          <a:ea typeface="+mn-ea"/>
                        </a:rPr>
                        <a:t>②本人や家族に、目的、理由、時間（帯）・期間等をできる限り詳しく説明し、十分な理解を得る</a:t>
                      </a:r>
                      <a:endParaRPr kumimoji="1" lang="ja-JP" altLang="en-US" sz="2000" dirty="0">
                        <a:latin typeface="+mn-ea"/>
                        <a:ea typeface="+mn-ea"/>
                      </a:endParaRPr>
                    </a:p>
                  </a:txBody>
                  <a:tcPr/>
                </a:tc>
              </a:tr>
              <a:tr h="370840">
                <a:tc>
                  <a:txBody>
                    <a:bodyPr/>
                    <a:lstStyle/>
                    <a:p>
                      <a:r>
                        <a:rPr kumimoji="1" lang="ja-JP" altLang="en-US" sz="2000" dirty="0" smtClean="0">
                          <a:latin typeface="+mn-ea"/>
                          <a:ea typeface="+mn-ea"/>
                        </a:rPr>
                        <a:t>③状況をよく観察、検討し、要件に該当しなくなった場合はすみやかに身体拘束を解除する</a:t>
                      </a:r>
                      <a:endParaRPr kumimoji="1" lang="ja-JP" altLang="en-US" sz="2000" dirty="0">
                        <a:latin typeface="+mn-ea"/>
                        <a:ea typeface="+mn-ea"/>
                      </a:endParaRPr>
                    </a:p>
                  </a:txBody>
                  <a:tcPr/>
                </a:tc>
              </a:tr>
            </a:tbl>
          </a:graphicData>
        </a:graphic>
      </p:graphicFrame>
      <p:graphicFrame>
        <p:nvGraphicFramePr>
          <p:cNvPr id="4" name="表 3"/>
          <p:cNvGraphicFramePr>
            <a:graphicFrameLocks noGrp="1"/>
          </p:cNvGraphicFramePr>
          <p:nvPr>
            <p:extLst>
              <p:ext uri="{D42A27DB-BD31-4B8C-83A1-F6EECF244321}">
                <p14:modId xmlns:p14="http://schemas.microsoft.com/office/powerpoint/2010/main" val="2904263925"/>
              </p:ext>
            </p:extLst>
          </p:nvPr>
        </p:nvGraphicFramePr>
        <p:xfrm>
          <a:off x="107504" y="1306448"/>
          <a:ext cx="8856984" cy="2194560"/>
        </p:xfrm>
        <a:graphic>
          <a:graphicData uri="http://schemas.openxmlformats.org/drawingml/2006/table">
            <a:tbl>
              <a:tblPr firstRow="1" bandRow="1">
                <a:tableStyleId>{5940675A-B579-460E-94D1-54222C63F5DA}</a:tableStyleId>
              </a:tblPr>
              <a:tblGrid>
                <a:gridCol w="8856984"/>
              </a:tblGrid>
              <a:tr h="370840">
                <a:tc>
                  <a:txBody>
                    <a:bodyPr/>
                    <a:lstStyle/>
                    <a:p>
                      <a:r>
                        <a:rPr kumimoji="1" lang="ja-JP" altLang="en-US" sz="2000" dirty="0" smtClean="0">
                          <a:latin typeface="+mn-ea"/>
                          <a:ea typeface="+mn-ea"/>
                        </a:rPr>
                        <a:t>例外</a:t>
                      </a:r>
                      <a:r>
                        <a:rPr kumimoji="1" lang="en-US" altLang="ja-JP" sz="2000" dirty="0" smtClean="0">
                          <a:latin typeface="+mn-ea"/>
                          <a:ea typeface="+mn-ea"/>
                        </a:rPr>
                        <a:t>3</a:t>
                      </a:r>
                      <a:r>
                        <a:rPr kumimoji="1" lang="ja-JP" altLang="en-US" sz="2000" dirty="0" smtClean="0">
                          <a:latin typeface="+mn-ea"/>
                          <a:ea typeface="+mn-ea"/>
                        </a:rPr>
                        <a:t>原則：</a:t>
                      </a:r>
                      <a:r>
                        <a:rPr kumimoji="1" lang="en-US" altLang="ja-JP" sz="2000" dirty="0" smtClean="0">
                          <a:latin typeface="+mn-ea"/>
                          <a:ea typeface="+mn-ea"/>
                        </a:rPr>
                        <a:t>3</a:t>
                      </a:r>
                      <a:r>
                        <a:rPr kumimoji="1" lang="ja-JP" altLang="en-US" sz="2000" dirty="0" err="1" smtClean="0">
                          <a:latin typeface="+mn-ea"/>
                          <a:ea typeface="+mn-ea"/>
                        </a:rPr>
                        <a:t>つの</a:t>
                      </a:r>
                      <a:r>
                        <a:rPr kumimoji="1" lang="ja-JP" altLang="en-US" sz="2000" dirty="0" smtClean="0">
                          <a:latin typeface="+mn-ea"/>
                          <a:ea typeface="+mn-ea"/>
                        </a:rPr>
                        <a:t>要件をすべて満たすことが必要</a:t>
                      </a:r>
                      <a:endParaRPr kumimoji="1" lang="ja-JP" altLang="en-US" sz="2000" dirty="0">
                        <a:latin typeface="+mn-ea"/>
                        <a:ea typeface="+mn-ea"/>
                      </a:endParaRPr>
                    </a:p>
                  </a:txBody>
                  <a:tcPr/>
                </a:tc>
              </a:tr>
              <a:tr h="370840">
                <a:tc>
                  <a:txBody>
                    <a:bodyPr/>
                    <a:lstStyle/>
                    <a:p>
                      <a:r>
                        <a:rPr kumimoji="1" lang="ja-JP" altLang="en-US" sz="2000" b="1" dirty="0" smtClean="0">
                          <a:latin typeface="+mn-ea"/>
                          <a:ea typeface="+mn-ea"/>
                        </a:rPr>
                        <a:t>①切迫性</a:t>
                      </a:r>
                      <a:r>
                        <a:rPr kumimoji="1" lang="ja-JP" altLang="en-US" sz="2000" dirty="0" smtClean="0">
                          <a:latin typeface="+mn-ea"/>
                          <a:ea typeface="+mn-ea"/>
                        </a:rPr>
                        <a:t>：本人や他の利用者様等の生命、身体が危険にさらされる可能性が著しく高い</a:t>
                      </a:r>
                      <a:endParaRPr kumimoji="1" lang="ja-JP" altLang="en-US" sz="2000" dirty="0">
                        <a:latin typeface="+mn-ea"/>
                        <a:ea typeface="+mn-ea"/>
                      </a:endParaRPr>
                    </a:p>
                  </a:txBody>
                  <a:tcPr/>
                </a:tc>
              </a:tr>
              <a:tr h="370840">
                <a:tc>
                  <a:txBody>
                    <a:bodyPr/>
                    <a:lstStyle/>
                    <a:p>
                      <a:r>
                        <a:rPr kumimoji="1" lang="ja-JP" altLang="en-US" sz="2000" b="1" dirty="0" smtClean="0">
                          <a:latin typeface="+mn-ea"/>
                          <a:ea typeface="+mn-ea"/>
                        </a:rPr>
                        <a:t>②非代替性</a:t>
                      </a:r>
                      <a:r>
                        <a:rPr kumimoji="1" lang="ja-JP" altLang="en-US" sz="2000" dirty="0" smtClean="0">
                          <a:latin typeface="+mn-ea"/>
                          <a:ea typeface="+mn-ea"/>
                        </a:rPr>
                        <a:t>：身体拘束その他の行動制限を行う以外に代わりになる介護方法がない</a:t>
                      </a:r>
                      <a:endParaRPr kumimoji="1" lang="ja-JP" altLang="en-US" sz="2000" dirty="0">
                        <a:latin typeface="+mn-ea"/>
                        <a:ea typeface="+mn-ea"/>
                      </a:endParaRPr>
                    </a:p>
                  </a:txBody>
                  <a:tcPr/>
                </a:tc>
              </a:tr>
              <a:tr h="370840">
                <a:tc>
                  <a:txBody>
                    <a:bodyPr/>
                    <a:lstStyle/>
                    <a:p>
                      <a:r>
                        <a:rPr kumimoji="1" lang="ja-JP" altLang="en-US" sz="2000" b="1" dirty="0" smtClean="0">
                          <a:latin typeface="+mn-ea"/>
                          <a:ea typeface="+mn-ea"/>
                        </a:rPr>
                        <a:t>③一時性</a:t>
                      </a:r>
                      <a:r>
                        <a:rPr kumimoji="1" lang="ja-JP" altLang="en-US" sz="2000" dirty="0" smtClean="0">
                          <a:latin typeface="+mn-ea"/>
                          <a:ea typeface="+mn-ea"/>
                        </a:rPr>
                        <a:t>：身体拘束その他の行動制限が一時的なものである</a:t>
                      </a:r>
                      <a:endParaRPr kumimoji="1" lang="ja-JP" altLang="en-US" sz="2000" dirty="0">
                        <a:latin typeface="+mn-ea"/>
                        <a:ea typeface="+mn-ea"/>
                      </a:endParaRPr>
                    </a:p>
                  </a:txBody>
                  <a:tcPr/>
                </a:tc>
              </a:tr>
            </a:tbl>
          </a:graphicData>
        </a:graphic>
      </p:graphicFrame>
      <p:sp>
        <p:nvSpPr>
          <p:cNvPr id="5" name="テキスト ボックス 4"/>
          <p:cNvSpPr txBox="1"/>
          <p:nvPr/>
        </p:nvSpPr>
        <p:spPr>
          <a:xfrm>
            <a:off x="107504" y="836712"/>
            <a:ext cx="4459875" cy="461665"/>
          </a:xfrm>
          <a:prstGeom prst="rect">
            <a:avLst/>
          </a:prstGeom>
          <a:noFill/>
        </p:spPr>
        <p:txBody>
          <a:bodyPr wrap="none" rtlCol="0">
            <a:spAutoFit/>
          </a:bodyPr>
          <a:lstStyle/>
          <a:p>
            <a:r>
              <a:rPr kumimoji="1" lang="ja-JP" altLang="en-US" sz="2400" b="1" dirty="0" smtClean="0"/>
              <a:t>「例外</a:t>
            </a:r>
            <a:r>
              <a:rPr kumimoji="1" lang="en-US" altLang="ja-JP" sz="2400" b="1" dirty="0" smtClean="0"/>
              <a:t>3</a:t>
            </a:r>
            <a:r>
              <a:rPr kumimoji="1" lang="ja-JP" altLang="en-US" sz="2400" b="1" dirty="0" smtClean="0"/>
              <a:t>原則と」求められる手続き</a:t>
            </a:r>
            <a:endParaRPr kumimoji="1" lang="ja-JP" altLang="en-US" sz="2400" b="1" dirty="0"/>
          </a:p>
        </p:txBody>
      </p:sp>
    </p:spTree>
    <p:extLst>
      <p:ext uri="{BB962C8B-B14F-4D97-AF65-F5344CB8AC3E}">
        <p14:creationId xmlns:p14="http://schemas.microsoft.com/office/powerpoint/2010/main" val="3944626712"/>
      </p:ext>
    </p:extLst>
  </p:cSld>
  <p:clrMapOvr>
    <a:masterClrMapping/>
  </p:clrMapOvr>
  <p:transition>
    <p:newsflash/>
    <p:sndAc>
      <p:stSnd>
        <p:snd r:embed="rId3" name="laser.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9512" y="866030"/>
            <a:ext cx="8930650" cy="4708981"/>
          </a:xfrm>
          <a:prstGeom prst="rect">
            <a:avLst/>
          </a:prstGeom>
          <a:noFill/>
        </p:spPr>
        <p:txBody>
          <a:bodyPr wrap="none" rtlCol="0">
            <a:spAutoFit/>
          </a:bodyPr>
          <a:lstStyle/>
          <a:p>
            <a:r>
              <a:rPr lang="ja-JP" altLang="en-US" sz="2000" b="1" dirty="0">
                <a:latin typeface="+mn-ea"/>
              </a:rPr>
              <a:t>身体拘束は安全確保のために本当に必要なの</a:t>
            </a:r>
            <a:r>
              <a:rPr lang="ja-JP" altLang="en-US" sz="2000" b="1" dirty="0" smtClean="0">
                <a:latin typeface="+mn-ea"/>
              </a:rPr>
              <a:t>か</a:t>
            </a:r>
            <a:endParaRPr lang="en-US" altLang="ja-JP" sz="2000" b="1" dirty="0" smtClean="0">
              <a:latin typeface="+mn-ea"/>
            </a:endParaRPr>
          </a:p>
          <a:p>
            <a:endParaRPr lang="en-US" altLang="ja-JP" sz="2000" b="1" dirty="0">
              <a:latin typeface="+mn-ea"/>
            </a:endParaRPr>
          </a:p>
          <a:p>
            <a:r>
              <a:rPr lang="ja-JP" altLang="en-US" sz="2000" dirty="0" smtClean="0">
                <a:latin typeface="+mn-ea"/>
              </a:rPr>
              <a:t>身体拘束を廃止できない理由として、しばしばあげられる「本人の転倒・転落事故</a:t>
            </a:r>
            <a:endParaRPr lang="en-US" altLang="ja-JP" sz="2000" dirty="0" smtClean="0">
              <a:latin typeface="+mn-ea"/>
            </a:endParaRPr>
          </a:p>
          <a:p>
            <a:r>
              <a:rPr lang="ja-JP" altLang="en-US" sz="2000" dirty="0" smtClean="0">
                <a:latin typeface="+mn-ea"/>
              </a:rPr>
              <a:t>を防ぐ必要がある」ということを考えてみましょう。</a:t>
            </a:r>
            <a:endParaRPr lang="en-US" altLang="ja-JP" sz="2000" dirty="0" smtClean="0">
              <a:latin typeface="+mn-ea"/>
            </a:endParaRPr>
          </a:p>
          <a:p>
            <a:endParaRPr lang="en-US" altLang="ja-JP" sz="2000" dirty="0">
              <a:latin typeface="+mn-ea"/>
            </a:endParaRPr>
          </a:p>
          <a:p>
            <a:r>
              <a:rPr lang="ja-JP" altLang="en-US" sz="2000" dirty="0" smtClean="0">
                <a:latin typeface="+mn-ea"/>
              </a:rPr>
              <a:t>事故は防ぐ必要がある、しかしその方法は身体拘束しかないのだろうか？</a:t>
            </a:r>
            <a:endParaRPr lang="en-US" altLang="ja-JP" sz="2000" dirty="0" smtClean="0">
              <a:latin typeface="+mn-ea"/>
            </a:endParaRPr>
          </a:p>
          <a:p>
            <a:endParaRPr lang="en-US" altLang="ja-JP" sz="2000" dirty="0">
              <a:latin typeface="+mn-ea"/>
            </a:endParaRPr>
          </a:p>
          <a:p>
            <a:r>
              <a:rPr lang="ja-JP" altLang="en-US" sz="2000" dirty="0" smtClean="0">
                <a:latin typeface="+mn-ea"/>
              </a:rPr>
              <a:t>まず第一は、転倒や転落を引き起こす原因を分析し、それを未然に防止する様に</a:t>
            </a:r>
            <a:endParaRPr lang="en-US" altLang="ja-JP" sz="2000" dirty="0" smtClean="0">
              <a:latin typeface="+mn-ea"/>
            </a:endParaRPr>
          </a:p>
          <a:p>
            <a:r>
              <a:rPr lang="ja-JP" altLang="en-US" sz="2000" dirty="0" smtClean="0">
                <a:latin typeface="+mn-ea"/>
              </a:rPr>
              <a:t>努めることである。例えば、夜間徘徊による転倒の危険性のある場合には、適度</a:t>
            </a:r>
            <a:endParaRPr lang="en-US" altLang="ja-JP" sz="2000" dirty="0" smtClean="0">
              <a:latin typeface="+mn-ea"/>
            </a:endParaRPr>
          </a:p>
          <a:p>
            <a:r>
              <a:rPr lang="ja-JP" altLang="en-US" sz="2000" dirty="0" smtClean="0">
                <a:latin typeface="+mn-ea"/>
              </a:rPr>
              <a:t>な運動</a:t>
            </a:r>
            <a:r>
              <a:rPr lang="ja-JP" altLang="en-US" sz="2000" dirty="0" smtClean="0">
                <a:latin typeface="+mn-ea"/>
              </a:rPr>
              <a:t>によって</a:t>
            </a:r>
            <a:r>
              <a:rPr lang="ja-JP" altLang="en-US" sz="2000" dirty="0" smtClean="0">
                <a:latin typeface="+mn-ea"/>
              </a:rPr>
              <a:t>昼夜逆転の生活リズムを改善することで</a:t>
            </a:r>
            <a:r>
              <a:rPr lang="ja-JP" altLang="en-US" sz="2000" dirty="0" smtClean="0">
                <a:latin typeface="+mn-ea"/>
              </a:rPr>
              <a:t>夜間徘徊</a:t>
            </a:r>
            <a:r>
              <a:rPr lang="ja-JP" altLang="en-US" sz="2000" dirty="0" smtClean="0">
                <a:latin typeface="+mn-ea"/>
              </a:rPr>
              <a:t>そのものが</a:t>
            </a:r>
            <a:r>
              <a:rPr lang="ja-JP" altLang="en-US" sz="2000" dirty="0" smtClean="0">
                <a:latin typeface="+mn-ea"/>
              </a:rPr>
              <a:t>減少</a:t>
            </a:r>
            <a:endParaRPr lang="en-US" altLang="ja-JP" sz="2000" dirty="0" smtClean="0">
              <a:latin typeface="+mn-ea"/>
            </a:endParaRPr>
          </a:p>
          <a:p>
            <a:r>
              <a:rPr lang="ja-JP" altLang="en-US" sz="2000" dirty="0" smtClean="0">
                <a:latin typeface="+mn-ea"/>
              </a:rPr>
              <a:t>する</a:t>
            </a:r>
            <a:r>
              <a:rPr lang="ja-JP" altLang="en-US" sz="2000" dirty="0" smtClean="0">
                <a:latin typeface="+mn-ea"/>
              </a:rPr>
              <a:t>場合も多い。</a:t>
            </a:r>
            <a:endParaRPr lang="en-US" altLang="ja-JP" sz="2000" dirty="0" smtClean="0">
              <a:latin typeface="+mn-ea"/>
            </a:endParaRPr>
          </a:p>
          <a:p>
            <a:endParaRPr lang="en-US" altLang="ja-JP" sz="2000" dirty="0">
              <a:latin typeface="+mn-ea"/>
            </a:endParaRPr>
          </a:p>
          <a:p>
            <a:r>
              <a:rPr lang="ja-JP" altLang="en-US" sz="2000" dirty="0" smtClean="0">
                <a:latin typeface="+mn-ea"/>
              </a:rPr>
              <a:t>第二は、事故を防止する環境づくりである。例えば、利用者様の導線にそって</a:t>
            </a:r>
            <a:r>
              <a:rPr lang="ja-JP" altLang="en-US" sz="2000" dirty="0" err="1">
                <a:latin typeface="+mn-ea"/>
              </a:rPr>
              <a:t>手</a:t>
            </a:r>
            <a:r>
              <a:rPr lang="ja-JP" altLang="en-US" sz="2000" dirty="0" err="1" smtClean="0">
                <a:latin typeface="+mn-ea"/>
              </a:rPr>
              <a:t>す</a:t>
            </a:r>
            <a:endParaRPr lang="en-US" altLang="ja-JP" sz="2000" dirty="0" smtClean="0">
              <a:latin typeface="+mn-ea"/>
            </a:endParaRPr>
          </a:p>
          <a:p>
            <a:r>
              <a:rPr lang="ja-JP" altLang="en-US" sz="2000" dirty="0" err="1" smtClean="0">
                <a:latin typeface="+mn-ea"/>
              </a:rPr>
              <a:t>りを</a:t>
            </a:r>
            <a:r>
              <a:rPr lang="ja-JP" altLang="en-US" sz="2000" dirty="0" smtClean="0">
                <a:latin typeface="+mn-ea"/>
              </a:rPr>
              <a:t>つける、足元に物を置かない、車いすを改善する、ベッドを低くするなどの工夫</a:t>
            </a:r>
            <a:endParaRPr lang="en-US" altLang="ja-JP" sz="2000" dirty="0" smtClean="0">
              <a:latin typeface="+mn-ea"/>
            </a:endParaRPr>
          </a:p>
          <a:p>
            <a:r>
              <a:rPr lang="ja-JP" altLang="en-US" sz="2000" dirty="0" smtClean="0">
                <a:latin typeface="+mn-ea"/>
              </a:rPr>
              <a:t>によって、転倒、転落の危険性は相当程度低下することが明らかになっている。</a:t>
            </a:r>
            <a:endParaRPr lang="en-US" altLang="ja-JP" sz="2000" dirty="0">
              <a:latin typeface="+mn-ea"/>
            </a:endParaRPr>
          </a:p>
        </p:txBody>
      </p:sp>
    </p:spTree>
    <p:extLst>
      <p:ext uri="{BB962C8B-B14F-4D97-AF65-F5344CB8AC3E}">
        <p14:creationId xmlns:p14="http://schemas.microsoft.com/office/powerpoint/2010/main" val="2574748203"/>
      </p:ext>
    </p:extLst>
  </p:cSld>
  <p:clrMapOvr>
    <a:masterClrMapping/>
  </p:clrMapOvr>
  <p:transition>
    <p:newsflash/>
    <p:sndAc>
      <p:stSnd>
        <p:snd r:embed="rId3" name="laser.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9512" y="866030"/>
            <a:ext cx="9018816" cy="4093428"/>
          </a:xfrm>
          <a:prstGeom prst="rect">
            <a:avLst/>
          </a:prstGeom>
          <a:noFill/>
        </p:spPr>
        <p:txBody>
          <a:bodyPr wrap="none" rtlCol="0">
            <a:spAutoFit/>
          </a:bodyPr>
          <a:lstStyle/>
          <a:p>
            <a:r>
              <a:rPr lang="ja-JP" altLang="en-US" sz="2000" b="1" dirty="0">
                <a:latin typeface="+mn-ea"/>
              </a:rPr>
              <a:t>身体</a:t>
            </a:r>
            <a:r>
              <a:rPr lang="ja-JP" altLang="en-US" sz="2000" b="1" dirty="0" smtClean="0">
                <a:latin typeface="+mn-ea"/>
              </a:rPr>
              <a:t>拘束の廃止は不可能なのか</a:t>
            </a:r>
            <a:endParaRPr lang="en-US" altLang="ja-JP" sz="2000" b="1" dirty="0" smtClean="0">
              <a:latin typeface="+mn-ea"/>
            </a:endParaRPr>
          </a:p>
          <a:p>
            <a:endParaRPr lang="en-US" altLang="ja-JP" sz="2000" b="1" dirty="0" smtClean="0">
              <a:latin typeface="+mn-ea"/>
            </a:endParaRPr>
          </a:p>
          <a:p>
            <a:r>
              <a:rPr lang="ja-JP" altLang="en-US" sz="2000" dirty="0">
                <a:latin typeface="+mn-ea"/>
              </a:rPr>
              <a:t>身体</a:t>
            </a:r>
            <a:r>
              <a:rPr lang="ja-JP" altLang="en-US" sz="2000" dirty="0" smtClean="0">
                <a:latin typeface="+mn-ea"/>
              </a:rPr>
              <a:t>拘束を廃止できない理由として</a:t>
            </a:r>
            <a:r>
              <a:rPr lang="ja-JP" altLang="en-US" sz="2000" dirty="0">
                <a:latin typeface="+mn-ea"/>
              </a:rPr>
              <a:t>「</a:t>
            </a:r>
            <a:r>
              <a:rPr lang="ja-JP" altLang="en-US" sz="2000" dirty="0" smtClean="0">
                <a:latin typeface="+mn-ea"/>
              </a:rPr>
              <a:t>スタッフ不足」をあげる意見もよく聞く。しかし、</a:t>
            </a:r>
            <a:endParaRPr lang="en-US" altLang="ja-JP" sz="2000" dirty="0" smtClean="0">
              <a:latin typeface="+mn-ea"/>
            </a:endParaRPr>
          </a:p>
          <a:p>
            <a:r>
              <a:rPr lang="ja-JP" altLang="en-US" sz="2000" dirty="0">
                <a:latin typeface="+mn-ea"/>
              </a:rPr>
              <a:t>現実に</a:t>
            </a:r>
            <a:r>
              <a:rPr lang="ja-JP" altLang="en-US" sz="2000" dirty="0" smtClean="0">
                <a:latin typeface="+mn-ea"/>
              </a:rPr>
              <a:t>は現行の介護体制で身体拘束を廃止している施設や病院も多い。そうした</a:t>
            </a:r>
            <a:endParaRPr lang="en-US" altLang="ja-JP" sz="2000" dirty="0" smtClean="0">
              <a:latin typeface="+mn-ea"/>
            </a:endParaRPr>
          </a:p>
          <a:p>
            <a:r>
              <a:rPr lang="ja-JP" altLang="en-US" sz="2000" dirty="0">
                <a:latin typeface="+mn-ea"/>
              </a:rPr>
              <a:t>介護現場で</a:t>
            </a:r>
            <a:r>
              <a:rPr lang="ja-JP" altLang="en-US" sz="2000" dirty="0" smtClean="0">
                <a:latin typeface="+mn-ea"/>
              </a:rPr>
              <a:t>は、食事の時間帯を長くすることで各人の</a:t>
            </a:r>
            <a:r>
              <a:rPr lang="ja-JP" altLang="en-US" sz="2000" dirty="0">
                <a:latin typeface="+mn-ea"/>
              </a:rPr>
              <a:t>ペース</a:t>
            </a:r>
            <a:r>
              <a:rPr lang="ja-JP" altLang="en-US" sz="2000" dirty="0" smtClean="0">
                <a:latin typeface="+mn-ea"/>
              </a:rPr>
              <a:t>で食べられるように</a:t>
            </a:r>
            <a:endParaRPr lang="en-US" altLang="ja-JP" sz="2000" dirty="0" smtClean="0">
              <a:latin typeface="+mn-ea"/>
            </a:endParaRPr>
          </a:p>
          <a:p>
            <a:r>
              <a:rPr lang="ja-JP" altLang="en-US" sz="2000" dirty="0" smtClean="0">
                <a:latin typeface="+mn-ea"/>
              </a:rPr>
              <a:t>して自力で食べられる人を増やす、トイレ誘導を行いオムツを減らす、シーツ交換</a:t>
            </a:r>
            <a:endParaRPr lang="en-US" altLang="ja-JP" sz="2000" dirty="0" smtClean="0">
              <a:latin typeface="+mn-ea"/>
            </a:endParaRPr>
          </a:p>
          <a:p>
            <a:r>
              <a:rPr lang="ja-JP" altLang="en-US" sz="2000" dirty="0">
                <a:latin typeface="+mn-ea"/>
              </a:rPr>
              <a:t>作業</a:t>
            </a:r>
            <a:r>
              <a:rPr lang="ja-JP" altLang="en-US" sz="2000" dirty="0" smtClean="0">
                <a:latin typeface="+mn-ea"/>
              </a:rPr>
              <a:t>に時間がかからないようなシーツの改善などさまざまな工夫によってケアの</a:t>
            </a:r>
            <a:endParaRPr lang="en-US" altLang="ja-JP" sz="2000" dirty="0" smtClean="0">
              <a:latin typeface="+mn-ea"/>
            </a:endParaRPr>
          </a:p>
          <a:p>
            <a:r>
              <a:rPr lang="ja-JP" altLang="en-US" sz="2000" dirty="0">
                <a:latin typeface="+mn-ea"/>
              </a:rPr>
              <a:t>方法</a:t>
            </a:r>
            <a:r>
              <a:rPr lang="ja-JP" altLang="en-US" sz="2000" dirty="0" smtClean="0">
                <a:latin typeface="+mn-ea"/>
              </a:rPr>
              <a:t>を改善し、身体拘束廃止を実現しているのである。逆に、基準を上回る介護</a:t>
            </a:r>
            <a:endParaRPr lang="en-US" altLang="ja-JP" sz="2000" dirty="0" smtClean="0">
              <a:latin typeface="+mn-ea"/>
            </a:endParaRPr>
          </a:p>
          <a:p>
            <a:r>
              <a:rPr lang="ja-JP" altLang="en-US" sz="2000" dirty="0" smtClean="0">
                <a:latin typeface="+mn-ea"/>
              </a:rPr>
              <a:t>体制にありながら、身体拘束を行っている所が少なくないのも事実である。</a:t>
            </a:r>
            <a:endParaRPr lang="en-US" altLang="ja-JP" sz="2000" dirty="0" smtClean="0">
              <a:latin typeface="+mn-ea"/>
            </a:endParaRPr>
          </a:p>
          <a:p>
            <a:r>
              <a:rPr lang="ja-JP" altLang="en-US" sz="2000" dirty="0">
                <a:latin typeface="+mn-ea"/>
              </a:rPr>
              <a:t>確</a:t>
            </a:r>
            <a:r>
              <a:rPr lang="ja-JP" altLang="en-US" sz="2000" dirty="0" smtClean="0">
                <a:latin typeface="+mn-ea"/>
              </a:rPr>
              <a:t>かに介護現場からいえば、人手は多ければ多いほうがよい。しかし、まず何より</a:t>
            </a:r>
            <a:endParaRPr lang="en-US" altLang="ja-JP" sz="2000" dirty="0" smtClean="0">
              <a:latin typeface="+mn-ea"/>
            </a:endParaRPr>
          </a:p>
          <a:p>
            <a:r>
              <a:rPr lang="ja-JP" altLang="en-US" sz="2000" dirty="0" smtClean="0">
                <a:latin typeface="+mn-ea"/>
              </a:rPr>
              <a:t>も重要なことは、「人手不足」を身体拘束を廃止できない理由とする前にどのような</a:t>
            </a:r>
            <a:endParaRPr lang="en-US" altLang="ja-JP" sz="2000" dirty="0" smtClean="0">
              <a:latin typeface="+mn-ea"/>
            </a:endParaRPr>
          </a:p>
          <a:p>
            <a:r>
              <a:rPr lang="ja-JP" altLang="en-US" sz="2000" dirty="0">
                <a:latin typeface="+mn-ea"/>
              </a:rPr>
              <a:t>介護</a:t>
            </a:r>
            <a:r>
              <a:rPr lang="ja-JP" altLang="en-US" sz="2000" dirty="0" smtClean="0">
                <a:latin typeface="+mn-ea"/>
              </a:rPr>
              <a:t>をめざすのかを具体的に明らかにし、身体拘束廃止に果敢に立ち向かう決意</a:t>
            </a:r>
            <a:endParaRPr lang="en-US" altLang="ja-JP" sz="2000" dirty="0" smtClean="0">
              <a:latin typeface="+mn-ea"/>
            </a:endParaRPr>
          </a:p>
          <a:p>
            <a:r>
              <a:rPr lang="ja-JP" altLang="en-US" sz="2000" dirty="0" smtClean="0">
                <a:latin typeface="+mn-ea"/>
              </a:rPr>
              <a:t>を施設の責任者、職員全体で行うことである。</a:t>
            </a:r>
            <a:endParaRPr lang="en-US" altLang="ja-JP" sz="2000" dirty="0" smtClean="0">
              <a:latin typeface="+mn-ea"/>
            </a:endParaRPr>
          </a:p>
        </p:txBody>
      </p:sp>
    </p:spTree>
    <p:extLst>
      <p:ext uri="{BB962C8B-B14F-4D97-AF65-F5344CB8AC3E}">
        <p14:creationId xmlns:p14="http://schemas.microsoft.com/office/powerpoint/2010/main" val="88454858"/>
      </p:ext>
    </p:extLst>
  </p:cSld>
  <p:clrMapOvr>
    <a:masterClrMapping/>
  </p:clrMapOvr>
  <p:transition>
    <p:newsflash/>
    <p:sndAc>
      <p:stSnd>
        <p:snd r:embed="rId3" name="laser.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5496" y="87015"/>
            <a:ext cx="7416824" cy="461665"/>
          </a:xfrm>
          <a:prstGeom prst="rect">
            <a:avLst/>
          </a:prstGeom>
          <a:noFill/>
        </p:spPr>
        <p:txBody>
          <a:bodyPr wrap="square" rtlCol="0">
            <a:spAutoFit/>
          </a:bodyPr>
          <a:lstStyle/>
          <a:p>
            <a:r>
              <a:rPr lang="ja-JP" altLang="en-US" sz="2400" dirty="0">
                <a:latin typeface="HGS創英角ｺﾞｼｯｸUB" pitchFamily="50" charset="-128"/>
                <a:ea typeface="HGS創英角ｺﾞｼｯｸUB" pitchFamily="50" charset="-128"/>
              </a:rPr>
              <a:t>はじめに</a:t>
            </a:r>
            <a:endParaRPr kumimoji="1" lang="ja-JP" altLang="en-US" sz="2400" dirty="0">
              <a:latin typeface="HGS創英角ｺﾞｼｯｸUB" pitchFamily="50" charset="-128"/>
              <a:ea typeface="HGS創英角ｺﾞｼｯｸUB" pitchFamily="50" charset="-128"/>
            </a:endParaRPr>
          </a:p>
        </p:txBody>
      </p:sp>
      <p:sp>
        <p:nvSpPr>
          <p:cNvPr id="2" name="テキスト ボックス 1"/>
          <p:cNvSpPr txBox="1"/>
          <p:nvPr/>
        </p:nvSpPr>
        <p:spPr>
          <a:xfrm>
            <a:off x="167982" y="836712"/>
            <a:ext cx="8903399" cy="4001095"/>
          </a:xfrm>
          <a:prstGeom prst="rect">
            <a:avLst/>
          </a:prstGeom>
          <a:noFill/>
        </p:spPr>
        <p:txBody>
          <a:bodyPr wrap="none" rtlCol="0">
            <a:spAutoFit/>
          </a:bodyPr>
          <a:lstStyle/>
          <a:p>
            <a:r>
              <a:rPr lang="ja-JP" altLang="en-US" sz="2400" b="1" dirty="0" smtClean="0"/>
              <a:t>虐待防止への取り組み</a:t>
            </a:r>
            <a:endParaRPr lang="en-US" altLang="ja-JP" sz="2400" b="1" dirty="0" smtClean="0"/>
          </a:p>
          <a:p>
            <a:endParaRPr lang="en-US" altLang="ja-JP" sz="2000" dirty="0"/>
          </a:p>
          <a:p>
            <a:r>
              <a:rPr lang="ja-JP" altLang="en-US" sz="2000" dirty="0" smtClean="0"/>
              <a:t>虐待の無い事業所であり続ける為には、法人の代表から現場の職員まで、利用</a:t>
            </a:r>
            <a:endParaRPr lang="en-US" altLang="ja-JP" sz="2000" dirty="0" smtClean="0"/>
          </a:p>
          <a:p>
            <a:r>
              <a:rPr lang="ja-JP" altLang="en-US" sz="2000" dirty="0" smtClean="0"/>
              <a:t>者様の安全が最優先されるということを施設・事業所の理念として共有する事が</a:t>
            </a:r>
            <a:endParaRPr lang="en-US" altLang="ja-JP" sz="2000" dirty="0" smtClean="0"/>
          </a:p>
          <a:p>
            <a:r>
              <a:rPr lang="ja-JP" altLang="en-US" sz="2000" dirty="0"/>
              <a:t>大切</a:t>
            </a:r>
            <a:r>
              <a:rPr lang="ja-JP" altLang="en-US" sz="2000" dirty="0" smtClean="0"/>
              <a:t>です。</a:t>
            </a:r>
            <a:endParaRPr lang="en-US" altLang="ja-JP" sz="2000" dirty="0" smtClean="0"/>
          </a:p>
          <a:p>
            <a:endParaRPr lang="en-US" altLang="ja-JP" sz="1000" dirty="0" smtClean="0"/>
          </a:p>
          <a:p>
            <a:r>
              <a:rPr lang="ja-JP" altLang="en-US" sz="2000" dirty="0" smtClean="0"/>
              <a:t>その為には、職場内会議や研修を通じて絶えず虐待防止の意識を浸透させていく</a:t>
            </a:r>
            <a:endParaRPr lang="en-US" altLang="ja-JP" sz="2000" dirty="0" smtClean="0"/>
          </a:p>
          <a:p>
            <a:r>
              <a:rPr lang="ja-JP" altLang="en-US" sz="2000" dirty="0" smtClean="0"/>
              <a:t>ことが必要です。</a:t>
            </a:r>
            <a:endParaRPr lang="en-US" altLang="ja-JP" sz="2000" dirty="0" smtClean="0"/>
          </a:p>
          <a:p>
            <a:endParaRPr lang="en-US" altLang="ja-JP" sz="1000" dirty="0" smtClean="0"/>
          </a:p>
          <a:p>
            <a:r>
              <a:rPr lang="ja-JP" altLang="en-US" sz="2000" dirty="0" smtClean="0"/>
              <a:t>さらに、事業所は利用者様に対し、常により良いサービスを提供していくため</a:t>
            </a:r>
            <a:endParaRPr lang="en-US" altLang="ja-JP" sz="2000" dirty="0" smtClean="0"/>
          </a:p>
          <a:p>
            <a:r>
              <a:rPr lang="ja-JP" altLang="en-US" sz="2000" dirty="0" smtClean="0"/>
              <a:t>「個別ケア」の徹底が図らなければなりません。</a:t>
            </a:r>
            <a:endParaRPr lang="en-US" altLang="ja-JP" sz="2000" dirty="0" smtClean="0"/>
          </a:p>
          <a:p>
            <a:endParaRPr lang="en-US" altLang="ja-JP" sz="1000" dirty="0" smtClean="0"/>
          </a:p>
          <a:p>
            <a:r>
              <a:rPr lang="ja-JP" altLang="en-US" sz="2000" dirty="0" smtClean="0"/>
              <a:t>また、苦情受付や苦情があった場合の処理体制を明確に</a:t>
            </a:r>
            <a:r>
              <a:rPr lang="ja-JP" altLang="en-US" sz="2000" dirty="0" err="1" smtClean="0"/>
              <a:t>し</a:t>
            </a:r>
            <a:r>
              <a:rPr lang="ja-JP" altLang="en-US" sz="2000" dirty="0" smtClean="0"/>
              <a:t>家族様はもとより地域</a:t>
            </a:r>
            <a:endParaRPr lang="en-US" altLang="ja-JP" sz="2000" dirty="0" smtClean="0"/>
          </a:p>
          <a:p>
            <a:r>
              <a:rPr lang="ja-JP" altLang="en-US" sz="2000" dirty="0" smtClean="0"/>
              <a:t>に</a:t>
            </a:r>
            <a:r>
              <a:rPr lang="ja-JP" altLang="en-US" sz="2000" dirty="0" smtClean="0"/>
              <a:t>開かれた事業所作りが大切です。</a:t>
            </a:r>
            <a:endParaRPr lang="ja-JP" altLang="en-US" sz="2000" dirty="0"/>
          </a:p>
        </p:txBody>
      </p:sp>
    </p:spTree>
    <p:extLst>
      <p:ext uri="{BB962C8B-B14F-4D97-AF65-F5344CB8AC3E}">
        <p14:creationId xmlns:p14="http://schemas.microsoft.com/office/powerpoint/2010/main" val="2706236884"/>
      </p:ext>
    </p:extLst>
  </p:cSld>
  <p:clrMapOvr>
    <a:masterClrMapping/>
  </p:clrMapOvr>
  <p:transition>
    <p:newsflash/>
    <p:sndAc>
      <p:stSnd>
        <p:snd r:embed="rId3" name="laser.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p:cNvSpPr txBox="1"/>
          <p:nvPr/>
        </p:nvSpPr>
        <p:spPr>
          <a:xfrm>
            <a:off x="35496" y="87015"/>
            <a:ext cx="7416824" cy="461665"/>
          </a:xfrm>
          <a:prstGeom prst="rect">
            <a:avLst/>
          </a:prstGeom>
          <a:noFill/>
        </p:spPr>
        <p:txBody>
          <a:bodyPr wrap="square" rtlCol="0">
            <a:spAutoFit/>
          </a:bodyPr>
          <a:lstStyle/>
          <a:p>
            <a:r>
              <a:rPr kumimoji="1" lang="ja-JP" altLang="en-US" sz="2400" dirty="0" smtClean="0">
                <a:latin typeface="HGS創英角ｺﾞｼｯｸUB" pitchFamily="50" charset="-128"/>
                <a:ea typeface="HGS創英角ｺﾞｼｯｸUB" pitchFamily="50" charset="-128"/>
              </a:rPr>
              <a:t>高齢者虐待と具体的な例</a:t>
            </a:r>
            <a:endParaRPr kumimoji="1" lang="ja-JP" altLang="en-US" sz="2400" dirty="0">
              <a:latin typeface="HGS創英角ｺﾞｼｯｸUB" pitchFamily="50" charset="-128"/>
              <a:ea typeface="HGS創英角ｺﾞｼｯｸUB" pitchFamily="50" charset="-128"/>
            </a:endParaRPr>
          </a:p>
        </p:txBody>
      </p:sp>
      <p:sp>
        <p:nvSpPr>
          <p:cNvPr id="2" name="テキスト ボックス 1"/>
          <p:cNvSpPr txBox="1"/>
          <p:nvPr/>
        </p:nvSpPr>
        <p:spPr>
          <a:xfrm>
            <a:off x="167982" y="836712"/>
            <a:ext cx="8898590" cy="5139869"/>
          </a:xfrm>
          <a:prstGeom prst="rect">
            <a:avLst/>
          </a:prstGeom>
          <a:noFill/>
        </p:spPr>
        <p:txBody>
          <a:bodyPr wrap="none" rtlCol="0">
            <a:spAutoFit/>
          </a:bodyPr>
          <a:lstStyle/>
          <a:p>
            <a:r>
              <a:rPr lang="ja-JP" altLang="en-US" sz="2000" b="1" dirty="0"/>
              <a:t>高齢者虐待防止法では、「高齢者虐待」を身体的虐待、介護・世話の放棄・放任</a:t>
            </a:r>
            <a:r>
              <a:rPr lang="ja-JP" altLang="en-US" sz="2000" b="1" dirty="0" smtClean="0"/>
              <a:t>、</a:t>
            </a:r>
            <a:endParaRPr lang="en-US" altLang="ja-JP" sz="2000" b="1" dirty="0" smtClean="0"/>
          </a:p>
          <a:p>
            <a:r>
              <a:rPr lang="ja-JP" altLang="en-US" sz="2000" b="1" dirty="0" smtClean="0"/>
              <a:t>心理的</a:t>
            </a:r>
            <a:r>
              <a:rPr lang="ja-JP" altLang="en-US" sz="2000" b="1" dirty="0"/>
              <a:t>虐待、性的虐待、経済的虐待の</a:t>
            </a:r>
            <a:r>
              <a:rPr lang="en-US" altLang="ja-JP" sz="2000" b="1" dirty="0"/>
              <a:t>5</a:t>
            </a:r>
            <a:r>
              <a:rPr lang="ja-JP" altLang="en-US" sz="2000" b="1" dirty="0" err="1"/>
              <a:t>つに</a:t>
            </a:r>
            <a:r>
              <a:rPr lang="ja-JP" altLang="en-US" sz="2000" b="1" dirty="0"/>
              <a:t>分類して</a:t>
            </a:r>
            <a:r>
              <a:rPr lang="ja-JP" altLang="en-US" sz="2000" b="1" dirty="0" smtClean="0"/>
              <a:t>います</a:t>
            </a:r>
            <a:endParaRPr lang="en-US" altLang="ja-JP" sz="2000" b="1" dirty="0" smtClean="0"/>
          </a:p>
          <a:p>
            <a:endParaRPr lang="en-US" altLang="ja-JP" sz="2000" b="1" dirty="0">
              <a:latin typeface="+mn-ea"/>
            </a:endParaRPr>
          </a:p>
          <a:p>
            <a:r>
              <a:rPr lang="ja-JP" altLang="en-US" sz="2400" b="1" dirty="0" smtClean="0">
                <a:latin typeface="+mn-ea"/>
              </a:rPr>
              <a:t>・</a:t>
            </a:r>
            <a:r>
              <a:rPr lang="ja-JP" altLang="en-US" sz="2400" b="1" dirty="0"/>
              <a:t>身体的虐待</a:t>
            </a:r>
          </a:p>
          <a:p>
            <a:r>
              <a:rPr lang="ja-JP" altLang="en-US" sz="2000" dirty="0"/>
              <a:t>暴力的行為などで、身体に傷やアザ、痛みを与える行為や、外部との接触</a:t>
            </a:r>
            <a:r>
              <a:rPr lang="ja-JP" altLang="en-US" sz="2000" dirty="0" smtClean="0"/>
              <a:t>を</a:t>
            </a:r>
            <a:endParaRPr lang="en-US" altLang="ja-JP" sz="2000" dirty="0" smtClean="0"/>
          </a:p>
          <a:p>
            <a:r>
              <a:rPr lang="ja-JP" altLang="en-US" sz="2000" dirty="0" smtClean="0"/>
              <a:t>意図的</a:t>
            </a:r>
            <a:r>
              <a:rPr lang="ja-JP" altLang="en-US" sz="2000" dirty="0"/>
              <a:t>、継続的に遮断する行為</a:t>
            </a:r>
          </a:p>
          <a:p>
            <a:r>
              <a:rPr lang="en-US" altLang="ja-JP" sz="2000" dirty="0"/>
              <a:t>【</a:t>
            </a:r>
            <a:r>
              <a:rPr lang="ja-JP" altLang="en-US" sz="2000" dirty="0"/>
              <a:t>具体例</a:t>
            </a:r>
            <a:r>
              <a:rPr lang="en-US" altLang="ja-JP" sz="2000" dirty="0"/>
              <a:t>】</a:t>
            </a:r>
          </a:p>
          <a:p>
            <a:r>
              <a:rPr lang="ja-JP" altLang="en-US" sz="2000" dirty="0"/>
              <a:t>・平手打ちをする、つねる、殴る、蹴る、無理やり食事を口に入れる、やけど</a:t>
            </a:r>
            <a:r>
              <a:rPr lang="ja-JP" altLang="en-US" sz="2000" dirty="0" smtClean="0"/>
              <a:t>、</a:t>
            </a:r>
            <a:endParaRPr lang="en-US" altLang="ja-JP" sz="2000" dirty="0" smtClean="0"/>
          </a:p>
          <a:p>
            <a:r>
              <a:rPr lang="ja-JP" altLang="en-US" sz="2000" dirty="0" smtClean="0"/>
              <a:t>打撲</a:t>
            </a:r>
            <a:r>
              <a:rPr lang="ja-JP" altLang="en-US" sz="2000" dirty="0"/>
              <a:t>させる</a:t>
            </a:r>
          </a:p>
          <a:p>
            <a:r>
              <a:rPr lang="ja-JP" altLang="en-US" sz="2000" dirty="0"/>
              <a:t>・ベッドに縛り付けたり、意図的に薬を過剰に服用させたりして、身体拘束</a:t>
            </a:r>
            <a:r>
              <a:rPr lang="ja-JP" altLang="en-US" sz="2000" dirty="0" smtClean="0"/>
              <a:t>、</a:t>
            </a:r>
            <a:endParaRPr lang="en-US" altLang="ja-JP" sz="2000" dirty="0" smtClean="0"/>
          </a:p>
          <a:p>
            <a:r>
              <a:rPr lang="ja-JP" altLang="en-US" sz="2000" dirty="0" smtClean="0"/>
              <a:t>抑制</a:t>
            </a:r>
            <a:r>
              <a:rPr lang="ja-JP" altLang="en-US" sz="2000" dirty="0"/>
              <a:t>をする／等</a:t>
            </a:r>
          </a:p>
          <a:p>
            <a:endParaRPr lang="en-US" altLang="ja-JP" sz="2000" b="1" dirty="0" smtClean="0">
              <a:latin typeface="+mn-ea"/>
            </a:endParaRPr>
          </a:p>
          <a:p>
            <a:r>
              <a:rPr lang="ja-JP" altLang="en-US" sz="2400" b="1" dirty="0" smtClean="0">
                <a:latin typeface="+mn-ea"/>
              </a:rPr>
              <a:t>・</a:t>
            </a:r>
            <a:r>
              <a:rPr lang="ja-JP" altLang="en-US" sz="2400" b="1" dirty="0"/>
              <a:t>介護・世話の放棄・</a:t>
            </a:r>
            <a:r>
              <a:rPr lang="ja-JP" altLang="en-US" sz="2400" b="1" dirty="0" smtClean="0"/>
              <a:t>放任</a:t>
            </a:r>
            <a:r>
              <a:rPr lang="ja-JP" altLang="en-US" sz="2400" b="1" dirty="0" smtClean="0">
                <a:latin typeface="+mn-ea"/>
              </a:rPr>
              <a:t>（</a:t>
            </a:r>
            <a:r>
              <a:rPr lang="ja-JP" altLang="en-US" sz="2400" b="1" dirty="0" smtClean="0">
                <a:latin typeface="+mn-ea"/>
              </a:rPr>
              <a:t>ネグレクト）</a:t>
            </a:r>
            <a:endParaRPr lang="en-US" altLang="ja-JP" sz="2400" b="1" dirty="0" smtClean="0">
              <a:latin typeface="+mn-ea"/>
            </a:endParaRPr>
          </a:p>
          <a:p>
            <a:r>
              <a:rPr lang="ja-JP" altLang="en-US" sz="2000" dirty="0"/>
              <a:t>意図的であるか、結果的であるかを問わず、介護や生活の世話</a:t>
            </a:r>
            <a:r>
              <a:rPr lang="ja-JP" altLang="en-US" sz="2000" dirty="0" smtClean="0"/>
              <a:t>を行なっている</a:t>
            </a:r>
            <a:endParaRPr lang="en-US" altLang="ja-JP" sz="2000" dirty="0" smtClean="0"/>
          </a:p>
          <a:p>
            <a:r>
              <a:rPr lang="ja-JP" altLang="en-US" sz="2000" dirty="0" smtClean="0"/>
              <a:t>家族</a:t>
            </a:r>
            <a:r>
              <a:rPr lang="ja-JP" altLang="en-US" sz="2000" dirty="0"/>
              <a:t>が、その提供を放棄または放任し、高齢者の</a:t>
            </a:r>
            <a:r>
              <a:rPr lang="ja-JP" altLang="en-US" sz="2000" dirty="0" smtClean="0"/>
              <a:t>生活環境</a:t>
            </a:r>
            <a:r>
              <a:rPr lang="ja-JP" altLang="en-US" sz="2000" dirty="0"/>
              <a:t>や、高齢者自身</a:t>
            </a:r>
            <a:r>
              <a:rPr lang="ja-JP" altLang="en-US" sz="2000" dirty="0" smtClean="0"/>
              <a:t>の</a:t>
            </a:r>
            <a:endParaRPr lang="en-US" altLang="ja-JP" sz="2000" dirty="0" smtClean="0"/>
          </a:p>
          <a:p>
            <a:r>
              <a:rPr lang="ja-JP" altLang="en-US" sz="2000" dirty="0" smtClean="0"/>
              <a:t>身体</a:t>
            </a:r>
            <a:r>
              <a:rPr lang="ja-JP" altLang="en-US" sz="2000" dirty="0"/>
              <a:t>・精神的状態を悪化させていること</a:t>
            </a:r>
          </a:p>
        </p:txBody>
      </p:sp>
    </p:spTree>
    <p:extLst>
      <p:ext uri="{BB962C8B-B14F-4D97-AF65-F5344CB8AC3E}">
        <p14:creationId xmlns:p14="http://schemas.microsoft.com/office/powerpoint/2010/main" val="873179493"/>
      </p:ext>
    </p:extLst>
  </p:cSld>
  <p:clrMapOvr>
    <a:masterClrMapping/>
  </p:clrMapOvr>
  <p:transition>
    <p:newsflash/>
    <p:sndAc>
      <p:stSnd>
        <p:snd r:embed="rId3" name="laser.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982" y="836712"/>
            <a:ext cx="8929047" cy="5386090"/>
          </a:xfrm>
          <a:prstGeom prst="rect">
            <a:avLst/>
          </a:prstGeom>
          <a:noFill/>
        </p:spPr>
        <p:txBody>
          <a:bodyPr wrap="none" rtlCol="0">
            <a:spAutoFit/>
          </a:bodyPr>
          <a:lstStyle/>
          <a:p>
            <a:r>
              <a:rPr lang="en-US" altLang="ja-JP" sz="2000" dirty="0"/>
              <a:t>【</a:t>
            </a:r>
            <a:r>
              <a:rPr lang="ja-JP" altLang="en-US" sz="2000" dirty="0"/>
              <a:t>具体例</a:t>
            </a:r>
            <a:r>
              <a:rPr lang="en-US" altLang="ja-JP" sz="2000" dirty="0"/>
              <a:t>】</a:t>
            </a:r>
          </a:p>
          <a:p>
            <a:r>
              <a:rPr lang="ja-JP" altLang="en-US" sz="2000" dirty="0"/>
              <a:t>・入浴しておらず悪臭がする、髪が伸び放題だったり、皮膚が汚れている</a:t>
            </a:r>
          </a:p>
          <a:p>
            <a:r>
              <a:rPr lang="ja-JP" altLang="en-US" sz="2000" dirty="0"/>
              <a:t>・水分や食事を十分に与えられていないことで、空腹状態が長時間にわたって</a:t>
            </a:r>
            <a:r>
              <a:rPr lang="ja-JP" altLang="en-US" sz="2000" dirty="0" smtClean="0"/>
              <a:t>続</a:t>
            </a:r>
            <a:endParaRPr lang="en-US" altLang="ja-JP" sz="2000" dirty="0" smtClean="0"/>
          </a:p>
          <a:p>
            <a:r>
              <a:rPr lang="ja-JP" altLang="en-US" sz="2000" dirty="0" smtClean="0"/>
              <a:t>いたり</a:t>
            </a:r>
            <a:r>
              <a:rPr lang="ja-JP" altLang="en-US" sz="2000" dirty="0"/>
              <a:t>、脱水症状や栄養失調の状態にある</a:t>
            </a:r>
          </a:p>
          <a:p>
            <a:r>
              <a:rPr lang="ja-JP" altLang="en-US" sz="2000" dirty="0"/>
              <a:t>・室内にごみを放置するなど、劣悪な住環境の中で生活させる</a:t>
            </a:r>
          </a:p>
          <a:p>
            <a:r>
              <a:rPr lang="ja-JP" altLang="en-US" sz="2000" dirty="0"/>
              <a:t>・高齢者本人が必要とする介護・医療サービスを、相応の理由なく制限したり使</a:t>
            </a:r>
            <a:r>
              <a:rPr lang="ja-JP" altLang="en-US" sz="2000" dirty="0" err="1" smtClean="0"/>
              <a:t>わ</a:t>
            </a:r>
            <a:endParaRPr lang="en-US" altLang="ja-JP" sz="2000" dirty="0" smtClean="0"/>
          </a:p>
          <a:p>
            <a:r>
              <a:rPr lang="ja-JP" altLang="en-US" sz="2000" dirty="0" smtClean="0"/>
              <a:t>せ</a:t>
            </a:r>
            <a:r>
              <a:rPr lang="ja-JP" altLang="en-US" sz="2000" dirty="0"/>
              <a:t>ない／</a:t>
            </a:r>
            <a:r>
              <a:rPr lang="ja-JP" altLang="en-US" sz="2000" dirty="0" smtClean="0"/>
              <a:t>等</a:t>
            </a:r>
            <a:endParaRPr lang="en-US" altLang="ja-JP" sz="2000" dirty="0" smtClean="0"/>
          </a:p>
          <a:p>
            <a:endParaRPr lang="en-US" altLang="ja-JP" sz="2000" dirty="0">
              <a:effectLst/>
            </a:endParaRPr>
          </a:p>
          <a:p>
            <a:r>
              <a:rPr lang="ja-JP" altLang="en-US" sz="2400" b="1" dirty="0"/>
              <a:t>・心理的虐待</a:t>
            </a:r>
          </a:p>
          <a:p>
            <a:r>
              <a:rPr lang="ja-JP" altLang="en-US" sz="2000" dirty="0"/>
              <a:t>脅しや侮辱などの言語や威圧的な態度、無視、嫌がらせ等によって精神的、</a:t>
            </a:r>
            <a:r>
              <a:rPr lang="ja-JP" altLang="en-US" sz="2000" dirty="0" smtClean="0"/>
              <a:t>情緒</a:t>
            </a:r>
            <a:endParaRPr lang="en-US" altLang="ja-JP" sz="2000" dirty="0" smtClean="0"/>
          </a:p>
          <a:p>
            <a:r>
              <a:rPr lang="ja-JP" altLang="en-US" sz="2000" dirty="0" smtClean="0"/>
              <a:t>的</a:t>
            </a:r>
            <a:r>
              <a:rPr lang="ja-JP" altLang="en-US" sz="2000" dirty="0"/>
              <a:t>に苦痛を与えること</a:t>
            </a:r>
          </a:p>
          <a:p>
            <a:r>
              <a:rPr lang="en-US" altLang="ja-JP" sz="2000" dirty="0"/>
              <a:t>【</a:t>
            </a:r>
            <a:r>
              <a:rPr lang="ja-JP" altLang="en-US" sz="2000" dirty="0"/>
              <a:t>具体例</a:t>
            </a:r>
            <a:r>
              <a:rPr lang="en-US" altLang="ja-JP" sz="2000" dirty="0"/>
              <a:t>】</a:t>
            </a:r>
          </a:p>
          <a:p>
            <a:r>
              <a:rPr lang="ja-JP" altLang="en-US" sz="2000" dirty="0"/>
              <a:t>・排泄の失敗等を嘲笑したり、それを人前で話すなどにより高齢者に恥をかかせる</a:t>
            </a:r>
          </a:p>
          <a:p>
            <a:r>
              <a:rPr lang="ja-JP" altLang="en-US" sz="2000" dirty="0" smtClean="0"/>
              <a:t>・</a:t>
            </a:r>
            <a:r>
              <a:rPr lang="ja-JP" altLang="en-US" sz="2000" dirty="0"/>
              <a:t>どなる、ののしる、悪口を言う</a:t>
            </a:r>
          </a:p>
          <a:p>
            <a:r>
              <a:rPr lang="ja-JP" altLang="en-US" sz="2000" dirty="0" smtClean="0"/>
              <a:t>・</a:t>
            </a:r>
            <a:r>
              <a:rPr lang="ja-JP" altLang="en-US" sz="2000" dirty="0"/>
              <a:t>侮辱をこめて子どものように扱う</a:t>
            </a:r>
          </a:p>
          <a:p>
            <a:r>
              <a:rPr lang="ja-JP" altLang="en-US" sz="2000" dirty="0" smtClean="0"/>
              <a:t>・</a:t>
            </a:r>
            <a:r>
              <a:rPr lang="ja-JP" altLang="en-US" sz="2000" dirty="0"/>
              <a:t>高齢者が話しかけているのを意図的に無視する／等</a:t>
            </a:r>
          </a:p>
          <a:p>
            <a:endParaRPr lang="ja-JP" altLang="en-US" sz="2000" dirty="0">
              <a:effectLst/>
            </a:endParaRPr>
          </a:p>
        </p:txBody>
      </p:sp>
    </p:spTree>
    <p:extLst>
      <p:ext uri="{BB962C8B-B14F-4D97-AF65-F5344CB8AC3E}">
        <p14:creationId xmlns:p14="http://schemas.microsoft.com/office/powerpoint/2010/main" val="1804973461"/>
      </p:ext>
    </p:extLst>
  </p:cSld>
  <p:clrMapOvr>
    <a:masterClrMapping/>
  </p:clrMapOvr>
  <p:transition>
    <p:newsflash/>
    <p:sndAc>
      <p:stSnd>
        <p:snd r:embed="rId3" name="laser.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982" y="836712"/>
            <a:ext cx="8666155" cy="4832092"/>
          </a:xfrm>
          <a:prstGeom prst="rect">
            <a:avLst/>
          </a:prstGeom>
          <a:noFill/>
        </p:spPr>
        <p:txBody>
          <a:bodyPr wrap="none" rtlCol="0">
            <a:spAutoFit/>
          </a:bodyPr>
          <a:lstStyle/>
          <a:p>
            <a:r>
              <a:rPr lang="ja-JP" altLang="en-US" sz="2400" b="1" dirty="0" smtClean="0"/>
              <a:t>・性的虐待</a:t>
            </a:r>
            <a:endParaRPr lang="en-US" altLang="ja-JP" sz="2400" b="1" dirty="0" smtClean="0"/>
          </a:p>
          <a:p>
            <a:r>
              <a:rPr lang="ja-JP" altLang="en-US" sz="2000" dirty="0"/>
              <a:t>本人との間で合意が形成されていない、あらゆる形態の性的な行為または</a:t>
            </a:r>
            <a:r>
              <a:rPr lang="ja-JP" altLang="en-US" sz="2000" dirty="0" smtClean="0"/>
              <a:t>その</a:t>
            </a:r>
            <a:endParaRPr lang="en-US" altLang="ja-JP" sz="2000" dirty="0" smtClean="0"/>
          </a:p>
          <a:p>
            <a:r>
              <a:rPr lang="ja-JP" altLang="en-US" sz="2000" dirty="0" smtClean="0"/>
              <a:t>強要</a:t>
            </a:r>
            <a:endParaRPr lang="ja-JP" altLang="en-US" sz="2000" dirty="0"/>
          </a:p>
          <a:p>
            <a:r>
              <a:rPr lang="en-US" altLang="ja-JP" sz="2000" dirty="0"/>
              <a:t>【</a:t>
            </a:r>
            <a:r>
              <a:rPr lang="ja-JP" altLang="en-US" sz="2000" dirty="0"/>
              <a:t>具体例</a:t>
            </a:r>
            <a:r>
              <a:rPr lang="en-US" altLang="ja-JP" sz="2000" dirty="0"/>
              <a:t>】</a:t>
            </a:r>
          </a:p>
          <a:p>
            <a:r>
              <a:rPr lang="ja-JP" altLang="en-US" sz="2000" dirty="0"/>
              <a:t>・排泄の失敗等に対して懲罰的に下半身を裸にして放置する</a:t>
            </a:r>
          </a:p>
          <a:p>
            <a:r>
              <a:rPr lang="ja-JP" altLang="en-US" sz="2000" dirty="0" smtClean="0"/>
              <a:t>・</a:t>
            </a:r>
            <a:r>
              <a:rPr lang="ja-JP" altLang="en-US" sz="2000" dirty="0"/>
              <a:t>キス、性器への接触、性行為を強要する／等</a:t>
            </a:r>
          </a:p>
          <a:p>
            <a:endParaRPr lang="en-US" altLang="ja-JP" sz="2000" dirty="0" smtClean="0">
              <a:effectLst/>
            </a:endParaRPr>
          </a:p>
          <a:p>
            <a:r>
              <a:rPr lang="ja-JP" altLang="en-US" sz="2400" b="1" dirty="0" smtClean="0"/>
              <a:t>・</a:t>
            </a:r>
            <a:r>
              <a:rPr lang="ja-JP" altLang="en-US" sz="2400" b="1" dirty="0"/>
              <a:t>経済的虐待</a:t>
            </a:r>
          </a:p>
          <a:p>
            <a:r>
              <a:rPr lang="ja-JP" altLang="en-US" sz="2000" dirty="0"/>
              <a:t>本人の合意なしに財産や金銭を使用し、本人の希望する金銭の使用を理由</a:t>
            </a:r>
            <a:r>
              <a:rPr lang="ja-JP" altLang="en-US" sz="2000" dirty="0" smtClean="0"/>
              <a:t>なく</a:t>
            </a:r>
            <a:endParaRPr lang="en-US" altLang="ja-JP" sz="2000" dirty="0" smtClean="0"/>
          </a:p>
          <a:p>
            <a:r>
              <a:rPr lang="ja-JP" altLang="en-US" sz="2000" dirty="0" smtClean="0"/>
              <a:t>制限</a:t>
            </a:r>
            <a:r>
              <a:rPr lang="ja-JP" altLang="en-US" sz="2000" dirty="0"/>
              <a:t>すること</a:t>
            </a:r>
          </a:p>
          <a:p>
            <a:r>
              <a:rPr lang="en-US" altLang="ja-JP" sz="2000" dirty="0"/>
              <a:t>【</a:t>
            </a:r>
            <a:r>
              <a:rPr lang="ja-JP" altLang="en-US" sz="2000" dirty="0"/>
              <a:t>具体例</a:t>
            </a:r>
            <a:r>
              <a:rPr lang="en-US" altLang="ja-JP" sz="2000" dirty="0"/>
              <a:t>】</a:t>
            </a:r>
          </a:p>
          <a:p>
            <a:r>
              <a:rPr lang="ja-JP" altLang="en-US" sz="2000" dirty="0" smtClean="0"/>
              <a:t>・</a:t>
            </a:r>
            <a:r>
              <a:rPr lang="ja-JP" altLang="en-US" sz="2000" dirty="0"/>
              <a:t>日常生活に必要な金銭を渡さない／使わせない</a:t>
            </a:r>
          </a:p>
          <a:p>
            <a:r>
              <a:rPr lang="ja-JP" altLang="en-US" sz="2000" dirty="0" smtClean="0"/>
              <a:t>・</a:t>
            </a:r>
            <a:r>
              <a:rPr lang="ja-JP" altLang="en-US" sz="2000" dirty="0"/>
              <a:t>本人の自宅等を本人に無断で売却する</a:t>
            </a:r>
          </a:p>
          <a:p>
            <a:r>
              <a:rPr lang="ja-JP" altLang="en-US" sz="2000" dirty="0" smtClean="0"/>
              <a:t>・</a:t>
            </a:r>
            <a:r>
              <a:rPr lang="ja-JP" altLang="en-US" sz="2000" dirty="0"/>
              <a:t>年金や預貯金を本人の意思・利益に反して使用する／等</a:t>
            </a:r>
          </a:p>
          <a:p>
            <a:endParaRPr lang="ja-JP" altLang="en-US" sz="2000" dirty="0">
              <a:effectLst/>
            </a:endParaRPr>
          </a:p>
        </p:txBody>
      </p:sp>
    </p:spTree>
    <p:extLst>
      <p:ext uri="{BB962C8B-B14F-4D97-AF65-F5344CB8AC3E}">
        <p14:creationId xmlns:p14="http://schemas.microsoft.com/office/powerpoint/2010/main" val="2386511398"/>
      </p:ext>
    </p:extLst>
  </p:cSld>
  <p:clrMapOvr>
    <a:masterClrMapping/>
  </p:clrMapOvr>
  <p:transition>
    <p:newsflash/>
    <p:sndAc>
      <p:stSnd>
        <p:snd r:embed="rId3"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982" y="836712"/>
            <a:ext cx="8888972" cy="5447645"/>
          </a:xfrm>
          <a:prstGeom prst="rect">
            <a:avLst/>
          </a:prstGeom>
          <a:noFill/>
        </p:spPr>
        <p:txBody>
          <a:bodyPr wrap="none" rtlCol="0">
            <a:spAutoFit/>
          </a:bodyPr>
          <a:lstStyle/>
          <a:p>
            <a:r>
              <a:rPr lang="ja-JP" altLang="en-US" sz="2400" b="1" dirty="0" smtClean="0"/>
              <a:t>・虐待に向けた基本的姿勢</a:t>
            </a:r>
            <a:endParaRPr lang="en-US" altLang="ja-JP" sz="2400" b="1" dirty="0" smtClean="0"/>
          </a:p>
          <a:p>
            <a:endParaRPr lang="en-US" altLang="ja-JP" sz="2400" b="1" dirty="0">
              <a:effectLst/>
            </a:endParaRPr>
          </a:p>
          <a:p>
            <a:r>
              <a:rPr lang="ja-JP" altLang="en-US" sz="2000" dirty="0" smtClean="0">
                <a:latin typeface="+mn-ea"/>
              </a:rPr>
              <a:t>虐待の早期発見（疑いも含む）</a:t>
            </a:r>
            <a:endParaRPr lang="en-US" altLang="ja-JP" sz="2000" dirty="0" smtClean="0">
              <a:latin typeface="+mn-ea"/>
            </a:endParaRPr>
          </a:p>
          <a:p>
            <a:r>
              <a:rPr lang="ja-JP" altLang="en-US" sz="2000" dirty="0" smtClean="0">
                <a:effectLst/>
                <a:latin typeface="+mn-ea"/>
              </a:rPr>
              <a:t>　虐待を早期に発見するということは、利用者様を少しでも早く・安心</a:t>
            </a:r>
            <a:r>
              <a:rPr lang="ja-JP" altLang="en-US" sz="2000" dirty="0" smtClean="0">
                <a:latin typeface="+mn-ea"/>
              </a:rPr>
              <a:t>安全</a:t>
            </a:r>
            <a:r>
              <a:rPr lang="ja-JP" altLang="en-US" sz="2000" dirty="0" smtClean="0">
                <a:latin typeface="+mn-ea"/>
              </a:rPr>
              <a:t>な状況</a:t>
            </a:r>
            <a:endParaRPr lang="en-US" altLang="ja-JP" sz="2000" dirty="0" smtClean="0">
              <a:latin typeface="+mn-ea"/>
            </a:endParaRPr>
          </a:p>
          <a:p>
            <a:r>
              <a:rPr lang="ja-JP" altLang="en-US" sz="2000" dirty="0" smtClean="0">
                <a:latin typeface="+mn-ea"/>
              </a:rPr>
              <a:t>　で介護サービスを提供し、虐待を起こした場合は必ず</a:t>
            </a:r>
            <a:r>
              <a:rPr lang="ja-JP" altLang="en-US" sz="2000" dirty="0" smtClean="0">
                <a:effectLst/>
                <a:latin typeface="+mn-ea"/>
              </a:rPr>
              <a:t>発覚するという、虐待者に</a:t>
            </a:r>
            <a:endParaRPr lang="en-US" altLang="ja-JP" sz="2000" dirty="0" smtClean="0">
              <a:effectLst/>
              <a:latin typeface="+mn-ea"/>
            </a:endParaRPr>
          </a:p>
          <a:p>
            <a:r>
              <a:rPr lang="ja-JP" altLang="en-US" sz="2000" dirty="0" smtClean="0">
                <a:effectLst/>
                <a:latin typeface="+mn-ea"/>
              </a:rPr>
              <a:t>　対する虐待の抑止効果ももたらします。</a:t>
            </a:r>
            <a:endParaRPr lang="en-US" altLang="ja-JP" sz="2000" dirty="0" smtClean="0">
              <a:effectLst/>
              <a:latin typeface="+mn-ea"/>
            </a:endParaRPr>
          </a:p>
          <a:p>
            <a:endParaRPr lang="en-US" altLang="ja-JP" sz="2000" dirty="0">
              <a:latin typeface="+mn-ea"/>
            </a:endParaRPr>
          </a:p>
          <a:p>
            <a:r>
              <a:rPr lang="ja-JP" altLang="en-US" sz="2000" dirty="0" smtClean="0">
                <a:effectLst/>
                <a:latin typeface="+mn-ea"/>
              </a:rPr>
              <a:t>　施設・事業所は、虐待の早期発見システムを整備するとともに、このことを職員</a:t>
            </a:r>
            <a:endParaRPr lang="en-US" altLang="ja-JP" sz="2000" dirty="0" smtClean="0">
              <a:effectLst/>
              <a:latin typeface="+mn-ea"/>
            </a:endParaRPr>
          </a:p>
          <a:p>
            <a:r>
              <a:rPr lang="ja-JP" altLang="en-US" sz="2000" dirty="0">
                <a:latin typeface="+mn-ea"/>
              </a:rPr>
              <a:t>　</a:t>
            </a:r>
            <a:r>
              <a:rPr lang="ja-JP" altLang="en-US" sz="2000" dirty="0" smtClean="0">
                <a:effectLst/>
                <a:latin typeface="+mn-ea"/>
              </a:rPr>
              <a:t>に周知し、また実際に起こった場合確実に機能することを確保しなくてはいけま</a:t>
            </a:r>
            <a:endParaRPr lang="en-US" altLang="ja-JP" sz="2000" dirty="0" smtClean="0">
              <a:effectLst/>
              <a:latin typeface="+mn-ea"/>
            </a:endParaRPr>
          </a:p>
          <a:p>
            <a:r>
              <a:rPr lang="ja-JP" altLang="en-US" sz="2000" dirty="0">
                <a:latin typeface="+mn-ea"/>
              </a:rPr>
              <a:t>　</a:t>
            </a:r>
            <a:r>
              <a:rPr lang="ja-JP" altLang="en-US" sz="2000" dirty="0" smtClean="0">
                <a:effectLst/>
                <a:latin typeface="+mn-ea"/>
              </a:rPr>
              <a:t>せん。</a:t>
            </a:r>
            <a:endParaRPr lang="en-US" altLang="ja-JP" sz="2000" dirty="0" smtClean="0">
              <a:effectLst/>
              <a:latin typeface="+mn-ea"/>
            </a:endParaRPr>
          </a:p>
          <a:p>
            <a:endParaRPr lang="en-US" altLang="ja-JP" sz="2000" dirty="0">
              <a:latin typeface="+mn-ea"/>
            </a:endParaRPr>
          </a:p>
          <a:p>
            <a:r>
              <a:rPr lang="ja-JP" altLang="en-US" sz="2000" dirty="0" smtClean="0">
                <a:effectLst/>
                <a:latin typeface="+mn-ea"/>
              </a:rPr>
              <a:t>　そのためには、利用者様の表情の変化や日常の動作の異常などをいち早く</a:t>
            </a:r>
            <a:endParaRPr lang="en-US" altLang="ja-JP" sz="2000" dirty="0" smtClean="0">
              <a:effectLst/>
              <a:latin typeface="+mn-ea"/>
            </a:endParaRPr>
          </a:p>
          <a:p>
            <a:r>
              <a:rPr lang="ja-JP" altLang="en-US" sz="2000" dirty="0">
                <a:latin typeface="+mn-ea"/>
              </a:rPr>
              <a:t>　</a:t>
            </a:r>
            <a:r>
              <a:rPr lang="ja-JP" altLang="en-US" sz="2000" dirty="0" smtClean="0">
                <a:effectLst/>
                <a:latin typeface="+mn-ea"/>
              </a:rPr>
              <a:t>見つけるための個別ケアの徹底、入浴時や着替え時での虐待が発見された</a:t>
            </a:r>
            <a:endParaRPr lang="en-US" altLang="ja-JP" sz="2000" dirty="0" smtClean="0">
              <a:effectLst/>
              <a:latin typeface="+mn-ea"/>
            </a:endParaRPr>
          </a:p>
          <a:p>
            <a:r>
              <a:rPr lang="ja-JP" altLang="en-US" sz="2000" dirty="0">
                <a:latin typeface="+mn-ea"/>
              </a:rPr>
              <a:t>　</a:t>
            </a:r>
            <a:r>
              <a:rPr lang="ja-JP" altLang="en-US" sz="2000" dirty="0" smtClean="0">
                <a:effectLst/>
                <a:latin typeface="+mn-ea"/>
              </a:rPr>
              <a:t>場合（疑いを含む）の報告システムを構築しておくことも必要です。</a:t>
            </a:r>
            <a:endParaRPr lang="en-US" altLang="ja-JP" sz="2000" dirty="0" smtClean="0">
              <a:effectLst/>
              <a:latin typeface="+mn-ea"/>
            </a:endParaRPr>
          </a:p>
          <a:p>
            <a:endParaRPr lang="en-US" altLang="ja-JP" sz="2000" dirty="0">
              <a:latin typeface="+mn-ea"/>
            </a:endParaRPr>
          </a:p>
          <a:p>
            <a:r>
              <a:rPr lang="ja-JP" altLang="en-US" sz="2000" dirty="0" smtClean="0">
                <a:effectLst/>
                <a:latin typeface="+mn-ea"/>
              </a:rPr>
              <a:t>　また、</a:t>
            </a:r>
            <a:r>
              <a:rPr lang="ja-JP" altLang="en-US" sz="2000" dirty="0" smtClean="0">
                <a:latin typeface="+mn-ea"/>
              </a:rPr>
              <a:t>上記以外の</a:t>
            </a:r>
            <a:r>
              <a:rPr lang="ja-JP" altLang="en-US" sz="2000" dirty="0" smtClean="0">
                <a:effectLst/>
                <a:latin typeface="+mn-ea"/>
              </a:rPr>
              <a:t>虐待も早期に発見するための取組みを構築しておくことも必</a:t>
            </a:r>
            <a:endParaRPr lang="en-US" altLang="ja-JP" sz="2000" dirty="0" smtClean="0">
              <a:effectLst/>
              <a:latin typeface="+mn-ea"/>
            </a:endParaRPr>
          </a:p>
          <a:p>
            <a:r>
              <a:rPr lang="ja-JP" altLang="en-US" sz="2000" dirty="0">
                <a:latin typeface="+mn-ea"/>
              </a:rPr>
              <a:t>　</a:t>
            </a:r>
            <a:r>
              <a:rPr lang="ja-JP" altLang="en-US" sz="2000" dirty="0" smtClean="0">
                <a:effectLst/>
                <a:latin typeface="+mn-ea"/>
              </a:rPr>
              <a:t>要です。</a:t>
            </a:r>
            <a:endParaRPr lang="ja-JP" altLang="en-US" sz="2000" dirty="0">
              <a:effectLst/>
              <a:latin typeface="+mn-ea"/>
            </a:endParaRPr>
          </a:p>
        </p:txBody>
      </p:sp>
    </p:spTree>
    <p:extLst>
      <p:ext uri="{BB962C8B-B14F-4D97-AF65-F5344CB8AC3E}">
        <p14:creationId xmlns:p14="http://schemas.microsoft.com/office/powerpoint/2010/main" val="1095605067"/>
      </p:ext>
    </p:extLst>
  </p:cSld>
  <p:clrMapOvr>
    <a:masterClrMapping/>
  </p:clrMapOvr>
  <p:transition>
    <p:newsflash/>
    <p:sndAc>
      <p:stSnd>
        <p:snd r:embed="rId3" name="laser.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982" y="836712"/>
            <a:ext cx="9033242" cy="4832092"/>
          </a:xfrm>
          <a:prstGeom prst="rect">
            <a:avLst/>
          </a:prstGeom>
          <a:noFill/>
        </p:spPr>
        <p:txBody>
          <a:bodyPr wrap="none" rtlCol="0">
            <a:spAutoFit/>
          </a:bodyPr>
          <a:lstStyle/>
          <a:p>
            <a:r>
              <a:rPr lang="ja-JP" altLang="en-US" sz="2400" b="1" dirty="0" smtClean="0"/>
              <a:t>・虐待発見後の対応</a:t>
            </a:r>
            <a:endParaRPr lang="en-US" altLang="ja-JP" sz="2400" b="1" dirty="0" smtClean="0"/>
          </a:p>
          <a:p>
            <a:endParaRPr lang="en-US" altLang="ja-JP" sz="2400" b="1" dirty="0">
              <a:effectLst/>
            </a:endParaRPr>
          </a:p>
          <a:p>
            <a:r>
              <a:rPr lang="ja-JP" altLang="en-US" sz="2000" dirty="0">
                <a:latin typeface="+mn-ea"/>
              </a:rPr>
              <a:t>虐待発見後</a:t>
            </a:r>
            <a:r>
              <a:rPr lang="ja-JP" altLang="en-US" sz="2000" dirty="0" smtClean="0">
                <a:latin typeface="+mn-ea"/>
              </a:rPr>
              <a:t>は、まず何においても利用者の安全確保に努めなければなりません。</a:t>
            </a:r>
            <a:endParaRPr lang="en-US" altLang="ja-JP" sz="2000" dirty="0" smtClean="0">
              <a:latin typeface="+mn-ea"/>
            </a:endParaRPr>
          </a:p>
          <a:p>
            <a:r>
              <a:rPr lang="ja-JP" altLang="en-US" sz="2000" dirty="0" smtClean="0">
                <a:effectLst/>
                <a:latin typeface="+mn-ea"/>
              </a:rPr>
              <a:t>その</a:t>
            </a:r>
            <a:r>
              <a:rPr lang="ja-JP" altLang="en-US" sz="2000" dirty="0">
                <a:latin typeface="+mn-ea"/>
              </a:rPr>
              <a:t>ために</a:t>
            </a:r>
            <a:r>
              <a:rPr lang="ja-JP" altLang="en-US" sz="2000" dirty="0" smtClean="0">
                <a:latin typeface="+mn-ea"/>
              </a:rPr>
              <a:t>は、本人の安全確認、治療の必要性の有無の確認を行い、必要に</a:t>
            </a:r>
            <a:endParaRPr lang="en-US" altLang="ja-JP" sz="2000" dirty="0" smtClean="0">
              <a:latin typeface="+mn-ea"/>
            </a:endParaRPr>
          </a:p>
          <a:p>
            <a:r>
              <a:rPr lang="ja-JP" altLang="en-US" sz="2000" dirty="0" smtClean="0">
                <a:latin typeface="+mn-ea"/>
              </a:rPr>
              <a:t>よっては適切な治療を施したり、経済的虐待にあっては被害額を確定することに</a:t>
            </a:r>
            <a:endParaRPr lang="en-US" altLang="ja-JP" sz="2000" dirty="0" smtClean="0">
              <a:latin typeface="+mn-ea"/>
            </a:endParaRPr>
          </a:p>
          <a:p>
            <a:r>
              <a:rPr lang="ja-JP" altLang="en-US" sz="2000" dirty="0" smtClean="0">
                <a:effectLst/>
                <a:latin typeface="+mn-ea"/>
              </a:rPr>
              <a:t>なります。</a:t>
            </a:r>
            <a:endParaRPr lang="en-US" altLang="ja-JP" sz="2000" dirty="0" smtClean="0">
              <a:effectLst/>
              <a:latin typeface="+mn-ea"/>
            </a:endParaRPr>
          </a:p>
          <a:p>
            <a:endParaRPr lang="en-US" altLang="ja-JP" sz="2000" dirty="0">
              <a:latin typeface="+mn-ea"/>
            </a:endParaRPr>
          </a:p>
          <a:p>
            <a:r>
              <a:rPr lang="ja-JP" altLang="en-US" sz="2000" dirty="0" smtClean="0">
                <a:effectLst/>
                <a:latin typeface="+mn-ea"/>
              </a:rPr>
              <a:t>また心理的虐待にあっては、利用者様にとっての不安要素を取り除く必要もありま</a:t>
            </a:r>
            <a:endParaRPr lang="en-US" altLang="ja-JP" sz="2000" dirty="0" smtClean="0">
              <a:effectLst/>
              <a:latin typeface="+mn-ea"/>
            </a:endParaRPr>
          </a:p>
          <a:p>
            <a:r>
              <a:rPr lang="ja-JP" altLang="en-US" sz="2000" dirty="0" smtClean="0">
                <a:effectLst/>
                <a:latin typeface="+mn-ea"/>
              </a:rPr>
              <a:t>す。</a:t>
            </a:r>
            <a:endParaRPr lang="en-US" altLang="ja-JP" sz="2000" dirty="0" smtClean="0">
              <a:effectLst/>
              <a:latin typeface="+mn-ea"/>
            </a:endParaRPr>
          </a:p>
          <a:p>
            <a:endParaRPr lang="en-US" altLang="ja-JP" sz="2000" dirty="0">
              <a:latin typeface="+mn-ea"/>
            </a:endParaRPr>
          </a:p>
          <a:p>
            <a:r>
              <a:rPr lang="ja-JP" altLang="en-US" sz="2000" dirty="0" smtClean="0">
                <a:effectLst/>
                <a:latin typeface="+mn-ea"/>
              </a:rPr>
              <a:t>虐待の状況については、管理者、事業所の代表への報告、利用者家族様に対する</a:t>
            </a:r>
            <a:endParaRPr lang="en-US" altLang="ja-JP" sz="2000" dirty="0" smtClean="0">
              <a:effectLst/>
              <a:latin typeface="+mn-ea"/>
            </a:endParaRPr>
          </a:p>
          <a:p>
            <a:r>
              <a:rPr lang="ja-JP" altLang="en-US" sz="2000" dirty="0">
                <a:latin typeface="+mn-ea"/>
              </a:rPr>
              <a:t>適切</a:t>
            </a:r>
            <a:r>
              <a:rPr lang="ja-JP" altLang="en-US" sz="2000" dirty="0" smtClean="0">
                <a:latin typeface="+mn-ea"/>
              </a:rPr>
              <a:t>な説明のほか、行政に説明する事も必要なため、可能な限り詳細な状況把握</a:t>
            </a:r>
            <a:endParaRPr lang="en-US" altLang="ja-JP" sz="2000" dirty="0" smtClean="0">
              <a:latin typeface="+mn-ea"/>
            </a:endParaRPr>
          </a:p>
          <a:p>
            <a:r>
              <a:rPr lang="ja-JP" altLang="en-US" sz="2000" dirty="0" smtClean="0">
                <a:effectLst/>
                <a:latin typeface="+mn-ea"/>
              </a:rPr>
              <a:t>が必要です。</a:t>
            </a:r>
            <a:endParaRPr lang="en-US" altLang="ja-JP" sz="2000" dirty="0" smtClean="0">
              <a:effectLst/>
              <a:latin typeface="+mn-ea"/>
            </a:endParaRPr>
          </a:p>
          <a:p>
            <a:endParaRPr lang="en-US" altLang="ja-JP" sz="2000" dirty="0">
              <a:latin typeface="+mn-ea"/>
            </a:endParaRPr>
          </a:p>
          <a:p>
            <a:r>
              <a:rPr lang="ja-JP" altLang="en-US" sz="2000" dirty="0" smtClean="0">
                <a:latin typeface="+mn-ea"/>
              </a:rPr>
              <a:t>情報の公開を行い、いやしくも隠蔽するという対応は行ってはなりません。</a:t>
            </a:r>
            <a:endParaRPr lang="en-US" altLang="ja-JP" sz="2000" dirty="0" smtClean="0">
              <a:effectLst/>
              <a:latin typeface="+mn-ea"/>
            </a:endParaRPr>
          </a:p>
        </p:txBody>
      </p:sp>
    </p:spTree>
    <p:extLst>
      <p:ext uri="{BB962C8B-B14F-4D97-AF65-F5344CB8AC3E}">
        <p14:creationId xmlns:p14="http://schemas.microsoft.com/office/powerpoint/2010/main" val="1427871489"/>
      </p:ext>
    </p:extLst>
  </p:cSld>
  <p:clrMapOvr>
    <a:masterClrMapping/>
  </p:clrMapOvr>
  <p:transition>
    <p:newsflash/>
    <p:sndAc>
      <p:stSnd>
        <p:snd r:embed="rId3" name="laser.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982" y="836712"/>
            <a:ext cx="8863324" cy="5139869"/>
          </a:xfrm>
          <a:prstGeom prst="rect">
            <a:avLst/>
          </a:prstGeom>
          <a:noFill/>
        </p:spPr>
        <p:txBody>
          <a:bodyPr wrap="none" rtlCol="0">
            <a:spAutoFit/>
          </a:bodyPr>
          <a:lstStyle/>
          <a:p>
            <a:r>
              <a:rPr lang="ja-JP" altLang="en-US" sz="2400" b="1" dirty="0" smtClean="0"/>
              <a:t>・行政の調査に関する協力</a:t>
            </a:r>
            <a:endParaRPr lang="en-US" altLang="ja-JP" sz="2400" b="1" dirty="0" smtClean="0"/>
          </a:p>
          <a:p>
            <a:endParaRPr lang="en-US" altLang="ja-JP" sz="2000" dirty="0">
              <a:effectLst/>
              <a:latin typeface="+mn-ea"/>
            </a:endParaRPr>
          </a:p>
          <a:p>
            <a:r>
              <a:rPr lang="ja-JP" altLang="en-US" sz="2000" dirty="0" smtClean="0">
                <a:effectLst/>
                <a:latin typeface="+mn-ea"/>
              </a:rPr>
              <a:t>虐待の通報があった場合は、たとえそれが疑いであっても、施設内に市職員が</a:t>
            </a:r>
            <a:endParaRPr lang="en-US" altLang="ja-JP" sz="2000" dirty="0" smtClean="0">
              <a:effectLst/>
              <a:latin typeface="+mn-ea"/>
            </a:endParaRPr>
          </a:p>
          <a:p>
            <a:r>
              <a:rPr lang="ja-JP" altLang="en-US" sz="2000" dirty="0" smtClean="0">
                <a:effectLst/>
                <a:latin typeface="+mn-ea"/>
              </a:rPr>
              <a:t>立入り、事実確認を行うことになります。</a:t>
            </a:r>
            <a:endParaRPr lang="en-US" altLang="ja-JP" sz="2000" dirty="0" smtClean="0">
              <a:effectLst/>
              <a:latin typeface="+mn-ea"/>
            </a:endParaRPr>
          </a:p>
          <a:p>
            <a:r>
              <a:rPr lang="ja-JP" altLang="en-US" sz="2000" dirty="0">
                <a:latin typeface="+mn-ea"/>
              </a:rPr>
              <a:t>職員へ</a:t>
            </a:r>
            <a:r>
              <a:rPr lang="ja-JP" altLang="en-US" sz="2000" dirty="0" smtClean="0">
                <a:latin typeface="+mn-ea"/>
              </a:rPr>
              <a:t>の事情聴取、書類の提示など協力することが求められます。</a:t>
            </a:r>
            <a:endParaRPr lang="en-US" altLang="ja-JP" sz="2000" dirty="0" smtClean="0">
              <a:latin typeface="+mn-ea"/>
            </a:endParaRPr>
          </a:p>
          <a:p>
            <a:endParaRPr lang="en-US" altLang="ja-JP" sz="2000" dirty="0">
              <a:effectLst/>
              <a:latin typeface="+mn-ea"/>
            </a:endParaRPr>
          </a:p>
          <a:p>
            <a:r>
              <a:rPr lang="ja-JP" altLang="en-US" sz="2000" dirty="0" smtClean="0">
                <a:latin typeface="+mn-ea"/>
              </a:rPr>
              <a:t>また、行政から協力依頼があった場合は、全面的な協力と併せて、虐待の有無を</a:t>
            </a:r>
            <a:endParaRPr lang="en-US" altLang="ja-JP" sz="2000" dirty="0" smtClean="0">
              <a:latin typeface="+mn-ea"/>
            </a:endParaRPr>
          </a:p>
          <a:p>
            <a:r>
              <a:rPr lang="ja-JP" altLang="en-US" sz="2000" dirty="0">
                <a:effectLst/>
                <a:latin typeface="+mn-ea"/>
              </a:rPr>
              <a:t>確認</a:t>
            </a:r>
            <a:r>
              <a:rPr lang="ja-JP" altLang="en-US" sz="2000" dirty="0" smtClean="0">
                <a:effectLst/>
                <a:latin typeface="+mn-ea"/>
              </a:rPr>
              <a:t>する等の自主的取組みが必要です。</a:t>
            </a:r>
            <a:endParaRPr lang="en-US" altLang="ja-JP" sz="2000" dirty="0" smtClean="0">
              <a:effectLst/>
              <a:latin typeface="+mn-ea"/>
            </a:endParaRPr>
          </a:p>
          <a:p>
            <a:endParaRPr lang="en-US" altLang="ja-JP" sz="2000" dirty="0">
              <a:latin typeface="+mn-ea"/>
            </a:endParaRPr>
          </a:p>
          <a:p>
            <a:r>
              <a:rPr lang="ja-JP" altLang="en-US" sz="2400" b="1" dirty="0" smtClean="0">
                <a:effectLst/>
                <a:latin typeface="+mn-ea"/>
              </a:rPr>
              <a:t>・虐待</a:t>
            </a:r>
            <a:r>
              <a:rPr lang="ja-JP" altLang="en-US" sz="2400" b="1" dirty="0">
                <a:latin typeface="+mn-ea"/>
              </a:rPr>
              <a:t>の</a:t>
            </a:r>
            <a:r>
              <a:rPr lang="ja-JP" altLang="en-US" sz="2400" b="1" dirty="0" smtClean="0">
                <a:effectLst/>
                <a:latin typeface="+mn-ea"/>
              </a:rPr>
              <a:t>再発防止の取組み</a:t>
            </a:r>
            <a:endParaRPr lang="en-US" altLang="ja-JP" sz="2000" dirty="0" smtClean="0">
              <a:effectLst/>
              <a:latin typeface="+mn-ea"/>
            </a:endParaRPr>
          </a:p>
          <a:p>
            <a:endParaRPr lang="en-US" altLang="ja-JP" sz="2000" dirty="0">
              <a:latin typeface="+mn-ea"/>
            </a:endParaRPr>
          </a:p>
          <a:p>
            <a:r>
              <a:rPr lang="ja-JP" altLang="en-US" sz="2000" dirty="0" smtClean="0">
                <a:effectLst/>
                <a:latin typeface="+mn-ea"/>
              </a:rPr>
              <a:t>虐待の発生を、特異な事例とすることなく、それまでの事業所運営における反省</a:t>
            </a:r>
            <a:endParaRPr lang="en-US" altLang="ja-JP" sz="2000" dirty="0" smtClean="0">
              <a:effectLst/>
              <a:latin typeface="+mn-ea"/>
            </a:endParaRPr>
          </a:p>
          <a:p>
            <a:r>
              <a:rPr lang="ja-JP" altLang="en-US" sz="2000" dirty="0" smtClean="0">
                <a:effectLst/>
                <a:latin typeface="+mn-ea"/>
              </a:rPr>
              <a:t>点の確認と、今後の改善への契機とすることが必要です。</a:t>
            </a:r>
            <a:endParaRPr lang="en-US" altLang="ja-JP" sz="2000" dirty="0" smtClean="0">
              <a:effectLst/>
              <a:latin typeface="+mn-ea"/>
            </a:endParaRPr>
          </a:p>
          <a:p>
            <a:r>
              <a:rPr lang="ja-JP" altLang="en-US" sz="2000" dirty="0">
                <a:latin typeface="+mn-ea"/>
              </a:rPr>
              <a:t>その為に</a:t>
            </a:r>
            <a:r>
              <a:rPr lang="ja-JP" altLang="en-US" sz="2000" dirty="0" smtClean="0">
                <a:latin typeface="+mn-ea"/>
              </a:rPr>
              <a:t>は管理者レベルで処理するのではなく、職員一体となった取組みが必要</a:t>
            </a:r>
            <a:endParaRPr lang="en-US" altLang="ja-JP" sz="2000" dirty="0" smtClean="0">
              <a:latin typeface="+mn-ea"/>
            </a:endParaRPr>
          </a:p>
          <a:p>
            <a:r>
              <a:rPr lang="ja-JP" altLang="en-US" sz="2000" dirty="0" smtClean="0">
                <a:latin typeface="+mn-ea"/>
              </a:rPr>
              <a:t>です。虐待があったということを重く受け止め、職場内の会議や虐待の再発防止</a:t>
            </a:r>
            <a:endParaRPr lang="en-US" altLang="ja-JP" sz="2000" dirty="0" smtClean="0">
              <a:latin typeface="+mn-ea"/>
            </a:endParaRPr>
          </a:p>
          <a:p>
            <a:r>
              <a:rPr lang="ja-JP" altLang="en-US" sz="2000" dirty="0" smtClean="0">
                <a:effectLst/>
                <a:latin typeface="+mn-ea"/>
              </a:rPr>
              <a:t>について話し合うなど一丸となって取組むことが必要となります。</a:t>
            </a:r>
            <a:endParaRPr lang="en-US" altLang="ja-JP" sz="2000" dirty="0" smtClean="0">
              <a:effectLst/>
              <a:latin typeface="+mn-ea"/>
            </a:endParaRPr>
          </a:p>
        </p:txBody>
      </p:sp>
    </p:spTree>
    <p:extLst>
      <p:ext uri="{BB962C8B-B14F-4D97-AF65-F5344CB8AC3E}">
        <p14:creationId xmlns:p14="http://schemas.microsoft.com/office/powerpoint/2010/main" val="3663375426"/>
      </p:ext>
    </p:extLst>
  </p:cSld>
  <p:clrMapOvr>
    <a:masterClrMapping/>
  </p:clrMapOvr>
  <p:transition>
    <p:newsflash/>
    <p:sndAc>
      <p:stSnd>
        <p:snd r:embed="rId3" name="laser.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982" y="836712"/>
            <a:ext cx="9073318" cy="5016758"/>
          </a:xfrm>
          <a:prstGeom prst="rect">
            <a:avLst/>
          </a:prstGeom>
          <a:noFill/>
        </p:spPr>
        <p:txBody>
          <a:bodyPr wrap="none" rtlCol="0">
            <a:spAutoFit/>
          </a:bodyPr>
          <a:lstStyle/>
          <a:p>
            <a:r>
              <a:rPr lang="ja-JP" altLang="en-US" sz="2000" dirty="0" smtClean="0"/>
              <a:t>・高齢者虐待は、広義には「高齢者が他者からの不適切な扱いにより権利利益を</a:t>
            </a:r>
            <a:endParaRPr lang="en-US" altLang="ja-JP" sz="2000" dirty="0" smtClean="0"/>
          </a:p>
          <a:p>
            <a:r>
              <a:rPr lang="ja-JP" altLang="en-US" sz="2000" dirty="0" smtClean="0"/>
              <a:t>侵害されている状態や生命・健康・生活が損なわれるような状態に置かれること」</a:t>
            </a:r>
            <a:endParaRPr lang="en-US" altLang="ja-JP" sz="2000" dirty="0" smtClean="0"/>
          </a:p>
          <a:p>
            <a:r>
              <a:rPr lang="ja-JP" altLang="en-US" sz="2000" dirty="0" smtClean="0"/>
              <a:t>と捉えることができます。</a:t>
            </a:r>
            <a:endParaRPr lang="en-US" altLang="ja-JP" sz="2000" dirty="0" smtClean="0"/>
          </a:p>
          <a:p>
            <a:endParaRPr lang="en-US" altLang="ja-JP" sz="1000" dirty="0" smtClean="0"/>
          </a:p>
          <a:p>
            <a:r>
              <a:rPr lang="ja-JP" altLang="en-US" sz="2000" dirty="0" smtClean="0"/>
              <a:t>介護者</a:t>
            </a:r>
            <a:r>
              <a:rPr lang="ja-JP" altLang="en-US" sz="2000" dirty="0"/>
              <a:t>にそのつもりがなくても結果的に虐待を行なってしまっている場合がないか</a:t>
            </a:r>
            <a:r>
              <a:rPr lang="ja-JP" altLang="en-US" sz="2000" dirty="0" smtClean="0"/>
              <a:t>、</a:t>
            </a:r>
            <a:endParaRPr lang="en-US" altLang="ja-JP" sz="2000" dirty="0" smtClean="0"/>
          </a:p>
          <a:p>
            <a:r>
              <a:rPr lang="ja-JP" altLang="en-US" sz="2000" dirty="0" smtClean="0"/>
              <a:t>「</a:t>
            </a:r>
            <a:r>
              <a:rPr lang="ja-JP" altLang="en-US" sz="2000" dirty="0"/>
              <a:t>虐待」と明確に言えないまでも「不適切なケア」にあたるものがないか、</a:t>
            </a:r>
            <a:r>
              <a:rPr lang="ja-JP" altLang="en-US" sz="2000" dirty="0" smtClean="0"/>
              <a:t>今一度考</a:t>
            </a:r>
            <a:endParaRPr lang="en-US" altLang="ja-JP" sz="2000" dirty="0" smtClean="0"/>
          </a:p>
          <a:p>
            <a:r>
              <a:rPr lang="ja-JP" altLang="en-US" sz="2000" dirty="0" smtClean="0"/>
              <a:t>えて</a:t>
            </a:r>
            <a:r>
              <a:rPr lang="ja-JP" altLang="en-US" sz="2000" dirty="0"/>
              <a:t>みてください</a:t>
            </a:r>
            <a:r>
              <a:rPr lang="ja-JP" altLang="en-US" sz="2000" dirty="0" smtClean="0"/>
              <a:t>。</a:t>
            </a:r>
            <a:endParaRPr lang="en-US" altLang="ja-JP" sz="2000" dirty="0" smtClean="0"/>
          </a:p>
          <a:p>
            <a:endParaRPr lang="en-US" altLang="ja-JP" sz="1000" dirty="0" smtClean="0">
              <a:effectLst/>
            </a:endParaRPr>
          </a:p>
          <a:p>
            <a:r>
              <a:rPr lang="ja-JP" altLang="en-US" sz="2000" dirty="0" smtClean="0"/>
              <a:t>「</a:t>
            </a:r>
            <a:r>
              <a:rPr lang="ja-JP" altLang="en-US" sz="2000" dirty="0"/>
              <a:t>不適切なケア」が積み重なり、エスカレートするようなことがもし起これば、</a:t>
            </a:r>
            <a:r>
              <a:rPr lang="ja-JP" altLang="en-US" sz="2000" dirty="0" smtClean="0"/>
              <a:t>「</a:t>
            </a:r>
            <a:r>
              <a:rPr lang="ja-JP" altLang="en-US" sz="2000" dirty="0"/>
              <a:t>虐待</a:t>
            </a:r>
            <a:r>
              <a:rPr lang="ja-JP" altLang="en-US" sz="2000" dirty="0" smtClean="0"/>
              <a:t>」</a:t>
            </a:r>
            <a:endParaRPr lang="en-US" altLang="ja-JP" sz="2000" dirty="0" smtClean="0"/>
          </a:p>
          <a:p>
            <a:r>
              <a:rPr lang="ja-JP" altLang="en-US" sz="2000" dirty="0" smtClean="0"/>
              <a:t>に</a:t>
            </a:r>
            <a:r>
              <a:rPr lang="ja-JP" altLang="en-US" sz="2000" dirty="0"/>
              <a:t>結びつきます。「不適切なケア」の段階で芽を摘み、「虐待」へとエスカレート</a:t>
            </a:r>
            <a:r>
              <a:rPr lang="ja-JP" altLang="en-US" sz="2000" dirty="0" smtClean="0"/>
              <a:t>させ</a:t>
            </a:r>
            <a:endParaRPr lang="en-US" altLang="ja-JP" sz="2000" dirty="0" smtClean="0"/>
          </a:p>
          <a:p>
            <a:r>
              <a:rPr lang="ja-JP" altLang="en-US" sz="2000" dirty="0" smtClean="0"/>
              <a:t>ないことが重要です。</a:t>
            </a:r>
            <a:endParaRPr lang="en-US" altLang="ja-JP" sz="2000" dirty="0" smtClean="0"/>
          </a:p>
          <a:p>
            <a:endParaRPr lang="en-US" altLang="ja-JP" sz="1000" dirty="0">
              <a:effectLst/>
            </a:endParaRPr>
          </a:p>
          <a:p>
            <a:r>
              <a:rPr lang="ja-JP" altLang="en-US" sz="2000" dirty="0" smtClean="0"/>
              <a:t>・高齢者</a:t>
            </a:r>
            <a:r>
              <a:rPr lang="ja-JP" altLang="en-US" sz="2000" dirty="0"/>
              <a:t>虐待防止法では、虐待を受けたと思われる高齢者を発見した者に対し</a:t>
            </a:r>
            <a:r>
              <a:rPr lang="ja-JP" altLang="en-US" sz="2000" dirty="0" smtClean="0"/>
              <a:t>、</a:t>
            </a:r>
            <a:endParaRPr lang="en-US" altLang="ja-JP" sz="2000" dirty="0" smtClean="0"/>
          </a:p>
          <a:p>
            <a:r>
              <a:rPr lang="ja-JP" altLang="en-US" sz="2000" dirty="0" smtClean="0"/>
              <a:t>市町村</a:t>
            </a:r>
            <a:r>
              <a:rPr lang="ja-JP" altLang="en-US" sz="2000" dirty="0"/>
              <a:t>への通報努力義務が規定されています</a:t>
            </a:r>
            <a:r>
              <a:rPr lang="ja-JP" altLang="en-US" sz="2000" dirty="0" smtClean="0"/>
              <a:t>。</a:t>
            </a:r>
            <a:endParaRPr lang="en-US" altLang="ja-JP" sz="2000" dirty="0" smtClean="0"/>
          </a:p>
          <a:p>
            <a:endParaRPr lang="en-US" altLang="ja-JP" sz="1000" dirty="0">
              <a:effectLst/>
            </a:endParaRPr>
          </a:p>
          <a:p>
            <a:r>
              <a:rPr lang="ja-JP" altLang="en-US" sz="2000" dirty="0"/>
              <a:t>養介護施設従事者等は、自分の働いている施設などで高齢者虐待を発見</a:t>
            </a:r>
            <a:r>
              <a:rPr lang="ja-JP" altLang="en-US" sz="2000" dirty="0" smtClean="0"/>
              <a:t>した</a:t>
            </a:r>
            <a:endParaRPr lang="en-US" altLang="ja-JP" sz="2000" dirty="0" smtClean="0"/>
          </a:p>
          <a:p>
            <a:r>
              <a:rPr lang="ja-JP" altLang="en-US" sz="2000" dirty="0" smtClean="0"/>
              <a:t>場合</a:t>
            </a:r>
            <a:r>
              <a:rPr lang="ja-JP" altLang="en-US" sz="2000" dirty="0"/>
              <a:t>、生命・身体への重大な危険が生じているか否かに関わらず、通報義務</a:t>
            </a:r>
            <a:r>
              <a:rPr lang="ja-JP" altLang="en-US" sz="2000" dirty="0" smtClean="0"/>
              <a:t>が</a:t>
            </a:r>
            <a:endParaRPr lang="en-US" altLang="ja-JP" sz="2000" dirty="0" smtClean="0"/>
          </a:p>
          <a:p>
            <a:r>
              <a:rPr lang="ja-JP" altLang="en-US" sz="2000" dirty="0" smtClean="0"/>
              <a:t>生じます</a:t>
            </a:r>
            <a:r>
              <a:rPr lang="ja-JP" altLang="en-US" sz="2000" dirty="0"/>
              <a:t>。</a:t>
            </a:r>
            <a:endParaRPr lang="ja-JP" altLang="en-US" sz="2000" dirty="0">
              <a:effectLst/>
            </a:endParaRPr>
          </a:p>
        </p:txBody>
      </p:sp>
    </p:spTree>
    <p:extLst>
      <p:ext uri="{BB962C8B-B14F-4D97-AF65-F5344CB8AC3E}">
        <p14:creationId xmlns:p14="http://schemas.microsoft.com/office/powerpoint/2010/main" val="3530956631"/>
      </p:ext>
    </p:extLst>
  </p:cSld>
  <p:clrMapOvr>
    <a:masterClrMapping/>
  </p:clrMapOvr>
  <p:transition>
    <p:newsflash/>
    <p:sndAc>
      <p:stSnd>
        <p:snd r:embed="rId3" name="laser.wav"/>
      </p:stSnd>
    </p:sndAc>
  </p:transition>
  <p:timing>
    <p:tnLst>
      <p:par>
        <p:cTn id="1" dur="indefinite" restart="never" nodeType="tmRoot"/>
      </p:par>
    </p:tnLst>
  </p:timing>
</p:sld>
</file>

<file path=ppt/theme/theme1.xml><?xml version="1.0" encoding="utf-8"?>
<a:theme xmlns:a="http://schemas.openxmlformats.org/drawingml/2006/main" name="テーマ1">
  <a:themeElements>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通常タイプ">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通常タイプ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通常タイプ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通常タイプ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通常タイプ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通常タイプ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通常タイプ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通常タイプ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通常タイプ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通常タイプ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通常タイプ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通常タイプ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通常タイプ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テーマ1</Template>
  <TotalTime>7940</TotalTime>
  <Words>2210</Words>
  <Application>Microsoft Office PowerPoint</Application>
  <PresentationFormat>画面に合わせる (4:3)</PresentationFormat>
  <Paragraphs>217</Paragraphs>
  <Slides>15</Slides>
  <Notes>14</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テーマ1</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Windows ユーザー</dc:creator>
  <cp:lastModifiedBy>yoshida</cp:lastModifiedBy>
  <cp:revision>367</cp:revision>
  <cp:lastPrinted>2013-10-22T04:12:50Z</cp:lastPrinted>
  <dcterms:created xsi:type="dcterms:W3CDTF">2013-07-03T01:02:10Z</dcterms:created>
  <dcterms:modified xsi:type="dcterms:W3CDTF">2013-11-19T16:11:43Z</dcterms:modified>
</cp:coreProperties>
</file>