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256" r:id="rId2"/>
    <p:sldId id="258" r:id="rId3"/>
    <p:sldId id="260" r:id="rId4"/>
    <p:sldId id="280" r:id="rId5"/>
    <p:sldId id="281" r:id="rId6"/>
    <p:sldId id="282" r:id="rId7"/>
    <p:sldId id="283" r:id="rId8"/>
    <p:sldId id="284" r:id="rId9"/>
    <p:sldId id="285" r:id="rId10"/>
    <p:sldId id="286" r:id="rId11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FF33"/>
    <a:srgbClr val="FF6600"/>
    <a:srgbClr val="FF9933"/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479" autoAdjust="0"/>
    <p:restoredTop sz="89445" autoAdjust="0"/>
  </p:normalViewPr>
  <p:slideViewPr>
    <p:cSldViewPr>
      <p:cViewPr varScale="1">
        <p:scale>
          <a:sx n="62" d="100"/>
          <a:sy n="62" d="100"/>
        </p:scale>
        <p:origin x="-1112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F9E07-0D13-43CE-A211-0B3012AC2227}" type="datetimeFigureOut">
              <a:rPr kumimoji="1" lang="ja-JP" altLang="en-US" smtClean="0"/>
              <a:pPr/>
              <a:t>2013/11/20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5C2D1-7B00-4B54-A24D-A81C155E9A9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461582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5C2D1-7B00-4B54-A24D-A81C155E9A95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357823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E73ACA-261E-4BC9-8A40-0CC419A9CAC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E73ACA-261E-4BC9-8A40-0CC419A9CAC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1" y="274640"/>
            <a:ext cx="6031523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E73ACA-261E-4BC9-8A40-0CC419A9CAC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E73ACA-261E-4BC9-8A40-0CC419A9CAC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435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435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E73ACA-261E-4BC9-8A40-0CC419A9CAC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1" y="1600202"/>
            <a:ext cx="4044463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2338" y="1600202"/>
            <a:ext cx="4044463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E73ACA-261E-4BC9-8A40-0CC419A9CAC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271" y="1535113"/>
            <a:ext cx="4041531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271" y="2174875"/>
            <a:ext cx="4041531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E73ACA-261E-4BC9-8A40-0CC419A9CAC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E73ACA-261E-4BC9-8A40-0CC419A9CAC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E73ACA-261E-4BC9-8A40-0CC419A9CAC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435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538" y="273052"/>
            <a:ext cx="5111263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43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E73ACA-261E-4BC9-8A40-0CC419A9CAC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167" y="4800601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167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167" y="5367339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E73ACA-261E-4BC9-8A40-0CC419A9CAC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6929" name="Picture 1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286502"/>
            <a:ext cx="9144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469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72450" y="6597651"/>
            <a:ext cx="971551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ea typeface="HGP創英角ｺﾞｼｯｸUB" pitchFamily="50" charset="-128"/>
              </a:defRPr>
            </a:lvl1pPr>
          </a:lstStyle>
          <a:p>
            <a:fld id="{EDE73ACA-261E-4BC9-8A40-0CC419A9CAC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1446921" name="Rectangle 9"/>
          <p:cNvSpPr>
            <a:spLocks noChangeArrowheads="1"/>
          </p:cNvSpPr>
          <p:nvPr/>
        </p:nvSpPr>
        <p:spPr bwMode="auto">
          <a:xfrm>
            <a:off x="29308" y="6346825"/>
            <a:ext cx="3125667" cy="463550"/>
          </a:xfrm>
          <a:prstGeom prst="rect">
            <a:avLst/>
          </a:prstGeom>
          <a:solidFill>
            <a:schemeClr val="bg1"/>
          </a:solidFill>
          <a:ln w="19050">
            <a:solidFill>
              <a:srgbClr val="C0C0C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1446922" name="Picture 10" descr="across_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2497" y="6359526"/>
            <a:ext cx="646235" cy="431800"/>
          </a:xfrm>
          <a:prstGeom prst="rect">
            <a:avLst/>
          </a:prstGeom>
          <a:noFill/>
        </p:spPr>
      </p:pic>
      <p:pic>
        <p:nvPicPr>
          <p:cNvPr id="1446923" name="Picture 11" descr="across_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44417" y="6410327"/>
            <a:ext cx="2397369" cy="333375"/>
          </a:xfrm>
          <a:prstGeom prst="rect">
            <a:avLst/>
          </a:prstGeom>
          <a:noFill/>
        </p:spPr>
      </p:pic>
      <p:pic>
        <p:nvPicPr>
          <p:cNvPr id="1446927" name="Picture 15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581027"/>
            <a:ext cx="914400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28" name="Picture 1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2"/>
            <a:ext cx="9144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30" name="Picture 18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6221415"/>
            <a:ext cx="9144000" cy="6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46931" name="Picture 19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735766" y="111125"/>
            <a:ext cx="131884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newsflash/>
    <p:sndAc>
      <p:stSnd>
        <p:snd r:embed="rId13" name="laser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403648" y="3070701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ctr"/>
            <a:r>
              <a:rPr lang="ja-JP" altLang="en-US" sz="4400" dirty="0" smtClean="0">
                <a:latin typeface="HGS創英角ｺﾞｼｯｸUB" pitchFamily="50" charset="-128"/>
                <a:ea typeface="HGS創英角ｺﾞｼｯｸUB" pitchFamily="50" charset="-128"/>
              </a:rPr>
              <a:t>入社時研修のススメ</a:t>
            </a:r>
            <a:endParaRPr lang="ja-JP" altLang="en-US" sz="4400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35496" y="44625"/>
            <a:ext cx="5940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入社時研修のススメ</a:t>
            </a:r>
            <a:endParaRPr kumimoji="1" lang="ja-JP" altLang="en-US" sz="2400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7504" y="836712"/>
            <a:ext cx="87849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最後に</a:t>
            </a:r>
            <a:endParaRPr lang="en-US" altLang="ja-JP" sz="2400" dirty="0" smtClean="0">
              <a:latin typeface="HGS創英角ｺﾞｼｯｸUB" pitchFamily="50" charset="-128"/>
              <a:ea typeface="HGS創英角ｺﾞｼｯｸUB" pitchFamily="50" charset="-128"/>
            </a:endParaRPr>
          </a:p>
          <a:p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・サービスへの意識の均一化</a:t>
            </a:r>
            <a:endParaRPr lang="en-US" altLang="ja-JP" sz="2400" dirty="0" smtClean="0">
              <a:latin typeface="HGS創英角ｺﾞｼｯｸUB" pitchFamily="50" charset="-128"/>
              <a:ea typeface="HGS創英角ｺﾞｼｯｸUB" pitchFamily="50" charset="-128"/>
            </a:endParaRPr>
          </a:p>
          <a:p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・自身で考えることへの障害を減少させる。</a:t>
            </a:r>
            <a:r>
              <a:rPr lang="en-US" altLang="ja-JP" sz="2400" dirty="0" smtClean="0">
                <a:latin typeface="HGS創英角ｺﾞｼｯｸUB" pitchFamily="50" charset="-128"/>
                <a:ea typeface="HGS創英角ｺﾞｼｯｸUB" pitchFamily="50" charset="-128"/>
              </a:rPr>
              <a:t>,,,etc</a:t>
            </a:r>
          </a:p>
          <a:p>
            <a:endParaRPr lang="en-US" altLang="ja-JP" sz="2400" dirty="0" smtClean="0">
              <a:latin typeface="HGS創英角ｺﾞｼｯｸUB" pitchFamily="50" charset="-128"/>
              <a:ea typeface="HGS創英角ｺﾞｼｯｸUB" pitchFamily="50" charset="-128"/>
            </a:endParaRPr>
          </a:p>
          <a:p>
            <a:endParaRPr lang="en-US" altLang="ja-JP" sz="2400" dirty="0" smtClean="0">
              <a:latin typeface="HGS創英角ｺﾞｼｯｸUB" pitchFamily="50" charset="-128"/>
              <a:ea typeface="HGS創英角ｺﾞｼｯｸUB" pitchFamily="50" charset="-128"/>
            </a:endParaRPr>
          </a:p>
          <a:p>
            <a:endParaRPr lang="en-US" altLang="ja-JP" sz="2400" dirty="0" smtClean="0">
              <a:latin typeface="HGS創英角ｺﾞｼｯｸUB" pitchFamily="50" charset="-128"/>
              <a:ea typeface="HGS創英角ｺﾞｼｯｸUB" pitchFamily="50" charset="-128"/>
            </a:endParaRPr>
          </a:p>
          <a:p>
            <a:endParaRPr lang="en-US" altLang="ja-JP" sz="2400" dirty="0" smtClean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sp>
        <p:nvSpPr>
          <p:cNvPr id="13" name="左中かっこ 12"/>
          <p:cNvSpPr/>
          <p:nvPr/>
        </p:nvSpPr>
        <p:spPr>
          <a:xfrm rot="16200000">
            <a:off x="4247964" y="-1359531"/>
            <a:ext cx="648072" cy="7200800"/>
          </a:xfrm>
          <a:prstGeom prst="leftBrace">
            <a:avLst>
              <a:gd name="adj1" fmla="val 8333"/>
              <a:gd name="adj2" fmla="val 50000"/>
            </a:avLst>
          </a:prstGeom>
          <a:noFill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467544" y="2492896"/>
            <a:ext cx="8208912" cy="1152128"/>
          </a:xfrm>
          <a:prstGeom prst="round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accent4"/>
                </a:solidFill>
                <a:latin typeface="HGP創英角ﾎﾟｯﾌﾟ体" pitchFamily="50" charset="-128"/>
                <a:ea typeface="HGP創英角ﾎﾟｯﾌﾟ体" pitchFamily="50" charset="-128"/>
              </a:rPr>
              <a:t>☆スタッフの教育の一環として</a:t>
            </a:r>
            <a:endParaRPr lang="en-US" altLang="ja-JP" sz="2800" dirty="0" smtClean="0">
              <a:solidFill>
                <a:schemeClr val="accent4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algn="ctr"/>
            <a:r>
              <a:rPr kumimoji="1" lang="ja-JP" altLang="en-US" sz="2800" smtClean="0">
                <a:solidFill>
                  <a:schemeClr val="accent4"/>
                </a:solidFill>
                <a:latin typeface="HGP創英角ﾎﾟｯﾌﾟ体" pitchFamily="50" charset="-128"/>
                <a:ea typeface="HGP創英角ﾎﾟｯﾌﾟ体" pitchFamily="50" charset="-128"/>
              </a:rPr>
              <a:t>☆事業所</a:t>
            </a:r>
            <a:r>
              <a:rPr kumimoji="1" lang="ja-JP" altLang="en-US" sz="2800" dirty="0" smtClean="0">
                <a:solidFill>
                  <a:schemeClr val="accent4"/>
                </a:solidFill>
                <a:latin typeface="HGP創英角ﾎﾟｯﾌﾟ体" pitchFamily="50" charset="-128"/>
                <a:ea typeface="HGP創英角ﾎﾟｯﾌﾟ体" pitchFamily="50" charset="-128"/>
              </a:rPr>
              <a:t>のサービス力向上のため</a:t>
            </a:r>
            <a:endParaRPr kumimoji="1" lang="ja-JP" altLang="en-US" sz="2800" dirty="0">
              <a:solidFill>
                <a:schemeClr val="accent4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7504" y="3789040"/>
            <a:ext cx="88569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まず入り口の部分でしっかりと、事業所の方向性を認識してもらい業務上で</a:t>
            </a:r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生まれる諸所</a:t>
            </a:r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のギャップを少なからず埋めることにも繋がります。ひいては離職率の低下やサービス提供においての連携</a:t>
            </a:r>
            <a:r>
              <a:rPr lang="en-US" altLang="ja-JP" sz="2400" dirty="0" smtClean="0">
                <a:latin typeface="HGS創英角ｺﾞｼｯｸUB" pitchFamily="50" charset="-128"/>
                <a:ea typeface="HGS創英角ｺﾞｼｯｸUB" pitchFamily="50" charset="-128"/>
              </a:rPr>
              <a:t>up</a:t>
            </a:r>
            <a:r>
              <a:rPr lang="ja-JP" altLang="en-US" sz="2400" dirty="0" err="1" smtClean="0">
                <a:latin typeface="HGS創英角ｺﾞｼｯｸUB" pitchFamily="50" charset="-128"/>
                <a:ea typeface="HGS創英角ｺﾞｼｯｸUB" pitchFamily="50" charset="-128"/>
              </a:rPr>
              <a:t>にも</a:t>
            </a:r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つなげることができるものです。</a:t>
            </a:r>
            <a:endParaRPr lang="en-US" altLang="ja-JP" sz="2400" dirty="0" smtClean="0">
              <a:latin typeface="HGS創英角ｺﾞｼｯｸUB" pitchFamily="50" charset="-128"/>
              <a:ea typeface="HGS創英角ｺﾞｼｯｸUB" pitchFamily="50" charset="-128"/>
            </a:endParaRPr>
          </a:p>
          <a:p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是非取り組んで頂ければと存じます。</a:t>
            </a:r>
            <a:endParaRPr lang="en-US" altLang="ja-JP" sz="2400" dirty="0" smtClean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67544" y="1988840"/>
            <a:ext cx="5941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55576" y="1628800"/>
            <a:ext cx="777686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>
                <a:latin typeface="HGP創英角ｺﾞｼｯｸUB" pitchFamily="50" charset="-128"/>
                <a:ea typeface="HGP創英角ｺﾞｼｯｸUB" pitchFamily="50" charset="-128"/>
              </a:rPr>
              <a:t>「入社時研修」について・・・</a:t>
            </a:r>
            <a:endParaRPr lang="en-US" altLang="ja-JP" sz="28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8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800" dirty="0" smtClean="0">
                <a:latin typeface="HGP創英角ｺﾞｼｯｸUB" pitchFamily="50" charset="-128"/>
                <a:ea typeface="HGP創英角ｺﾞｼｯｸUB" pitchFamily="50" charset="-128"/>
              </a:rPr>
              <a:t>スタッフ教育の中でも大変重要な部分になります。</a:t>
            </a:r>
            <a:endParaRPr lang="en-US" altLang="ja-JP" sz="28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800" dirty="0" smtClean="0">
                <a:latin typeface="HGP創英角ｺﾞｼｯｸUB" pitchFamily="50" charset="-128"/>
                <a:ea typeface="HGP創英角ｺﾞｼｯｸUB" pitchFamily="50" charset="-128"/>
              </a:rPr>
              <a:t>期待や不安を持って、新たに事業所にやってきた</a:t>
            </a:r>
            <a:endParaRPr lang="en-US" altLang="ja-JP" sz="28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800" dirty="0" smtClean="0">
                <a:latin typeface="HGP創英角ｺﾞｼｯｸUB" pitchFamily="50" charset="-128"/>
                <a:ea typeface="HGP創英角ｺﾞｼｯｸUB" pitchFamily="50" charset="-128"/>
              </a:rPr>
              <a:t>スタッフさんにとっても、新戦力として迎える事業所さんにとっても大切な初対面の場。ということを</a:t>
            </a:r>
            <a:endParaRPr lang="en-US" altLang="ja-JP" sz="28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800" dirty="0" smtClean="0">
                <a:latin typeface="HGP創英角ｺﾞｼｯｸUB" pitchFamily="50" charset="-128"/>
                <a:ea typeface="HGP創英角ｺﾞｼｯｸUB" pitchFamily="50" charset="-128"/>
              </a:rPr>
              <a:t>今一度見つめ直してみましょう。</a:t>
            </a:r>
            <a:endParaRPr lang="en-US" altLang="ja-JP" sz="28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800" dirty="0" smtClean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</p:cSld>
  <p:clrMapOvr>
    <a:masterClrMapping/>
  </p:clrMapOvr>
  <p:transition>
    <p:newsflash/>
    <p:sndAc>
      <p:stSnd>
        <p:snd r:embed="rId3" name="laser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35496" y="44625"/>
            <a:ext cx="5940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入社時研修のススメ</a:t>
            </a:r>
            <a:endParaRPr kumimoji="1" lang="ja-JP" altLang="en-US" sz="2400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5496" y="764704"/>
            <a:ext cx="910850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①理念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入社時研修の中で、最も重要なのがその法人、事業所での「</a:t>
            </a:r>
            <a:r>
              <a:rPr lang="ja-JP" altLang="en-US" sz="2400" dirty="0" smtClean="0">
                <a:solidFill>
                  <a:srgbClr val="FF0000"/>
                </a:solidFill>
                <a:latin typeface="HGP創英角ｺﾞｼｯｸUB" pitchFamily="50" charset="-128"/>
                <a:ea typeface="HGP創英角ｺﾞｼｯｸUB" pitchFamily="50" charset="-128"/>
              </a:rPr>
              <a:t>理念</a:t>
            </a:r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」の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説明です。最悪、これだけでも良い。と言えるものです。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000" dirty="0" smtClean="0">
                <a:latin typeface="HGS創英ﾌﾟﾚｾﾞﾝｽEB" pitchFamily="18" charset="-128"/>
                <a:ea typeface="HGS創英ﾌﾟﾚｾﾞﾝｽEB" pitchFamily="18" charset="-128"/>
              </a:rPr>
              <a:t>「何を目指すのか」</a:t>
            </a:r>
            <a:endParaRPr lang="en-US" altLang="ja-JP" sz="2000" dirty="0" smtClean="0">
              <a:latin typeface="HGS創英ﾌﾟﾚｾﾞﾝｽEB" pitchFamily="18" charset="-128"/>
              <a:ea typeface="HGS創英ﾌﾟﾚｾﾞﾝｽEB" pitchFamily="18" charset="-128"/>
            </a:endParaRPr>
          </a:p>
          <a:p>
            <a:r>
              <a:rPr lang="ja-JP" altLang="en-US" sz="2000" dirty="0" smtClean="0">
                <a:latin typeface="HGS創英ﾌﾟﾚｾﾞﾝｽEB" pitchFamily="18" charset="-128"/>
                <a:ea typeface="HGS創英ﾌﾟﾚｾﾞﾝｽEB" pitchFamily="18" charset="-128"/>
              </a:rPr>
              <a:t>「それを達成するためにどんなサービスを提供するのか」</a:t>
            </a:r>
            <a:endParaRPr lang="en-US" altLang="ja-JP" sz="2000" dirty="0" smtClean="0">
              <a:latin typeface="HGS創英ﾌﾟﾚｾﾞﾝｽEB" pitchFamily="18" charset="-128"/>
              <a:ea typeface="HGS創英ﾌﾟﾚｾﾞﾝｽEB" pitchFamily="18" charset="-128"/>
            </a:endParaRPr>
          </a:p>
          <a:p>
            <a:r>
              <a:rPr lang="ja-JP" altLang="en-US" sz="2000" dirty="0" smtClean="0">
                <a:latin typeface="HGS創英ﾌﾟﾚｾﾞﾝｽEB" pitchFamily="18" charset="-128"/>
                <a:ea typeface="HGS創英ﾌﾟﾚｾﾞﾝｽEB" pitchFamily="18" charset="-128"/>
              </a:rPr>
              <a:t>「そのために力を入れていることは何か」</a:t>
            </a:r>
            <a:endParaRPr lang="en-US" altLang="ja-JP" sz="2000" dirty="0" smtClean="0">
              <a:latin typeface="HGS創英ﾌﾟﾚｾﾞﾝｽEB" pitchFamily="18" charset="-128"/>
              <a:ea typeface="HGS創英ﾌﾟﾚｾﾞﾝｽEB" pitchFamily="18" charset="-128"/>
            </a:endParaRPr>
          </a:p>
          <a:p>
            <a:r>
              <a:rPr lang="ja-JP" altLang="en-US" sz="2000" dirty="0" smtClean="0">
                <a:latin typeface="HGS創英ﾌﾟﾚｾﾞﾝｽEB" pitchFamily="18" charset="-128"/>
                <a:ea typeface="HGS創英ﾌﾟﾚｾﾞﾝｽEB" pitchFamily="18" charset="-128"/>
              </a:rPr>
              <a:t>「なぜ小規模デイ（宿泊サービスを行っている事業所）なのか」</a:t>
            </a:r>
            <a:endParaRPr lang="en-US" altLang="ja-JP" sz="2000" dirty="0" smtClean="0">
              <a:latin typeface="HGS創英ﾌﾟﾚｾﾞﾝｽEB" pitchFamily="18" charset="-128"/>
              <a:ea typeface="HGS創英ﾌﾟﾚｾﾞﾝｽEB" pitchFamily="18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一般企業での新人研修と同じで、まず自分が属す組織がどこを向いているのか？をしっかりと理解してもらう必要があります。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467544" y="5301208"/>
            <a:ext cx="8136904" cy="720080"/>
          </a:xfrm>
          <a:prstGeom prst="roundRect">
            <a:avLst/>
          </a:prstGeom>
          <a:solidFill>
            <a:schemeClr val="accent5"/>
          </a:solidFill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ln>
                  <a:solidFill>
                    <a:schemeClr val="accent4"/>
                  </a:solidFill>
                </a:ln>
                <a:solidFill>
                  <a:schemeClr val="accent3"/>
                </a:solidFill>
                <a:latin typeface="HG創英角ﾎﾟｯﾌﾟ体" pitchFamily="49" charset="-128"/>
                <a:ea typeface="HG創英角ﾎﾟｯﾌﾟ体" pitchFamily="49" charset="-128"/>
              </a:rPr>
              <a:t>一体、何を</a:t>
            </a:r>
            <a:r>
              <a:rPr lang="ja-JP" altLang="en-US" sz="2800" dirty="0" smtClean="0">
                <a:ln>
                  <a:solidFill>
                    <a:schemeClr val="accent4"/>
                  </a:solidFill>
                </a:ln>
                <a:solidFill>
                  <a:schemeClr val="accent3"/>
                </a:solidFill>
                <a:latin typeface="HG創英角ﾎﾟｯﾌﾟ体" pitchFamily="49" charset="-128"/>
                <a:ea typeface="HG創英角ﾎﾟｯﾌﾟ体" pitchFamily="49" charset="-128"/>
              </a:rPr>
              <a:t>したいところな</a:t>
            </a:r>
            <a:r>
              <a:rPr kumimoji="1" lang="ja-JP" altLang="en-US" sz="2800" dirty="0" smtClean="0">
                <a:ln>
                  <a:solidFill>
                    <a:schemeClr val="accent4"/>
                  </a:solidFill>
                </a:ln>
                <a:solidFill>
                  <a:schemeClr val="accent3"/>
                </a:solidFill>
                <a:latin typeface="HG創英角ﾎﾟｯﾌﾟ体" pitchFamily="49" charset="-128"/>
                <a:ea typeface="HG創英角ﾎﾟｯﾌﾟ体" pitchFamily="49" charset="-128"/>
              </a:rPr>
              <a:t>のか？を明確に！</a:t>
            </a:r>
            <a:endParaRPr kumimoji="1" lang="ja-JP" altLang="en-US" sz="2800" dirty="0">
              <a:ln>
                <a:solidFill>
                  <a:schemeClr val="accent4"/>
                </a:solidFill>
              </a:ln>
              <a:solidFill>
                <a:schemeClr val="accent3"/>
              </a:solidFill>
              <a:latin typeface="HG創英角ﾎﾟｯﾌﾟ体" pitchFamily="49" charset="-128"/>
              <a:ea typeface="HG創英角ﾎﾟｯﾌﾟ体" pitchFamily="49" charset="-128"/>
            </a:endParaRPr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35496" y="44625"/>
            <a:ext cx="5940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入社時研修のススメ</a:t>
            </a:r>
            <a:endParaRPr kumimoji="1" lang="ja-JP" altLang="en-US" sz="2400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5496" y="764704"/>
            <a:ext cx="91085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理念の共有は何のために行うのか？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107504" y="1412776"/>
            <a:ext cx="4104456" cy="1080120"/>
          </a:xfrm>
          <a:prstGeom prst="roundRect">
            <a:avLst>
              <a:gd name="adj" fmla="val 18323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solidFill>
                  <a:schemeClr val="tx1"/>
                </a:solidFill>
              </a:rPr>
              <a:t>【</a:t>
            </a:r>
            <a:r>
              <a:rPr lang="ja-JP" altLang="en-US" b="1" dirty="0" smtClean="0">
                <a:solidFill>
                  <a:schemeClr val="tx1"/>
                </a:solidFill>
              </a:rPr>
              <a:t>理念</a:t>
            </a:r>
            <a:r>
              <a:rPr lang="en-US" altLang="ja-JP" b="1" dirty="0" smtClean="0">
                <a:solidFill>
                  <a:schemeClr val="tx1"/>
                </a:solidFill>
              </a:rPr>
              <a:t>】</a:t>
            </a:r>
          </a:p>
          <a:p>
            <a:pPr algn="ctr"/>
            <a:r>
              <a:rPr lang="ja-JP" altLang="en-US" b="1" dirty="0" smtClean="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rPr>
              <a:t>事業所での全てのサービスの</a:t>
            </a:r>
            <a:endParaRPr lang="en-US" altLang="ja-JP" b="1" dirty="0" smtClean="0">
              <a:solidFill>
                <a:schemeClr val="tx1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algn="ctr"/>
            <a:r>
              <a:rPr lang="ja-JP" altLang="en-US" b="1" dirty="0" smtClean="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rPr>
              <a:t>根底にある</a:t>
            </a:r>
            <a:r>
              <a:rPr kumimoji="1" lang="ja-JP" altLang="en-US" b="1" dirty="0" smtClean="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rPr>
              <a:t>動機</a:t>
            </a:r>
            <a:endParaRPr kumimoji="1" lang="ja-JP" altLang="en-US" b="1" dirty="0">
              <a:solidFill>
                <a:schemeClr val="tx1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4860032" y="1844824"/>
            <a:ext cx="4104456" cy="1152128"/>
          </a:xfrm>
          <a:prstGeom prst="roundRect">
            <a:avLst>
              <a:gd name="adj" fmla="val 18323"/>
            </a:avLst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rPr>
              <a:t>全てのサービスを行うに当たっての</a:t>
            </a:r>
            <a:endParaRPr kumimoji="1" lang="en-US" altLang="ja-JP" b="1" dirty="0" smtClean="0">
              <a:solidFill>
                <a:schemeClr val="tx1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rPr>
              <a:t>（無意識的な）行動基準になる</a:t>
            </a:r>
            <a:endParaRPr kumimoji="1" lang="ja-JP" altLang="en-US" b="1" dirty="0">
              <a:solidFill>
                <a:schemeClr val="tx1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07504" y="2996952"/>
            <a:ext cx="4104456" cy="1224136"/>
          </a:xfrm>
          <a:prstGeom prst="roundRect">
            <a:avLst>
              <a:gd name="adj" fmla="val 18323"/>
            </a:avLst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rPr>
              <a:t>向かっていく方向、ひいては</a:t>
            </a:r>
            <a:endParaRPr lang="en-US" altLang="ja-JP" b="1" dirty="0" smtClean="0">
              <a:solidFill>
                <a:schemeClr val="tx1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algn="ctr"/>
            <a:r>
              <a:rPr lang="ja-JP" altLang="en-US" b="1" dirty="0" smtClean="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rPr>
              <a:t>何をすべきかの判断が付きやすい</a:t>
            </a:r>
            <a:endParaRPr lang="en-US" altLang="ja-JP" b="1" dirty="0" smtClean="0">
              <a:solidFill>
                <a:schemeClr val="tx1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algn="ctr"/>
            <a:r>
              <a:rPr lang="en-US" altLang="ja-JP" b="1" dirty="0" smtClean="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rPr>
              <a:t>(</a:t>
            </a:r>
            <a:r>
              <a:rPr lang="ja-JP" altLang="en-US" b="1" dirty="0" smtClean="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rPr>
              <a:t>悩みの選択肢の減少</a:t>
            </a:r>
            <a:r>
              <a:rPr lang="en-US" altLang="ja-JP" b="1" dirty="0" smtClean="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rPr>
              <a:t>)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4860032" y="3501008"/>
            <a:ext cx="4104456" cy="1008112"/>
          </a:xfrm>
          <a:prstGeom prst="roundRect">
            <a:avLst>
              <a:gd name="adj" fmla="val 18323"/>
            </a:avLst>
          </a:prstGeom>
          <a:blipFill>
            <a:blip r:embed="rId3" cstate="print"/>
            <a:tile tx="0" ty="0" sx="100000" sy="100000" flip="none" algn="tl"/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tx1"/>
                </a:solidFill>
                <a:latin typeface="HG丸ｺﾞｼｯｸM-PRO" pitchFamily="50" charset="-128"/>
                <a:ea typeface="HG丸ｺﾞｼｯｸM-PRO" pitchFamily="50" charset="-128"/>
              </a:rPr>
              <a:t>選択肢が限られ、比較的判別し易いので考えることが容易になる。</a:t>
            </a:r>
            <a:endParaRPr kumimoji="1" lang="en-US" altLang="ja-JP" b="1" dirty="0" smtClean="0">
              <a:solidFill>
                <a:schemeClr val="tx1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0" name="右矢印 9"/>
          <p:cNvSpPr/>
          <p:nvPr/>
        </p:nvSpPr>
        <p:spPr>
          <a:xfrm rot="1281202">
            <a:off x="4176601" y="2110106"/>
            <a:ext cx="761466" cy="505970"/>
          </a:xfrm>
          <a:prstGeom prst="rightArrow">
            <a:avLst/>
          </a:prstGeom>
          <a:solidFill>
            <a:srgbClr val="FFC0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右矢印 10"/>
          <p:cNvSpPr/>
          <p:nvPr/>
        </p:nvSpPr>
        <p:spPr>
          <a:xfrm rot="9094123">
            <a:off x="4142471" y="2787668"/>
            <a:ext cx="761466" cy="505970"/>
          </a:xfrm>
          <a:prstGeom prst="rightArrow">
            <a:avLst/>
          </a:prstGeom>
          <a:solidFill>
            <a:srgbClr val="FFC0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右矢印 11"/>
          <p:cNvSpPr/>
          <p:nvPr/>
        </p:nvSpPr>
        <p:spPr>
          <a:xfrm rot="1723200">
            <a:off x="4167853" y="3580831"/>
            <a:ext cx="761466" cy="505970"/>
          </a:xfrm>
          <a:prstGeom prst="rightArrow">
            <a:avLst/>
          </a:prstGeom>
          <a:solidFill>
            <a:srgbClr val="FFC0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251520" y="4869160"/>
            <a:ext cx="8640960" cy="1080120"/>
          </a:xfrm>
          <a:prstGeom prst="roundRect">
            <a:avLst/>
          </a:prstGeom>
          <a:solidFill>
            <a:srgbClr val="66FF33"/>
          </a:solidFill>
          <a:ln>
            <a:solidFill>
              <a:schemeClr val="tx2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latin typeface="HG創英角ﾎﾟｯﾌﾟ体" pitchFamily="49" charset="-128"/>
                <a:ea typeface="HG創英角ﾎﾟｯﾌﾟ体" pitchFamily="49" charset="-128"/>
              </a:rPr>
              <a:t>スタッフが自分自身で「考える」ことを</a:t>
            </a:r>
            <a:endParaRPr lang="en-US" altLang="ja-JP" sz="2400" dirty="0" smtClean="0">
              <a:latin typeface="HG創英角ﾎﾟｯﾌﾟ体" pitchFamily="49" charset="-128"/>
              <a:ea typeface="HG創英角ﾎﾟｯﾌﾟ体" pitchFamily="49" charset="-128"/>
            </a:endParaRPr>
          </a:p>
          <a:p>
            <a:pPr algn="ctr"/>
            <a:r>
              <a:rPr lang="ja-JP" altLang="en-US" sz="2400" dirty="0" smtClean="0">
                <a:latin typeface="HG創英角ﾎﾟｯﾌﾟ体" pitchFamily="49" charset="-128"/>
                <a:ea typeface="HG創英角ﾎﾟｯﾌﾟ体" pitchFamily="49" charset="-128"/>
              </a:rPr>
              <a:t>助成・促進する</a:t>
            </a:r>
            <a:r>
              <a:rPr kumimoji="1" lang="ja-JP" altLang="en-US" sz="2400" dirty="0" smtClean="0">
                <a:latin typeface="HG創英角ﾎﾟｯﾌﾟ体" pitchFamily="49" charset="-128"/>
                <a:ea typeface="HG創英角ﾎﾟｯﾌﾟ体" pitchFamily="49" charset="-128"/>
              </a:rPr>
              <a:t>為のものである！！</a:t>
            </a:r>
            <a:endParaRPr kumimoji="1" lang="ja-JP" altLang="en-US" sz="2400" dirty="0">
              <a:latin typeface="HG創英角ﾎﾟｯﾌﾟ体" pitchFamily="49" charset="-128"/>
              <a:ea typeface="HG創英角ﾎﾟｯﾌﾟ体" pitchFamily="49" charset="-128"/>
            </a:endParaRPr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35496" y="44625"/>
            <a:ext cx="5940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入社時研修のススメ</a:t>
            </a:r>
            <a:endParaRPr kumimoji="1" lang="ja-JP" altLang="en-US" sz="2400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5496" y="764704"/>
            <a:ext cx="91085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利用者様にたいして、コミュニケーションがうまくいかないスタッフさん。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隣の方が下を向いているままなのに、目の前の方に集中してしまう。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全体を見ることが出来ず、なかなかうまくいかない。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常に、利用者様全体の様子を把握しながら、個別に嗜好に合わせて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対応するには「気づき・観察」の意識が必要となります。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どうすればその意識を持ってもらえるのか。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もちろん、何故、それが必要であるのか。というところからスタートします。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solidFill>
                  <a:srgbClr val="FF0000"/>
                </a:solidFill>
                <a:latin typeface="HGP創英角ｺﾞｼｯｸUB" pitchFamily="50" charset="-128"/>
                <a:ea typeface="HGP創英角ｺﾞｼｯｸUB" pitchFamily="50" charset="-128"/>
              </a:rPr>
              <a:t>そして、理念の共有ができている、他のスタッフさんから自動的に指導共有されることになります。</a:t>
            </a:r>
            <a:endParaRPr lang="en-US" altLang="ja-JP" sz="2400" dirty="0" smtClean="0">
              <a:solidFill>
                <a:srgbClr val="FF0000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solidFill>
                  <a:srgbClr val="FF0000"/>
                </a:solidFill>
                <a:latin typeface="HGP創英角ｺﾞｼｯｸUB" pitchFamily="50" charset="-128"/>
                <a:ea typeface="HGP創英角ｺﾞｼｯｸUB" pitchFamily="50" charset="-128"/>
              </a:rPr>
              <a:t>→</a:t>
            </a:r>
            <a:endParaRPr lang="en-US" altLang="ja-JP" sz="2400" dirty="0" smtClean="0">
              <a:solidFill>
                <a:srgbClr val="FF0000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35496" y="44625"/>
            <a:ext cx="5940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入社時研修のススメ</a:t>
            </a:r>
            <a:endParaRPr kumimoji="1" lang="ja-JP" altLang="en-US" sz="2400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5496" y="836712"/>
            <a:ext cx="91085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②事業所の立ち位置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理念と重複する部分かもしれませんが、事業所がその周辺とどのような位置関係にあるのか。どのような役割を担っているのか。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→自分達のサービスになにを期待されているのか。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ということを知ってもらうのも必要です。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1043608" y="3429000"/>
            <a:ext cx="6768752" cy="2016224"/>
            <a:chOff x="1115616" y="3356992"/>
            <a:chExt cx="6768752" cy="2016224"/>
          </a:xfrm>
        </p:grpSpPr>
        <p:sp>
          <p:nvSpPr>
            <p:cNvPr id="4" name="円/楕円 3"/>
            <p:cNvSpPr/>
            <p:nvPr/>
          </p:nvSpPr>
          <p:spPr>
            <a:xfrm>
              <a:off x="3059832" y="3356992"/>
              <a:ext cx="2736304" cy="72008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000" dirty="0" smtClean="0">
                  <a:solidFill>
                    <a:schemeClr val="tx1"/>
                  </a:solidFill>
                </a:rPr>
                <a:t>事業所</a:t>
              </a:r>
              <a:endParaRPr kumimoji="1" lang="ja-JP" alt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5" name="円/楕円 4"/>
            <p:cNvSpPr/>
            <p:nvPr/>
          </p:nvSpPr>
          <p:spPr>
            <a:xfrm>
              <a:off x="1115616" y="4653136"/>
              <a:ext cx="2520280" cy="72008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2400" dirty="0" smtClean="0">
                  <a:solidFill>
                    <a:schemeClr val="tx1"/>
                  </a:solidFill>
                </a:rPr>
                <a:t>家族</a:t>
              </a:r>
              <a:endParaRPr kumimoji="1" lang="en-US" altLang="ja-JP" sz="24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6" name="円/楕円 5"/>
            <p:cNvSpPr/>
            <p:nvPr/>
          </p:nvSpPr>
          <p:spPr>
            <a:xfrm>
              <a:off x="5436096" y="4653136"/>
              <a:ext cx="2448272" cy="72008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 smtClean="0">
                  <a:solidFill>
                    <a:schemeClr val="tx1"/>
                  </a:solidFill>
                </a:rPr>
                <a:t>ケアマネ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直線矢印コネクタ 8"/>
            <p:cNvCxnSpPr/>
            <p:nvPr/>
          </p:nvCxnSpPr>
          <p:spPr>
            <a:xfrm flipH="1">
              <a:off x="3131840" y="4077072"/>
              <a:ext cx="360040" cy="5760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直線矢印コネクタ 9"/>
            <p:cNvCxnSpPr/>
            <p:nvPr/>
          </p:nvCxnSpPr>
          <p:spPr>
            <a:xfrm flipV="1">
              <a:off x="2627784" y="3933056"/>
              <a:ext cx="360040" cy="5760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直線矢印コネクタ 13"/>
            <p:cNvCxnSpPr/>
            <p:nvPr/>
          </p:nvCxnSpPr>
          <p:spPr>
            <a:xfrm>
              <a:off x="5508104" y="4077072"/>
              <a:ext cx="432048" cy="57606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線矢印コネクタ 17"/>
            <p:cNvCxnSpPr/>
            <p:nvPr/>
          </p:nvCxnSpPr>
          <p:spPr>
            <a:xfrm flipH="1" flipV="1">
              <a:off x="5868144" y="4077072"/>
              <a:ext cx="432048" cy="5040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矢印コネクタ 22"/>
            <p:cNvCxnSpPr/>
            <p:nvPr/>
          </p:nvCxnSpPr>
          <p:spPr>
            <a:xfrm flipH="1">
              <a:off x="3851920" y="4941168"/>
              <a:ext cx="136815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線矢印コネクタ 24"/>
            <p:cNvCxnSpPr/>
            <p:nvPr/>
          </p:nvCxnSpPr>
          <p:spPr>
            <a:xfrm>
              <a:off x="3923928" y="5229200"/>
              <a:ext cx="122413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0" name="テキスト ボックス 29"/>
          <p:cNvSpPr txBox="1"/>
          <p:nvPr/>
        </p:nvSpPr>
        <p:spPr>
          <a:xfrm>
            <a:off x="936104" y="3284984"/>
            <a:ext cx="683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latin typeface="HGS創英角ｺﾞｼｯｸUB" pitchFamily="50" charset="-128"/>
                <a:ea typeface="HGS創英角ｺﾞｼｯｸUB" pitchFamily="50" charset="-128"/>
              </a:rPr>
              <a:t>※</a:t>
            </a:r>
            <a:endParaRPr kumimoji="1" lang="ja-JP" altLang="en-US" sz="2400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35496" y="44625"/>
            <a:ext cx="5940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入社時研修のススメ</a:t>
            </a:r>
            <a:endParaRPr kumimoji="1" lang="ja-JP" altLang="en-US" sz="2400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5496" y="836712"/>
            <a:ext cx="910850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③電話対応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電話対応も大切な業務です。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・特定のスタッフしか電話に出ない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・電話対応の質がスタッフでバラバラ　　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・施設の名前を間違えたり、相手からの話しを聞き漏れがある。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いうことは無いですか？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言葉使いも含めてしっかりと覚えて頂きましょう。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en-US" altLang="ja-JP" sz="2400" dirty="0" smtClean="0">
                <a:latin typeface="HGP創英角ｺﾞｼｯｸUB" pitchFamily="50" charset="-128"/>
                <a:ea typeface="HGP創英角ｺﾞｼｯｸUB" pitchFamily="50" charset="-128"/>
              </a:rPr>
              <a:t>【</a:t>
            </a:r>
            <a:r>
              <a:rPr lang="ja-JP" altLang="en-US" sz="2400" dirty="0" smtClean="0">
                <a:solidFill>
                  <a:srgbClr val="FF0000"/>
                </a:solidFill>
                <a:latin typeface="HGP創英角ｺﾞｼｯｸUB" pitchFamily="50" charset="-128"/>
                <a:ea typeface="HGP創英角ｺﾞｼｯｸUB" pitchFamily="50" charset="-128"/>
              </a:rPr>
              <a:t>自分で話した電話を自分で聞いてみる</a:t>
            </a:r>
            <a:r>
              <a:rPr lang="en-US" altLang="ja-JP" sz="2400" dirty="0" smtClean="0">
                <a:latin typeface="HGP創英角ｺﾞｼｯｸUB" pitchFamily="50" charset="-128"/>
                <a:ea typeface="HGP創英角ｺﾞｼｯｸUB" pitchFamily="50" charset="-128"/>
              </a:rPr>
              <a:t>】</a:t>
            </a: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→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35496" y="44625"/>
            <a:ext cx="5940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入社時研修のススメ</a:t>
            </a:r>
            <a:endParaRPr kumimoji="1" lang="ja-JP" altLang="en-US" sz="2400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0" y="692696"/>
            <a:ext cx="91085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④身だしなみ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就業中のアクセサリーや、勤務態度に関して。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後から「そんなことは聞いてない。」ということを減らすためにも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特に制服を導入されている場合は着替えの場所や保管方法等も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きちんと確認しておきましょう。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⑤防火や緊急時の設備の説明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・警報機が作動した時　・避難経路・ＡＥＤの使い方　</a:t>
            </a:r>
            <a:r>
              <a:rPr lang="ja-JP" altLang="en-US" sz="2400" dirty="0" err="1" smtClean="0">
                <a:latin typeface="HGP創英角ｺﾞｼｯｸUB" pitchFamily="50" charset="-128"/>
                <a:ea typeface="HGP創英角ｺﾞｼｯｸUB" pitchFamily="50" charset="-128"/>
              </a:rPr>
              <a:t>、、、</a:t>
            </a:r>
            <a:r>
              <a:rPr lang="en-US" altLang="ja-JP" sz="2400" dirty="0" smtClean="0">
                <a:latin typeface="HGP創英角ｺﾞｼｯｸUB" pitchFamily="50" charset="-128"/>
                <a:ea typeface="HGP創英角ｺﾞｼｯｸUB" pitchFamily="50" charset="-128"/>
              </a:rPr>
              <a:t>etc</a:t>
            </a: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☆他に中々機会がないのでは？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⑥連絡体制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非常、平常時共に、事業所内での連絡体制は非常に大切です。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400" dirty="0" smtClean="0">
                <a:latin typeface="HGP創英角ｺﾞｼｯｸUB" pitchFamily="50" charset="-128"/>
                <a:ea typeface="HGP創英角ｺﾞｼｯｸUB" pitchFamily="50" charset="-128"/>
              </a:rPr>
              <a:t>組織の説明も兼ねてしっかりと説明しましょう</a:t>
            </a:r>
            <a:endParaRPr lang="en-US" altLang="ja-JP" sz="2400" dirty="0" smtClean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35496" y="44625"/>
            <a:ext cx="5940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入社時研修のススメ</a:t>
            </a:r>
            <a:endParaRPr kumimoji="1" lang="ja-JP" altLang="en-US" sz="2400" dirty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7504" y="836712"/>
            <a:ext cx="87849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もちろん、これらを一度で全て問題無く理解頂くのは非常に困難ですので</a:t>
            </a:r>
            <a:r>
              <a:rPr lang="en-US" altLang="ja-JP" sz="2400" dirty="0" smtClean="0">
                <a:latin typeface="HGS創英角ｺﾞｼｯｸUB" pitchFamily="50" charset="-128"/>
                <a:ea typeface="HGS創英角ｺﾞｼｯｸUB" pitchFamily="50" charset="-128"/>
              </a:rPr>
              <a:t>,1</a:t>
            </a:r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回目の後、</a:t>
            </a:r>
            <a:r>
              <a:rPr lang="en-US" altLang="ja-JP" sz="2400" dirty="0" smtClean="0">
                <a:latin typeface="HGS創英角ｺﾞｼｯｸUB" pitchFamily="50" charset="-128"/>
                <a:ea typeface="HGS創英角ｺﾞｼｯｸUB" pitchFamily="50" charset="-128"/>
              </a:rPr>
              <a:t>1</a:t>
            </a:r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週間から</a:t>
            </a:r>
            <a:r>
              <a:rPr lang="en-US" altLang="ja-JP" sz="2400" dirty="0" smtClean="0">
                <a:latin typeface="HGS創英角ｺﾞｼｯｸUB" pitchFamily="50" charset="-128"/>
                <a:ea typeface="HGS創英角ｺﾞｼｯｸUB" pitchFamily="50" charset="-128"/>
              </a:rPr>
              <a:t>2</a:t>
            </a:r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週間を目安に、再度確認してあげましょう。</a:t>
            </a:r>
            <a:r>
              <a:rPr lang="ja-JP" altLang="en-US" sz="2400" dirty="0" err="1" smtClean="0">
                <a:latin typeface="HGS創英角ｺﾞｼｯｸUB" pitchFamily="50" charset="-128"/>
                <a:ea typeface="HGS創英角ｺﾞｼｯｸUB" pitchFamily="50" charset="-128"/>
              </a:rPr>
              <a:t>ちょこっ</a:t>
            </a:r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とした面談形式でも良いです。</a:t>
            </a:r>
            <a:endParaRPr lang="en-US" altLang="ja-JP" sz="2400" dirty="0" smtClean="0">
              <a:latin typeface="HGS創英角ｺﾞｼｯｸUB" pitchFamily="50" charset="-128"/>
              <a:ea typeface="HGS創英角ｺﾞｼｯｸUB" pitchFamily="50" charset="-128"/>
            </a:endParaRPr>
          </a:p>
          <a:p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気持ちの変化、ギャップ、悩みのつぼみの早期発見にもなります。</a:t>
            </a:r>
            <a:endParaRPr lang="en-US" altLang="ja-JP" sz="2400" dirty="0" smtClean="0">
              <a:latin typeface="HGS創英角ｺﾞｼｯｸUB" pitchFamily="50" charset="-128"/>
              <a:ea typeface="HGS創英角ｺﾞｼｯｸUB" pitchFamily="50" charset="-128"/>
            </a:endParaRPr>
          </a:p>
          <a:p>
            <a:endParaRPr lang="en-US" altLang="ja-JP" sz="2400" dirty="0" smtClean="0">
              <a:latin typeface="HGS創英角ｺﾞｼｯｸUB" pitchFamily="50" charset="-128"/>
              <a:ea typeface="HGS創英角ｺﾞｼｯｸUB" pitchFamily="50" charset="-128"/>
            </a:endParaRPr>
          </a:p>
          <a:p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既存の方に関しても数回でも</a:t>
            </a:r>
            <a:r>
              <a:rPr lang="en-US" altLang="ja-JP" sz="2400" dirty="0" smtClean="0">
                <a:latin typeface="HGS創英角ｺﾞｼｯｸUB" pitchFamily="50" charset="-128"/>
                <a:ea typeface="HGS創英角ｺﾞｼｯｸUB" pitchFamily="50" charset="-128"/>
              </a:rPr>
              <a:t>,10</a:t>
            </a:r>
            <a:r>
              <a:rPr lang="ja-JP" altLang="en-US" sz="2400" dirty="0" smtClean="0">
                <a:latin typeface="HGS創英角ｺﾞｼｯｸUB" pitchFamily="50" charset="-128"/>
                <a:ea typeface="HGS創英角ｺﾞｼｯｸUB" pitchFamily="50" charset="-128"/>
              </a:rPr>
              <a:t>分程度でも可能な限り、事業所の根底にある理念に関して確認してみましょう。</a:t>
            </a:r>
            <a:endParaRPr lang="en-US" altLang="ja-JP" sz="2400" dirty="0" smtClean="0">
              <a:latin typeface="HGS創英角ｺﾞｼｯｸUB" pitchFamily="50" charset="-128"/>
              <a:ea typeface="HGS創英角ｺﾞｼｯｸUB" pitchFamily="50" charset="-128"/>
            </a:endParaRPr>
          </a:p>
          <a:p>
            <a:endParaRPr lang="en-US" altLang="ja-JP" sz="2400" dirty="0" smtClean="0">
              <a:latin typeface="HGS創英角ｺﾞｼｯｸUB" pitchFamily="50" charset="-128"/>
              <a:ea typeface="HGS創英角ｺﾞｼｯｸUB" pitchFamily="50" charset="-128"/>
            </a:endParaRPr>
          </a:p>
          <a:p>
            <a:endParaRPr lang="en-US" altLang="ja-JP" sz="2400" dirty="0" smtClean="0"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07504" y="4005064"/>
            <a:ext cx="1512168" cy="194421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HG丸ｺﾞｼｯｸM-PRO" pitchFamily="50" charset="-128"/>
                <a:ea typeface="HG丸ｺﾞｼｯｸM-PRO" pitchFamily="50" charset="-128"/>
              </a:rPr>
              <a:t>入社時</a:t>
            </a:r>
            <a:endParaRPr kumimoji="1" lang="ja-JP" altLang="en-US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9" name="右矢印 8"/>
          <p:cNvSpPr/>
          <p:nvPr/>
        </p:nvSpPr>
        <p:spPr>
          <a:xfrm>
            <a:off x="1763688" y="3933056"/>
            <a:ext cx="1944216" cy="2160240"/>
          </a:xfrm>
          <a:prstGeom prst="rightArrow">
            <a:avLst>
              <a:gd name="adj1" fmla="val 50000"/>
              <a:gd name="adj2" fmla="val 51435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1</a:t>
            </a:r>
            <a:r>
              <a:rPr lang="ja-JP" altLang="en-US" dirty="0" smtClean="0">
                <a:solidFill>
                  <a:schemeClr val="tx1"/>
                </a:solidFill>
              </a:rPr>
              <a:t>～</a:t>
            </a:r>
            <a:r>
              <a:rPr lang="en-US" altLang="ja-JP" dirty="0" smtClean="0">
                <a:solidFill>
                  <a:schemeClr val="tx1"/>
                </a:solidFill>
              </a:rPr>
              <a:t>2</a:t>
            </a:r>
            <a:r>
              <a:rPr lang="ja-JP" altLang="en-US" dirty="0" smtClean="0">
                <a:solidFill>
                  <a:schemeClr val="tx1"/>
                </a:solidFill>
              </a:rPr>
              <a:t>週間後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3779912" y="4005064"/>
            <a:ext cx="1512168" cy="194421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latin typeface="HG丸ｺﾞｼｯｸM-PRO" pitchFamily="50" charset="-128"/>
                <a:ea typeface="HG丸ｺﾞｼｯｸM-PRO" pitchFamily="50" charset="-128"/>
              </a:rPr>
              <a:t>再度面談</a:t>
            </a:r>
            <a:endParaRPr kumimoji="1" lang="ja-JP" altLang="en-US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" name="右矢印 10"/>
          <p:cNvSpPr/>
          <p:nvPr/>
        </p:nvSpPr>
        <p:spPr>
          <a:xfrm>
            <a:off x="5436096" y="3933056"/>
            <a:ext cx="1944216" cy="2160240"/>
          </a:xfrm>
          <a:prstGeom prst="rightArrow">
            <a:avLst>
              <a:gd name="adj1" fmla="val 50000"/>
              <a:gd name="adj2" fmla="val 51435"/>
            </a:avLst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(</a:t>
            </a:r>
            <a:r>
              <a:rPr lang="ja-JP" altLang="en-US" dirty="0" smtClean="0">
                <a:solidFill>
                  <a:schemeClr val="tx1"/>
                </a:solidFill>
              </a:rPr>
              <a:t>様子を見ながら</a:t>
            </a:r>
            <a:r>
              <a:rPr lang="en-US" altLang="ja-JP" dirty="0" smtClean="0">
                <a:solidFill>
                  <a:schemeClr val="tx1"/>
                </a:solidFill>
              </a:rPr>
              <a:t>) 1</a:t>
            </a:r>
            <a:r>
              <a:rPr lang="ja-JP" altLang="en-US" dirty="0" smtClean="0">
                <a:solidFill>
                  <a:schemeClr val="tx1"/>
                </a:solidFill>
              </a:rPr>
              <a:t>～</a:t>
            </a:r>
            <a:r>
              <a:rPr lang="en-US" altLang="ja-JP" dirty="0" smtClean="0">
                <a:solidFill>
                  <a:schemeClr val="tx1"/>
                </a:solidFill>
              </a:rPr>
              <a:t>2</a:t>
            </a:r>
            <a:r>
              <a:rPr lang="ja-JP" altLang="en-US" dirty="0" smtClean="0">
                <a:solidFill>
                  <a:schemeClr val="tx1"/>
                </a:solidFill>
              </a:rPr>
              <a:t>週間後</a:t>
            </a:r>
          </a:p>
          <a:p>
            <a:pPr algn="ctr"/>
            <a:endParaRPr kumimoji="1" lang="ja-JP" altLang="en-US" dirty="0"/>
          </a:p>
        </p:txBody>
      </p:sp>
      <p:sp>
        <p:nvSpPr>
          <p:cNvPr id="12" name="角丸四角形 11"/>
          <p:cNvSpPr/>
          <p:nvPr/>
        </p:nvSpPr>
        <p:spPr>
          <a:xfrm>
            <a:off x="7452320" y="3933056"/>
            <a:ext cx="1512168" cy="194421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atin typeface="HG丸ｺﾞｼｯｸM-PRO" pitchFamily="50" charset="-128"/>
                <a:ea typeface="HG丸ｺﾞｼｯｸM-PRO" pitchFamily="50" charset="-128"/>
              </a:rPr>
              <a:t>再々度</a:t>
            </a:r>
            <a:endParaRPr kumimoji="1" lang="ja-JP" altLang="en-US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テーマ1">
  <a:themeElements>
    <a:clrScheme name="通常タイプ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通常タイプ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通常タイプ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常タイプ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通常タイプ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テーマ1</Template>
  <TotalTime>5883</TotalTime>
  <Words>844</Words>
  <Application>Microsoft Office PowerPoint</Application>
  <PresentationFormat>画面に合わせる (4:3)</PresentationFormat>
  <Paragraphs>114</Paragraphs>
  <Slides>10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テーマ1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Windows ユーザー</dc:creator>
  <cp:lastModifiedBy>Tamano</cp:lastModifiedBy>
  <cp:revision>450</cp:revision>
  <dcterms:created xsi:type="dcterms:W3CDTF">2013-07-03T01:02:10Z</dcterms:created>
  <dcterms:modified xsi:type="dcterms:W3CDTF">2013-11-20T11:37:10Z</dcterms:modified>
</cp:coreProperties>
</file>