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12"/>
  </p:notesMasterIdLst>
  <p:sldIdLst>
    <p:sldId id="256" r:id="rId2"/>
    <p:sldId id="271" r:id="rId3"/>
    <p:sldId id="258" r:id="rId4"/>
    <p:sldId id="259" r:id="rId5"/>
    <p:sldId id="260" r:id="rId6"/>
    <p:sldId id="267" r:id="rId7"/>
    <p:sldId id="270" r:id="rId8"/>
    <p:sldId id="257" r:id="rId9"/>
    <p:sldId id="272" r:id="rId10"/>
    <p:sldId id="273" r:id="rId11"/>
  </p:sldIdLst>
  <p:sldSz cx="9144000" cy="6858000" type="screen4x3"/>
  <p:notesSz cx="6797675" cy="99266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27102A9-8310-4765-A935-A1911B00CA55}" styleName="淡色スタイル 1 - アクセント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C4B1156A-380E-4F78-BDF5-A606A8083BF9}" styleName="中間スタイル 4 - アクセント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479" autoAdjust="0"/>
    <p:restoredTop sz="90930" autoAdjust="0"/>
  </p:normalViewPr>
  <p:slideViewPr>
    <p:cSldViewPr>
      <p:cViewPr varScale="1">
        <p:scale>
          <a:sx n="63" d="100"/>
          <a:sy n="63" d="100"/>
        </p:scale>
        <p:origin x="-1272" y="-6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EA0F9E07-0D13-43CE-A211-0B3012AC2227}" type="datetimeFigureOut">
              <a:rPr kumimoji="1" lang="ja-JP" altLang="en-US" smtClean="0"/>
              <a:pPr/>
              <a:t>2013/11/18</a:t>
            </a:fld>
            <a:endParaRPr kumimoji="1" lang="ja-JP" altLang="en-US"/>
          </a:p>
        </p:txBody>
      </p:sp>
      <p:sp>
        <p:nvSpPr>
          <p:cNvPr id="4" name="スライド イメージ プレースホルダー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C0E5C2D1-7B00-4B54-A24D-A81C155E9A95}" type="slidenum">
              <a:rPr kumimoji="1" lang="ja-JP" altLang="en-US" smtClean="0"/>
              <a:pPr/>
              <a:t>&lt;#&gt;</a:t>
            </a:fld>
            <a:endParaRPr kumimoji="1" lang="ja-JP" altLang="en-US"/>
          </a:p>
        </p:txBody>
      </p:sp>
    </p:spTree>
    <p:extLst>
      <p:ext uri="{BB962C8B-B14F-4D97-AF65-F5344CB8AC3E}">
        <p14:creationId xmlns="" xmlns:p14="http://schemas.microsoft.com/office/powerpoint/2010/main" val="346158280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C0E5C2D1-7B00-4B54-A24D-A81C155E9A95}" type="slidenum">
              <a:rPr kumimoji="1" lang="ja-JP" altLang="en-US" smtClean="0"/>
              <a:pPr/>
              <a:t>1</a:t>
            </a:fld>
            <a:endParaRPr kumimoji="1" lang="ja-JP"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7575" y="744538"/>
            <a:ext cx="4962525" cy="3722687"/>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0E5C2D1-7B00-4B54-A24D-A81C155E9A95}" type="slidenum">
              <a:rPr kumimoji="1" lang="ja-JP" altLang="en-US" smtClean="0"/>
              <a:pPr/>
              <a:t>3</a:t>
            </a:fld>
            <a:endParaRPr kumimoji="1" lang="ja-JP" altLang="en-US"/>
          </a:p>
        </p:txBody>
      </p:sp>
    </p:spTree>
    <p:extLst>
      <p:ext uri="{BB962C8B-B14F-4D97-AF65-F5344CB8AC3E}">
        <p14:creationId xmlns="" xmlns:p14="http://schemas.microsoft.com/office/powerpoint/2010/main" val="335782314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7"/>
            <a:ext cx="7772400" cy="1470025"/>
          </a:xfrm>
          <a:prstGeom prst="rect">
            <a:avLst/>
          </a:prstGeo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smtClean="0"/>
              <a:t>マスタ サブタイトルの書式設定</a:t>
            </a:r>
            <a:endParaRPr lang="ja-JP" altLang="en-US"/>
          </a:p>
        </p:txBody>
      </p:sp>
      <p:sp>
        <p:nvSpPr>
          <p:cNvPr id="4" name="スライド番号プレースホルダ 3"/>
          <p:cNvSpPr>
            <a:spLocks noGrp="1"/>
          </p:cNvSpPr>
          <p:nvPr>
            <p:ph type="sldNum" sz="quarter" idx="10"/>
          </p:nvPr>
        </p:nvSpPr>
        <p:spPr/>
        <p:txBody>
          <a:bodyPr/>
          <a:lstStyle>
            <a:lvl1pPr>
              <a:defRPr/>
            </a:lvl1pPr>
          </a:lstStyle>
          <a:p>
            <a:fld id="{EDE73ACA-261E-4BC9-8A40-0CC419A9CACB}" type="slidenum">
              <a:rPr kumimoji="1" lang="ja-JP" altLang="en-US" smtClean="0"/>
              <a:pPr/>
              <a:t>&lt;#&gt;</a:t>
            </a:fld>
            <a:endParaRPr kumimoji="1" lang="ja-JP" altLang="en-US"/>
          </a:p>
        </p:txBody>
      </p:sp>
    </p:spTree>
  </p:cSld>
  <p:clrMapOvr>
    <a:masterClrMapping/>
  </p:clrMapOvr>
  <p:transition>
    <p:newsflash/>
    <p:sndAc>
      <p:stSnd>
        <p:snd r:embed="rId1" name="laser.wav"/>
      </p:stSnd>
    </p:sndAc>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1600202"/>
            <a:ext cx="8229600" cy="4525963"/>
          </a:xfrm>
          <a:prstGeom prst="rect">
            <a:avLst/>
          </a:prstGeo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 3"/>
          <p:cNvSpPr>
            <a:spLocks noGrp="1"/>
          </p:cNvSpPr>
          <p:nvPr>
            <p:ph type="sldNum" sz="quarter" idx="10"/>
          </p:nvPr>
        </p:nvSpPr>
        <p:spPr/>
        <p:txBody>
          <a:bodyPr/>
          <a:lstStyle>
            <a:lvl1pPr>
              <a:defRPr/>
            </a:lvl1pPr>
          </a:lstStyle>
          <a:p>
            <a:fld id="{EDE73ACA-261E-4BC9-8A40-0CC419A9CACB}" type="slidenum">
              <a:rPr kumimoji="1" lang="ja-JP" altLang="en-US" smtClean="0"/>
              <a:pPr/>
              <a:t>&lt;#&gt;</a:t>
            </a:fld>
            <a:endParaRPr kumimoji="1" lang="ja-JP" altLang="en-US"/>
          </a:p>
        </p:txBody>
      </p:sp>
    </p:spTree>
  </p:cSld>
  <p:clrMapOvr>
    <a:masterClrMapping/>
  </p:clrMapOvr>
  <p:transition>
    <p:newsflash/>
    <p:sndAc>
      <p:stSnd>
        <p:snd r:embed="rId1" name="laser.wav"/>
      </p:stSnd>
    </p:sndAc>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40"/>
            <a:ext cx="2057400" cy="5851525"/>
          </a:xfrm>
          <a:prstGeom prst="rect">
            <a:avLst/>
          </a:prstGeo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1" y="274640"/>
            <a:ext cx="6031523" cy="5851525"/>
          </a:xfrm>
          <a:prstGeom prst="rect">
            <a:avLst/>
          </a:prstGeo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 3"/>
          <p:cNvSpPr>
            <a:spLocks noGrp="1"/>
          </p:cNvSpPr>
          <p:nvPr>
            <p:ph type="sldNum" sz="quarter" idx="10"/>
          </p:nvPr>
        </p:nvSpPr>
        <p:spPr/>
        <p:txBody>
          <a:bodyPr/>
          <a:lstStyle>
            <a:lvl1pPr>
              <a:defRPr/>
            </a:lvl1pPr>
          </a:lstStyle>
          <a:p>
            <a:fld id="{EDE73ACA-261E-4BC9-8A40-0CC419A9CACB}" type="slidenum">
              <a:rPr kumimoji="1" lang="ja-JP" altLang="en-US" smtClean="0"/>
              <a:pPr/>
              <a:t>&lt;#&gt;</a:t>
            </a:fld>
            <a:endParaRPr kumimoji="1" lang="ja-JP" altLang="en-US"/>
          </a:p>
        </p:txBody>
      </p:sp>
    </p:spTree>
  </p:cSld>
  <p:clrMapOvr>
    <a:masterClrMapping/>
  </p:clrMapOvr>
  <p:transition>
    <p:newsflash/>
    <p:sndAc>
      <p:stSnd>
        <p:snd r:embed="rId1" name="laser.wav"/>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457200" y="1600202"/>
            <a:ext cx="8229600" cy="4525963"/>
          </a:xfrm>
          <a:prstGeom prst="rect">
            <a:avLst/>
          </a:prstGeo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 3"/>
          <p:cNvSpPr>
            <a:spLocks noGrp="1"/>
          </p:cNvSpPr>
          <p:nvPr>
            <p:ph type="sldNum" sz="quarter" idx="10"/>
          </p:nvPr>
        </p:nvSpPr>
        <p:spPr/>
        <p:txBody>
          <a:bodyPr/>
          <a:lstStyle>
            <a:lvl1pPr>
              <a:defRPr/>
            </a:lvl1pPr>
          </a:lstStyle>
          <a:p>
            <a:fld id="{EDE73ACA-261E-4BC9-8A40-0CC419A9CACB}" type="slidenum">
              <a:rPr kumimoji="1" lang="ja-JP" altLang="en-US" smtClean="0"/>
              <a:pPr/>
              <a:t>&lt;#&gt;</a:t>
            </a:fld>
            <a:endParaRPr kumimoji="1" lang="ja-JP" altLang="en-US"/>
          </a:p>
        </p:txBody>
      </p:sp>
    </p:spTree>
  </p:cSld>
  <p:clrMapOvr>
    <a:masterClrMapping/>
  </p:clrMapOvr>
  <p:transition>
    <p:newsflash/>
    <p:sndAc>
      <p:stSnd>
        <p:snd r:embed="rId1" name="laser.wav"/>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435" y="4406902"/>
            <a:ext cx="7772400" cy="1362075"/>
          </a:xfrm>
          <a:prstGeom prst="rect">
            <a:avLst/>
          </a:prstGeo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435" y="2906714"/>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スライド番号プレースホルダ 3"/>
          <p:cNvSpPr>
            <a:spLocks noGrp="1"/>
          </p:cNvSpPr>
          <p:nvPr>
            <p:ph type="sldNum" sz="quarter" idx="10"/>
          </p:nvPr>
        </p:nvSpPr>
        <p:spPr/>
        <p:txBody>
          <a:bodyPr/>
          <a:lstStyle>
            <a:lvl1pPr>
              <a:defRPr/>
            </a:lvl1pPr>
          </a:lstStyle>
          <a:p>
            <a:fld id="{EDE73ACA-261E-4BC9-8A40-0CC419A9CACB}" type="slidenum">
              <a:rPr kumimoji="1" lang="ja-JP" altLang="en-US" smtClean="0"/>
              <a:pPr/>
              <a:t>&lt;#&gt;</a:t>
            </a:fld>
            <a:endParaRPr kumimoji="1" lang="ja-JP" altLang="en-US"/>
          </a:p>
        </p:txBody>
      </p:sp>
    </p:spTree>
  </p:cSld>
  <p:clrMapOvr>
    <a:masterClrMapping/>
  </p:clrMapOvr>
  <p:transition>
    <p:newsflash/>
    <p:sndAc>
      <p:stSnd>
        <p:snd r:embed="rId1" name="laser.wav"/>
      </p:stSnd>
    </p:sndAc>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1" y="1600202"/>
            <a:ext cx="4044463"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2338" y="1600202"/>
            <a:ext cx="4044463"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スライド番号プレースホルダ 4"/>
          <p:cNvSpPr>
            <a:spLocks noGrp="1"/>
          </p:cNvSpPr>
          <p:nvPr>
            <p:ph type="sldNum" sz="quarter" idx="10"/>
          </p:nvPr>
        </p:nvSpPr>
        <p:spPr/>
        <p:txBody>
          <a:bodyPr/>
          <a:lstStyle>
            <a:lvl1pPr>
              <a:defRPr/>
            </a:lvl1pPr>
          </a:lstStyle>
          <a:p>
            <a:fld id="{EDE73ACA-261E-4BC9-8A40-0CC419A9CACB}" type="slidenum">
              <a:rPr kumimoji="1" lang="ja-JP" altLang="en-US" smtClean="0"/>
              <a:pPr/>
              <a:t>&lt;#&gt;</a:t>
            </a:fld>
            <a:endParaRPr kumimoji="1" lang="ja-JP" altLang="en-US"/>
          </a:p>
        </p:txBody>
      </p:sp>
    </p:spTree>
  </p:cSld>
  <p:clrMapOvr>
    <a:masterClrMapping/>
  </p:clrMapOvr>
  <p:transition>
    <p:newsflash/>
    <p:sndAc>
      <p:stSnd>
        <p:snd r:embed="rId1" name="laser.wav"/>
      </p:st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067"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067"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271" y="1535113"/>
            <a:ext cx="4041531"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271" y="2174875"/>
            <a:ext cx="4041531"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スライド番号プレースホルダ 6"/>
          <p:cNvSpPr>
            <a:spLocks noGrp="1"/>
          </p:cNvSpPr>
          <p:nvPr>
            <p:ph type="sldNum" sz="quarter" idx="10"/>
          </p:nvPr>
        </p:nvSpPr>
        <p:spPr/>
        <p:txBody>
          <a:bodyPr/>
          <a:lstStyle>
            <a:lvl1pPr>
              <a:defRPr/>
            </a:lvl1pPr>
          </a:lstStyle>
          <a:p>
            <a:fld id="{EDE73ACA-261E-4BC9-8A40-0CC419A9CACB}" type="slidenum">
              <a:rPr kumimoji="1" lang="ja-JP" altLang="en-US" smtClean="0"/>
              <a:pPr/>
              <a:t>&lt;#&gt;</a:t>
            </a:fld>
            <a:endParaRPr kumimoji="1" lang="ja-JP" altLang="en-US"/>
          </a:p>
        </p:txBody>
      </p:sp>
    </p:spTree>
  </p:cSld>
  <p:clrMapOvr>
    <a:masterClrMapping/>
  </p:clrMapOvr>
  <p:transition>
    <p:newsflash/>
    <p:sndAc>
      <p:stSnd>
        <p:snd r:embed="rId1" name="laser.wav"/>
      </p:stSnd>
    </p:sndAc>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lang="ja-JP" altLang="en-US" smtClean="0"/>
              <a:t>マスタ タイトルの書式設定</a:t>
            </a:r>
            <a:endParaRPr lang="ja-JP" altLang="en-US"/>
          </a:p>
        </p:txBody>
      </p:sp>
      <p:sp>
        <p:nvSpPr>
          <p:cNvPr id="3" name="スライド番号プレースホルダ 2"/>
          <p:cNvSpPr>
            <a:spLocks noGrp="1"/>
          </p:cNvSpPr>
          <p:nvPr>
            <p:ph type="sldNum" sz="quarter" idx="10"/>
          </p:nvPr>
        </p:nvSpPr>
        <p:spPr/>
        <p:txBody>
          <a:bodyPr/>
          <a:lstStyle>
            <a:lvl1pPr>
              <a:defRPr/>
            </a:lvl1pPr>
          </a:lstStyle>
          <a:p>
            <a:fld id="{EDE73ACA-261E-4BC9-8A40-0CC419A9CACB}" type="slidenum">
              <a:rPr kumimoji="1" lang="ja-JP" altLang="en-US" smtClean="0"/>
              <a:pPr/>
              <a:t>&lt;#&gt;</a:t>
            </a:fld>
            <a:endParaRPr kumimoji="1" lang="ja-JP" altLang="en-US"/>
          </a:p>
        </p:txBody>
      </p:sp>
    </p:spTree>
  </p:cSld>
  <p:clrMapOvr>
    <a:masterClrMapping/>
  </p:clrMapOvr>
  <p:transition>
    <p:newsflash/>
    <p:sndAc>
      <p:stSnd>
        <p:snd r:embed="rId1" name="laser.wav"/>
      </p:st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0"/>
          </p:nvPr>
        </p:nvSpPr>
        <p:spPr/>
        <p:txBody>
          <a:bodyPr/>
          <a:lstStyle>
            <a:lvl1pPr>
              <a:defRPr/>
            </a:lvl1pPr>
          </a:lstStyle>
          <a:p>
            <a:fld id="{EDE73ACA-261E-4BC9-8A40-0CC419A9CACB}" type="slidenum">
              <a:rPr kumimoji="1" lang="ja-JP" altLang="en-US" smtClean="0"/>
              <a:pPr/>
              <a:t>&lt;#&gt;</a:t>
            </a:fld>
            <a:endParaRPr kumimoji="1" lang="ja-JP" altLang="en-US"/>
          </a:p>
        </p:txBody>
      </p:sp>
    </p:spTree>
  </p:cSld>
  <p:clrMapOvr>
    <a:masterClrMapping/>
  </p:clrMapOvr>
  <p:transition>
    <p:newsflash/>
    <p:sndAc>
      <p:stSnd>
        <p:snd r:embed="rId1" name="laser.wav"/>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1" y="273050"/>
            <a:ext cx="3008435" cy="1162050"/>
          </a:xfrm>
          <a:prstGeom prst="rect">
            <a:avLst/>
          </a:prstGeo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538" y="273052"/>
            <a:ext cx="5111263"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1" y="1435102"/>
            <a:ext cx="3008435"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スライド番号プレースホルダ 4"/>
          <p:cNvSpPr>
            <a:spLocks noGrp="1"/>
          </p:cNvSpPr>
          <p:nvPr>
            <p:ph type="sldNum" sz="quarter" idx="10"/>
          </p:nvPr>
        </p:nvSpPr>
        <p:spPr/>
        <p:txBody>
          <a:bodyPr/>
          <a:lstStyle>
            <a:lvl1pPr>
              <a:defRPr/>
            </a:lvl1pPr>
          </a:lstStyle>
          <a:p>
            <a:fld id="{EDE73ACA-261E-4BC9-8A40-0CC419A9CACB}" type="slidenum">
              <a:rPr kumimoji="1" lang="ja-JP" altLang="en-US" smtClean="0"/>
              <a:pPr/>
              <a:t>&lt;#&gt;</a:t>
            </a:fld>
            <a:endParaRPr kumimoji="1" lang="ja-JP" altLang="en-US"/>
          </a:p>
        </p:txBody>
      </p:sp>
    </p:spTree>
  </p:cSld>
  <p:clrMapOvr>
    <a:masterClrMapping/>
  </p:clrMapOvr>
  <p:transition>
    <p:newsflash/>
    <p:sndAc>
      <p:stSnd>
        <p:snd r:embed="rId1" name="laser.wav"/>
      </p:stSnd>
    </p:sndAc>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167" y="4800601"/>
            <a:ext cx="5486400" cy="566738"/>
          </a:xfrm>
          <a:prstGeom prst="rect">
            <a:avLst/>
          </a:prstGeo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167"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アイコンをクリックして図を追加</a:t>
            </a:r>
            <a:endParaRPr lang="ja-JP" altLang="en-US"/>
          </a:p>
        </p:txBody>
      </p:sp>
      <p:sp>
        <p:nvSpPr>
          <p:cNvPr id="4" name="テキスト プレースホルダ 3"/>
          <p:cNvSpPr>
            <a:spLocks noGrp="1"/>
          </p:cNvSpPr>
          <p:nvPr>
            <p:ph type="body" sz="half" idx="2"/>
          </p:nvPr>
        </p:nvSpPr>
        <p:spPr>
          <a:xfrm>
            <a:off x="1792167" y="5367339"/>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スライド番号プレースホルダ 4"/>
          <p:cNvSpPr>
            <a:spLocks noGrp="1"/>
          </p:cNvSpPr>
          <p:nvPr>
            <p:ph type="sldNum" sz="quarter" idx="10"/>
          </p:nvPr>
        </p:nvSpPr>
        <p:spPr/>
        <p:txBody>
          <a:bodyPr/>
          <a:lstStyle>
            <a:lvl1pPr>
              <a:defRPr/>
            </a:lvl1pPr>
          </a:lstStyle>
          <a:p>
            <a:fld id="{EDE73ACA-261E-4BC9-8A40-0CC419A9CACB}" type="slidenum">
              <a:rPr kumimoji="1" lang="ja-JP" altLang="en-US" smtClean="0"/>
              <a:pPr/>
              <a:t>&lt;#&gt;</a:t>
            </a:fld>
            <a:endParaRPr kumimoji="1" lang="ja-JP" altLang="en-US"/>
          </a:p>
        </p:txBody>
      </p:sp>
    </p:spTree>
  </p:cSld>
  <p:clrMapOvr>
    <a:masterClrMapping/>
  </p:clrMapOvr>
  <p:transition>
    <p:newsflash/>
    <p:sndAc>
      <p:stSnd>
        <p:snd r:embed="rId1" name="laser.wav"/>
      </p:stSnd>
    </p:sndAc>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18" Type="http://schemas.openxmlformats.org/officeDocument/2006/relationships/image" Target="../media/image5.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4.png"/><Relationship Id="rId2" Type="http://schemas.openxmlformats.org/officeDocument/2006/relationships/slideLayout" Target="../slideLayouts/slideLayout2.xml"/><Relationship Id="rId16"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446929" name="Picture 17"/>
          <p:cNvPicPr>
            <a:picLocks noChangeAspect="1" noChangeArrowheads="1"/>
          </p:cNvPicPr>
          <p:nvPr/>
        </p:nvPicPr>
        <p:blipFill>
          <a:blip r:embed="rId14" cstate="print"/>
          <a:srcRect/>
          <a:stretch>
            <a:fillRect/>
          </a:stretch>
        </p:blipFill>
        <p:spPr bwMode="auto">
          <a:xfrm>
            <a:off x="0" y="6286502"/>
            <a:ext cx="9144000" cy="581025"/>
          </a:xfrm>
          <a:prstGeom prst="rect">
            <a:avLst/>
          </a:prstGeom>
          <a:noFill/>
          <a:ln w="9525">
            <a:noFill/>
            <a:miter lim="800000"/>
            <a:headEnd/>
            <a:tailEnd/>
          </a:ln>
          <a:effectLst/>
        </p:spPr>
      </p:pic>
      <p:sp>
        <p:nvSpPr>
          <p:cNvPr id="1446916" name="Rectangle 4"/>
          <p:cNvSpPr>
            <a:spLocks noGrp="1" noChangeArrowheads="1"/>
          </p:cNvSpPr>
          <p:nvPr>
            <p:ph type="sldNum" sz="quarter" idx="4"/>
          </p:nvPr>
        </p:nvSpPr>
        <p:spPr bwMode="auto">
          <a:xfrm>
            <a:off x="8172450" y="6597651"/>
            <a:ext cx="971551" cy="260350"/>
          </a:xfrm>
          <a:prstGeom prst="rect">
            <a:avLst/>
          </a:prstGeom>
          <a:noFill/>
          <a:ln w="9525">
            <a:noFill/>
            <a:miter lim="800000"/>
            <a:headEnd/>
            <a:tailEnd/>
          </a:ln>
          <a:effectLst/>
        </p:spPr>
        <p:txBody>
          <a:bodyPr vert="horz" wrap="none" lIns="91440" tIns="0" rIns="91440" bIns="0" numCol="1" anchor="ctr" anchorCtr="0" compatLnSpc="1">
            <a:prstTxWarp prst="textNoShape">
              <a:avLst/>
            </a:prstTxWarp>
          </a:bodyPr>
          <a:lstStyle>
            <a:lvl1pPr algn="r">
              <a:defRPr sz="1000">
                <a:solidFill>
                  <a:schemeClr val="bg1"/>
                </a:solidFill>
                <a:ea typeface="HGP創英角ｺﾞｼｯｸUB" pitchFamily="50" charset="-128"/>
              </a:defRPr>
            </a:lvl1pPr>
          </a:lstStyle>
          <a:p>
            <a:fld id="{EDE73ACA-261E-4BC9-8A40-0CC419A9CACB}" type="slidenum">
              <a:rPr kumimoji="1" lang="ja-JP" altLang="en-US" smtClean="0"/>
              <a:pPr/>
              <a:t>&lt;#&gt;</a:t>
            </a:fld>
            <a:endParaRPr kumimoji="1" lang="ja-JP" altLang="en-US"/>
          </a:p>
        </p:txBody>
      </p:sp>
      <p:sp>
        <p:nvSpPr>
          <p:cNvPr id="1446921" name="Rectangle 9"/>
          <p:cNvSpPr>
            <a:spLocks noChangeArrowheads="1"/>
          </p:cNvSpPr>
          <p:nvPr/>
        </p:nvSpPr>
        <p:spPr bwMode="auto">
          <a:xfrm>
            <a:off x="29308" y="6346825"/>
            <a:ext cx="3125667" cy="463550"/>
          </a:xfrm>
          <a:prstGeom prst="rect">
            <a:avLst/>
          </a:prstGeom>
          <a:solidFill>
            <a:schemeClr val="bg1"/>
          </a:solidFill>
          <a:ln w="19050">
            <a:solidFill>
              <a:srgbClr val="C0C0C0"/>
            </a:solidFill>
            <a:miter lim="800000"/>
            <a:headEnd/>
            <a:tailEnd/>
          </a:ln>
          <a:effectLst/>
        </p:spPr>
        <p:txBody>
          <a:bodyPr wrap="none" anchor="ctr"/>
          <a:lstStyle/>
          <a:p>
            <a:endParaRPr lang="ja-JP" altLang="en-US"/>
          </a:p>
        </p:txBody>
      </p:sp>
      <p:pic>
        <p:nvPicPr>
          <p:cNvPr id="1446922" name="Picture 10" descr="across_1"/>
          <p:cNvPicPr>
            <a:picLocks noChangeAspect="1" noChangeArrowheads="1"/>
          </p:cNvPicPr>
          <p:nvPr/>
        </p:nvPicPr>
        <p:blipFill>
          <a:blip r:embed="rId15" cstate="print"/>
          <a:srcRect/>
          <a:stretch>
            <a:fillRect/>
          </a:stretch>
        </p:blipFill>
        <p:spPr bwMode="auto">
          <a:xfrm>
            <a:off x="42497" y="6359526"/>
            <a:ext cx="646235" cy="431800"/>
          </a:xfrm>
          <a:prstGeom prst="rect">
            <a:avLst/>
          </a:prstGeom>
          <a:noFill/>
        </p:spPr>
      </p:pic>
      <p:pic>
        <p:nvPicPr>
          <p:cNvPr id="1446923" name="Picture 11" descr="across_2"/>
          <p:cNvPicPr>
            <a:picLocks noChangeAspect="1" noChangeArrowheads="1"/>
          </p:cNvPicPr>
          <p:nvPr/>
        </p:nvPicPr>
        <p:blipFill>
          <a:blip r:embed="rId16" cstate="print"/>
          <a:srcRect/>
          <a:stretch>
            <a:fillRect/>
          </a:stretch>
        </p:blipFill>
        <p:spPr bwMode="auto">
          <a:xfrm>
            <a:off x="744417" y="6410327"/>
            <a:ext cx="2397369" cy="333375"/>
          </a:xfrm>
          <a:prstGeom prst="rect">
            <a:avLst/>
          </a:prstGeom>
          <a:noFill/>
        </p:spPr>
      </p:pic>
      <p:pic>
        <p:nvPicPr>
          <p:cNvPr id="1446927" name="Picture 15"/>
          <p:cNvPicPr>
            <a:picLocks noChangeAspect="1" noChangeArrowheads="1"/>
          </p:cNvPicPr>
          <p:nvPr/>
        </p:nvPicPr>
        <p:blipFill>
          <a:blip r:embed="rId17" cstate="print"/>
          <a:srcRect/>
          <a:stretch>
            <a:fillRect/>
          </a:stretch>
        </p:blipFill>
        <p:spPr bwMode="auto">
          <a:xfrm>
            <a:off x="0" y="581027"/>
            <a:ext cx="9144000" cy="169863"/>
          </a:xfrm>
          <a:prstGeom prst="rect">
            <a:avLst/>
          </a:prstGeom>
          <a:noFill/>
          <a:ln w="9525">
            <a:noFill/>
            <a:miter lim="800000"/>
            <a:headEnd/>
            <a:tailEnd/>
          </a:ln>
          <a:effectLst/>
        </p:spPr>
      </p:pic>
      <p:pic>
        <p:nvPicPr>
          <p:cNvPr id="1446928" name="Picture 16"/>
          <p:cNvPicPr>
            <a:picLocks noChangeAspect="1" noChangeArrowheads="1"/>
          </p:cNvPicPr>
          <p:nvPr/>
        </p:nvPicPr>
        <p:blipFill>
          <a:blip r:embed="rId14" cstate="print"/>
          <a:srcRect/>
          <a:stretch>
            <a:fillRect/>
          </a:stretch>
        </p:blipFill>
        <p:spPr bwMode="auto">
          <a:xfrm>
            <a:off x="0" y="2"/>
            <a:ext cx="9144000" cy="581025"/>
          </a:xfrm>
          <a:prstGeom prst="rect">
            <a:avLst/>
          </a:prstGeom>
          <a:noFill/>
          <a:ln w="9525">
            <a:noFill/>
            <a:miter lim="800000"/>
            <a:headEnd/>
            <a:tailEnd/>
          </a:ln>
          <a:effectLst/>
        </p:spPr>
      </p:pic>
      <p:pic>
        <p:nvPicPr>
          <p:cNvPr id="1446930" name="Picture 18"/>
          <p:cNvPicPr>
            <a:picLocks noChangeAspect="1" noChangeArrowheads="1"/>
          </p:cNvPicPr>
          <p:nvPr/>
        </p:nvPicPr>
        <p:blipFill>
          <a:blip r:embed="rId17" cstate="print"/>
          <a:srcRect/>
          <a:stretch>
            <a:fillRect/>
          </a:stretch>
        </p:blipFill>
        <p:spPr bwMode="auto">
          <a:xfrm>
            <a:off x="0" y="6221415"/>
            <a:ext cx="9144000" cy="65087"/>
          </a:xfrm>
          <a:prstGeom prst="rect">
            <a:avLst/>
          </a:prstGeom>
          <a:noFill/>
          <a:ln w="9525">
            <a:noFill/>
            <a:miter lim="800000"/>
            <a:headEnd/>
            <a:tailEnd/>
          </a:ln>
          <a:effectLst/>
        </p:spPr>
      </p:pic>
      <p:pic>
        <p:nvPicPr>
          <p:cNvPr id="1446931" name="Picture 19"/>
          <p:cNvPicPr>
            <a:picLocks noChangeAspect="1" noChangeArrowheads="1"/>
          </p:cNvPicPr>
          <p:nvPr/>
        </p:nvPicPr>
        <p:blipFill>
          <a:blip r:embed="rId18" cstate="print"/>
          <a:srcRect/>
          <a:stretch>
            <a:fillRect/>
          </a:stretch>
        </p:blipFill>
        <p:spPr bwMode="auto">
          <a:xfrm>
            <a:off x="7735766" y="111125"/>
            <a:ext cx="1318847" cy="381000"/>
          </a:xfrm>
          <a:prstGeom prst="rect">
            <a:avLst/>
          </a:prstGeom>
          <a:noFill/>
          <a:ln w="9525">
            <a:noFill/>
            <a:miter lim="800000"/>
            <a:headEnd/>
            <a:tailEnd/>
          </a:ln>
          <a:effectLst/>
        </p:spPr>
      </p:pic>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ransition>
    <p:newsflash/>
    <p:sndAc>
      <p:stSnd>
        <p:snd r:embed="rId13" name="laser.wav"/>
      </p:stSnd>
    </p:sndAc>
  </p:transition>
  <p:timing>
    <p:tnLst>
      <p:par>
        <p:cTn id="1" dur="indefinite" restart="never" nodeType="tmRoot"/>
      </p:par>
    </p:tnLst>
  </p:timing>
  <p:hf hdr="0" dt="0"/>
  <p:txStyles>
    <p:titleStyle>
      <a:lvl1pPr algn="ctr" rtl="0" eaLnBrk="1" fontAlgn="base" hangingPunct="1">
        <a:spcBef>
          <a:spcPct val="0"/>
        </a:spcBef>
        <a:spcAft>
          <a:spcPct val="0"/>
        </a:spcAft>
        <a:defRPr kumimoji="1" sz="4400">
          <a:solidFill>
            <a:schemeClr val="tx2"/>
          </a:solidFill>
          <a:latin typeface="+mj-lt"/>
          <a:ea typeface="+mj-ea"/>
          <a:cs typeface="+mj-cs"/>
        </a:defRPr>
      </a:lvl1pPr>
      <a:lvl2pPr algn="ctr" rtl="0" eaLnBrk="1" fontAlgn="base" hangingPunct="1">
        <a:spcBef>
          <a:spcPct val="0"/>
        </a:spcBef>
        <a:spcAft>
          <a:spcPct val="0"/>
        </a:spcAft>
        <a:defRPr kumimoji="1" sz="4400">
          <a:solidFill>
            <a:schemeClr val="tx2"/>
          </a:solidFill>
          <a:latin typeface="Arial" charset="0"/>
          <a:ea typeface="ＭＳ Ｐゴシック" pitchFamily="50" charset="-128"/>
        </a:defRPr>
      </a:lvl2pPr>
      <a:lvl3pPr algn="ctr" rtl="0" eaLnBrk="1" fontAlgn="base" hangingPunct="1">
        <a:spcBef>
          <a:spcPct val="0"/>
        </a:spcBef>
        <a:spcAft>
          <a:spcPct val="0"/>
        </a:spcAft>
        <a:defRPr kumimoji="1" sz="4400">
          <a:solidFill>
            <a:schemeClr val="tx2"/>
          </a:solidFill>
          <a:latin typeface="Arial" charset="0"/>
          <a:ea typeface="ＭＳ Ｐゴシック" pitchFamily="50" charset="-128"/>
        </a:defRPr>
      </a:lvl3pPr>
      <a:lvl4pPr algn="ctr" rtl="0" eaLnBrk="1" fontAlgn="base" hangingPunct="1">
        <a:spcBef>
          <a:spcPct val="0"/>
        </a:spcBef>
        <a:spcAft>
          <a:spcPct val="0"/>
        </a:spcAft>
        <a:defRPr kumimoji="1" sz="4400">
          <a:solidFill>
            <a:schemeClr val="tx2"/>
          </a:solidFill>
          <a:latin typeface="Arial" charset="0"/>
          <a:ea typeface="ＭＳ Ｐゴシック" pitchFamily="50" charset="-128"/>
        </a:defRPr>
      </a:lvl4pPr>
      <a:lvl5pPr algn="ctr" rtl="0" eaLnBrk="1" fontAlgn="base" hangingPunct="1">
        <a:spcBef>
          <a:spcPct val="0"/>
        </a:spcBef>
        <a:spcAft>
          <a:spcPct val="0"/>
        </a:spcAft>
        <a:defRPr kumimoji="1" sz="4400">
          <a:solidFill>
            <a:schemeClr val="tx2"/>
          </a:solidFill>
          <a:latin typeface="Arial" charset="0"/>
          <a:ea typeface="ＭＳ Ｐゴシック" pitchFamily="50" charset="-128"/>
        </a:defRPr>
      </a:lvl5pPr>
      <a:lvl6pPr marL="457200" algn="ctr" rtl="0" eaLnBrk="1" fontAlgn="base" hangingPunct="1">
        <a:spcBef>
          <a:spcPct val="0"/>
        </a:spcBef>
        <a:spcAft>
          <a:spcPct val="0"/>
        </a:spcAft>
        <a:defRPr kumimoji="1" sz="4400">
          <a:solidFill>
            <a:schemeClr val="tx2"/>
          </a:solidFill>
          <a:latin typeface="Arial" charset="0"/>
          <a:ea typeface="ＭＳ Ｐゴシック" pitchFamily="50" charset="-128"/>
        </a:defRPr>
      </a:lvl6pPr>
      <a:lvl7pPr marL="914400" algn="ctr" rtl="0" eaLnBrk="1" fontAlgn="base" hangingPunct="1">
        <a:spcBef>
          <a:spcPct val="0"/>
        </a:spcBef>
        <a:spcAft>
          <a:spcPct val="0"/>
        </a:spcAft>
        <a:defRPr kumimoji="1" sz="4400">
          <a:solidFill>
            <a:schemeClr val="tx2"/>
          </a:solidFill>
          <a:latin typeface="Arial" charset="0"/>
          <a:ea typeface="ＭＳ Ｐゴシック" pitchFamily="50" charset="-128"/>
        </a:defRPr>
      </a:lvl7pPr>
      <a:lvl8pPr marL="1371600" algn="ctr" rtl="0" eaLnBrk="1" fontAlgn="base" hangingPunct="1">
        <a:spcBef>
          <a:spcPct val="0"/>
        </a:spcBef>
        <a:spcAft>
          <a:spcPct val="0"/>
        </a:spcAft>
        <a:defRPr kumimoji="1" sz="4400">
          <a:solidFill>
            <a:schemeClr val="tx2"/>
          </a:solidFill>
          <a:latin typeface="Arial" charset="0"/>
          <a:ea typeface="ＭＳ Ｐゴシック" pitchFamily="50" charset="-128"/>
        </a:defRPr>
      </a:lvl8pPr>
      <a:lvl9pPr marL="1828800" algn="ctr" rtl="0" eaLnBrk="1" fontAlgn="base" hangingPunct="1">
        <a:spcBef>
          <a:spcPct val="0"/>
        </a:spcBef>
        <a:spcAft>
          <a:spcPct val="0"/>
        </a:spcAft>
        <a:defRPr kumimoji="1" sz="4400">
          <a:solidFill>
            <a:schemeClr val="tx2"/>
          </a:solidFill>
          <a:latin typeface="Arial" charset="0"/>
          <a:ea typeface="ＭＳ Ｐゴシック" pitchFamily="50" charset="-128"/>
        </a:defRPr>
      </a:lvl9pPr>
    </p:titleStyle>
    <p:bodyStyle>
      <a:lvl1pPr marL="342900" indent="-342900" algn="l" rtl="0" eaLnBrk="1" fontAlgn="base" hangingPunct="1">
        <a:spcBef>
          <a:spcPct val="20000"/>
        </a:spcBef>
        <a:spcAft>
          <a:spcPct val="0"/>
        </a:spcAft>
        <a:buChar char="•"/>
        <a:defRPr kumimoji="1"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kumimoji="1" sz="2800">
          <a:solidFill>
            <a:schemeClr val="tx1"/>
          </a:solidFill>
          <a:latin typeface="+mn-lt"/>
          <a:ea typeface="+mn-ea"/>
        </a:defRPr>
      </a:lvl2pPr>
      <a:lvl3pPr marL="1143000" indent="-228600" algn="l" rtl="0" eaLnBrk="1" fontAlgn="base" hangingPunct="1">
        <a:spcBef>
          <a:spcPct val="20000"/>
        </a:spcBef>
        <a:spcAft>
          <a:spcPct val="0"/>
        </a:spcAft>
        <a:buChar char="•"/>
        <a:defRPr kumimoji="1" sz="2400">
          <a:solidFill>
            <a:schemeClr val="tx1"/>
          </a:solidFill>
          <a:latin typeface="+mn-lt"/>
          <a:ea typeface="+mn-ea"/>
        </a:defRPr>
      </a:lvl3pPr>
      <a:lvl4pPr marL="1600200" indent="-228600" algn="l" rtl="0" eaLnBrk="1" fontAlgn="base" hangingPunct="1">
        <a:spcBef>
          <a:spcPct val="20000"/>
        </a:spcBef>
        <a:spcAft>
          <a:spcPct val="0"/>
        </a:spcAft>
        <a:buChar char="–"/>
        <a:defRPr kumimoji="1" sz="2000">
          <a:solidFill>
            <a:schemeClr val="tx1"/>
          </a:solidFill>
          <a:latin typeface="+mn-lt"/>
          <a:ea typeface="+mn-ea"/>
        </a:defRPr>
      </a:lvl4pPr>
      <a:lvl5pPr marL="2057400" indent="-228600" algn="l" rtl="0" eaLnBrk="1" fontAlgn="base" hangingPunct="1">
        <a:spcBef>
          <a:spcPct val="20000"/>
        </a:spcBef>
        <a:spcAft>
          <a:spcPct val="0"/>
        </a:spcAft>
        <a:buChar char="»"/>
        <a:defRPr kumimoji="1" sz="2000">
          <a:solidFill>
            <a:schemeClr val="tx1"/>
          </a:solidFill>
          <a:latin typeface="+mn-lt"/>
          <a:ea typeface="+mn-ea"/>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テキスト ボックス 4"/>
          <p:cNvSpPr txBox="1"/>
          <p:nvPr/>
        </p:nvSpPr>
        <p:spPr>
          <a:xfrm>
            <a:off x="395536" y="2876743"/>
            <a:ext cx="8424936" cy="1200329"/>
          </a:xfrm>
          <a:prstGeom prst="rect">
            <a:avLst/>
          </a:prstGeom>
          <a:noFill/>
        </p:spPr>
        <p:txBody>
          <a:bodyPr wrap="square" rtlCol="0">
            <a:spAutoFit/>
          </a:bodyPr>
          <a:lstStyle/>
          <a:p>
            <a:pPr algn="ctr" fontAlgn="ctr"/>
            <a:r>
              <a:rPr lang="ja-JP" altLang="en-US" sz="3600" dirty="0" smtClean="0">
                <a:latin typeface="HGS創英角ｺﾞｼｯｸUB" pitchFamily="50" charset="-128"/>
                <a:ea typeface="HGS創英角ｺﾞｼｯｸUB" pitchFamily="50" charset="-128"/>
              </a:rPr>
              <a:t>（介護予防）通所介護が</a:t>
            </a:r>
            <a:endParaRPr lang="en-US" altLang="ja-JP" sz="3600" dirty="0" smtClean="0">
              <a:latin typeface="HGS創英角ｺﾞｼｯｸUB" pitchFamily="50" charset="-128"/>
              <a:ea typeface="HGS創英角ｺﾞｼｯｸUB" pitchFamily="50" charset="-128"/>
            </a:endParaRPr>
          </a:p>
          <a:p>
            <a:pPr algn="ctr" fontAlgn="ctr"/>
            <a:r>
              <a:rPr lang="ja-JP" altLang="en-US" sz="3600" dirty="0" smtClean="0">
                <a:latin typeface="HGS創英角ｺﾞｼｯｸUB" pitchFamily="50" charset="-128"/>
                <a:ea typeface="HGS創英角ｺﾞｼｯｸUB" pitchFamily="50" charset="-128"/>
              </a:rPr>
              <a:t>介護保険で出来る事出来ない事</a:t>
            </a:r>
            <a:endParaRPr lang="ja-JP" altLang="en-US" sz="3600" dirty="0">
              <a:latin typeface="HGS創英角ｺﾞｼｯｸUB" pitchFamily="50" charset="-128"/>
              <a:ea typeface="HGS創英角ｺﾞｼｯｸUB" pitchFamily="50" charset="-128"/>
            </a:endParaRPr>
          </a:p>
        </p:txBody>
      </p:sp>
      <p:sp>
        <p:nvSpPr>
          <p:cNvPr id="3" name="スライド番号プレースホルダ 2"/>
          <p:cNvSpPr>
            <a:spLocks noGrp="1"/>
          </p:cNvSpPr>
          <p:nvPr>
            <p:ph type="sldNum" sz="quarter" idx="10"/>
          </p:nvPr>
        </p:nvSpPr>
        <p:spPr/>
        <p:txBody>
          <a:bodyPr/>
          <a:lstStyle/>
          <a:p>
            <a:fld id="{EDE73ACA-261E-4BC9-8A40-0CC419A9CACB}" type="slidenum">
              <a:rPr kumimoji="1" lang="ja-JP" altLang="en-US" smtClean="0"/>
              <a:pPr/>
              <a:t>1</a:t>
            </a:fld>
            <a:endParaRPr kumimoji="1" lang="ja-JP" altLang="en-US"/>
          </a:p>
        </p:txBody>
      </p:sp>
    </p:spTree>
  </p:cSld>
  <p:clrMapOvr>
    <a:masterClrMapping/>
  </p:clrMapOvr>
  <p:transition>
    <p:newsflash/>
    <p:sndAc>
      <p:stSnd>
        <p:snd r:embed="rId3" name="laser.wav"/>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23528" y="908720"/>
            <a:ext cx="8568952" cy="4524315"/>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通所介護の本質のような内容になってしまいましたが、本来の役割をしっかりと把握し、計画書に落とし込み、サービスを提供する。その内容を日々の記録でチェックし、改善しマニュアル化していく。</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通所介護の</a:t>
            </a:r>
            <a:r>
              <a:rPr lang="en-US" altLang="ja-JP" sz="2400" dirty="0" smtClean="0">
                <a:latin typeface="HGP創英角ｺﾞｼｯｸUB" pitchFamily="50" charset="-128"/>
                <a:ea typeface="HGP創英角ｺﾞｼｯｸUB" pitchFamily="50" charset="-128"/>
              </a:rPr>
              <a:t>3</a:t>
            </a:r>
            <a:r>
              <a:rPr lang="ja-JP" altLang="en-US" sz="2400" dirty="0" err="1" smtClean="0">
                <a:latin typeface="HGP創英角ｺﾞｼｯｸUB" pitchFamily="50" charset="-128"/>
                <a:ea typeface="HGP創英角ｺﾞｼｯｸUB" pitchFamily="50" charset="-128"/>
              </a:rPr>
              <a:t>つの</a:t>
            </a:r>
            <a:r>
              <a:rPr lang="ja-JP" altLang="en-US" sz="2400" dirty="0" smtClean="0">
                <a:latin typeface="HGP創英角ｺﾞｼｯｸUB" pitchFamily="50" charset="-128"/>
                <a:ea typeface="HGP創英角ｺﾞｼｯｸUB" pitchFamily="50" charset="-128"/>
              </a:rPr>
              <a:t>目的を大前提に、</a:t>
            </a:r>
            <a:endParaRPr lang="en-US" altLang="ja-JP" sz="2400" dirty="0" smtClean="0">
              <a:latin typeface="HGP創英角ｺﾞｼｯｸUB" pitchFamily="50" charset="-128"/>
              <a:ea typeface="HGP創英角ｺﾞｼｯｸUB" pitchFamily="50" charset="-128"/>
            </a:endParaRPr>
          </a:p>
          <a:p>
            <a:r>
              <a:rPr lang="en-US" altLang="ja-JP" sz="2400" dirty="0" smtClean="0">
                <a:latin typeface="HGP創英角ｺﾞｼｯｸUB" pitchFamily="50" charset="-128"/>
                <a:ea typeface="HGP創英角ｺﾞｼｯｸUB" pitchFamily="50" charset="-128"/>
              </a:rPr>
              <a:t>Plan</a:t>
            </a:r>
            <a:r>
              <a:rPr lang="ja-JP" altLang="en-US" sz="2400" dirty="0" smtClean="0">
                <a:latin typeface="HGP創英角ｺﾞｼｯｸUB" pitchFamily="50" charset="-128"/>
                <a:ea typeface="HGP創英角ｺﾞｼｯｸUB" pitchFamily="50" charset="-128"/>
              </a:rPr>
              <a:t>（計画）→</a:t>
            </a:r>
            <a:r>
              <a:rPr lang="en-US" altLang="ja-JP" sz="2400" dirty="0" smtClean="0">
                <a:latin typeface="HGP創英角ｺﾞｼｯｸUB" pitchFamily="50" charset="-128"/>
                <a:ea typeface="HGP創英角ｺﾞｼｯｸUB" pitchFamily="50" charset="-128"/>
              </a:rPr>
              <a:t>Do</a:t>
            </a:r>
            <a:r>
              <a:rPr lang="ja-JP" altLang="en-US" sz="2400" dirty="0" smtClean="0">
                <a:latin typeface="HGP創英角ｺﾞｼｯｸUB" pitchFamily="50" charset="-128"/>
                <a:ea typeface="HGP創英角ｺﾞｼｯｸUB" pitchFamily="50" charset="-128"/>
              </a:rPr>
              <a:t>（実行）→</a:t>
            </a:r>
            <a:endParaRPr lang="en-US" altLang="ja-JP" sz="2400" dirty="0" smtClean="0">
              <a:latin typeface="HGP創英角ｺﾞｼｯｸUB" pitchFamily="50" charset="-128"/>
              <a:ea typeface="HGP創英角ｺﾞｼｯｸUB" pitchFamily="50" charset="-128"/>
            </a:endParaRPr>
          </a:p>
          <a:p>
            <a:r>
              <a:rPr lang="en-US" altLang="ja-JP" sz="2400" dirty="0" smtClean="0">
                <a:latin typeface="HGP創英角ｺﾞｼｯｸUB" pitchFamily="50" charset="-128"/>
                <a:ea typeface="HGP創英角ｺﾞｼｯｸUB" pitchFamily="50" charset="-128"/>
              </a:rPr>
              <a:t>Check</a:t>
            </a:r>
            <a:r>
              <a:rPr lang="ja-JP" altLang="en-US" sz="2400" dirty="0" smtClean="0">
                <a:latin typeface="HGP創英角ｺﾞｼｯｸUB" pitchFamily="50" charset="-128"/>
                <a:ea typeface="HGP創英角ｺﾞｼｯｸUB" pitchFamily="50" charset="-128"/>
              </a:rPr>
              <a:t>（評価）→</a:t>
            </a:r>
            <a:r>
              <a:rPr lang="en-US" altLang="ja-JP" sz="2400" dirty="0" smtClean="0">
                <a:latin typeface="HGP創英角ｺﾞｼｯｸUB" pitchFamily="50" charset="-128"/>
                <a:ea typeface="HGP創英角ｺﾞｼｯｸUB" pitchFamily="50" charset="-128"/>
              </a:rPr>
              <a:t>Action</a:t>
            </a:r>
            <a:r>
              <a:rPr lang="ja-JP" altLang="en-US" sz="2400" dirty="0" smtClean="0">
                <a:latin typeface="HGP創英角ｺﾞｼｯｸUB" pitchFamily="50" charset="-128"/>
                <a:ea typeface="HGP創英角ｺﾞｼｯｸUB" pitchFamily="50" charset="-128"/>
              </a:rPr>
              <a:t>（改善）の</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サイクルを意識した運営が必要に</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なります。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よりよいサービス提供を行うために</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今一度原点に立ち返って、業務内容の</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見直しの一助のなれば幸いです。</a:t>
            </a:r>
            <a:endParaRPr lang="en-US" altLang="ja-JP" sz="2400" dirty="0" smtClean="0">
              <a:latin typeface="HGP創英角ｺﾞｼｯｸUB" pitchFamily="50" charset="-128"/>
              <a:ea typeface="HGP創英角ｺﾞｼｯｸUB" pitchFamily="50" charset="-128"/>
            </a:endParaRPr>
          </a:p>
          <a:p>
            <a:endParaRPr lang="en-US" altLang="ja-JP" sz="2400" dirty="0" smtClean="0">
              <a:latin typeface="HGP創英角ｺﾞｼｯｸUB" pitchFamily="50" charset="-128"/>
              <a:ea typeface="HGP創英角ｺﾞｼｯｸUB" pitchFamily="50" charset="-128"/>
            </a:endParaRPr>
          </a:p>
        </p:txBody>
      </p:sp>
      <p:sp>
        <p:nvSpPr>
          <p:cNvPr id="5" name="テキスト ボックス 4"/>
          <p:cNvSpPr txBox="1"/>
          <p:nvPr/>
        </p:nvSpPr>
        <p:spPr>
          <a:xfrm>
            <a:off x="35496" y="44625"/>
            <a:ext cx="5940152" cy="461665"/>
          </a:xfrm>
          <a:prstGeom prst="rect">
            <a:avLst/>
          </a:prstGeom>
          <a:noFill/>
        </p:spPr>
        <p:txBody>
          <a:bodyPr wrap="square" rtlCol="0">
            <a:spAutoFit/>
          </a:bodyPr>
          <a:lstStyle/>
          <a:p>
            <a:r>
              <a:rPr lang="ja-JP" altLang="en-US" sz="2400" dirty="0" smtClean="0">
                <a:latin typeface="HGS創英角ｺﾞｼｯｸUB" pitchFamily="50" charset="-128"/>
                <a:ea typeface="HGS創英角ｺﾞｼｯｸUB" pitchFamily="50" charset="-128"/>
              </a:rPr>
              <a:t>最後に</a:t>
            </a:r>
            <a:endParaRPr kumimoji="1" lang="ja-JP" altLang="en-US" sz="2400" dirty="0">
              <a:latin typeface="HGS創英角ｺﾞｼｯｸUB" pitchFamily="50" charset="-128"/>
              <a:ea typeface="HGS創英角ｺﾞｼｯｸUB" pitchFamily="50" charset="-128"/>
            </a:endParaRPr>
          </a:p>
        </p:txBody>
      </p:sp>
      <p:sp>
        <p:nvSpPr>
          <p:cNvPr id="6" name="スライド番号プレースホルダ 5"/>
          <p:cNvSpPr>
            <a:spLocks noGrp="1"/>
          </p:cNvSpPr>
          <p:nvPr>
            <p:ph type="sldNum" sz="quarter" idx="10"/>
          </p:nvPr>
        </p:nvSpPr>
        <p:spPr/>
        <p:txBody>
          <a:bodyPr/>
          <a:lstStyle/>
          <a:p>
            <a:fld id="{EDE73ACA-261E-4BC9-8A40-0CC419A9CACB}" type="slidenum">
              <a:rPr kumimoji="1" lang="ja-JP" altLang="en-US" smtClean="0"/>
              <a:pPr/>
              <a:t>10</a:t>
            </a:fld>
            <a:endParaRPr kumimoji="1" lang="ja-JP" altLang="en-US"/>
          </a:p>
        </p:txBody>
      </p:sp>
      <p:pic>
        <p:nvPicPr>
          <p:cNvPr id="7" name="図 6" descr="PDCA.jpg"/>
          <p:cNvPicPr>
            <a:picLocks noChangeAspect="1"/>
          </p:cNvPicPr>
          <p:nvPr/>
        </p:nvPicPr>
        <p:blipFill>
          <a:blip r:embed="rId3" cstate="print"/>
          <a:stretch>
            <a:fillRect/>
          </a:stretch>
        </p:blipFill>
        <p:spPr>
          <a:xfrm>
            <a:off x="5530924" y="2285603"/>
            <a:ext cx="2857500" cy="2295525"/>
          </a:xfrm>
          <a:prstGeom prst="rect">
            <a:avLst/>
          </a:prstGeom>
        </p:spPr>
      </p:pic>
    </p:spTree>
  </p:cSld>
  <p:clrMapOvr>
    <a:masterClrMapping/>
  </p:clrMapOvr>
  <p:transition>
    <p:newsflash/>
    <p:sndAc>
      <p:stSnd>
        <p:snd r:embed="rId2" name="laser.wav"/>
      </p:stSnd>
    </p:sndAc>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179512" y="836712"/>
            <a:ext cx="8784976" cy="5262979"/>
          </a:xfrm>
          <a:prstGeom prst="rect">
            <a:avLst/>
          </a:prstGeom>
        </p:spPr>
        <p:txBody>
          <a:bodyPr wrap="square">
            <a:spAutoFit/>
          </a:bodyPr>
          <a:lstStyle/>
          <a:p>
            <a:r>
              <a:rPr lang="ja-JP" altLang="en-US" sz="2400" dirty="0" smtClean="0">
                <a:latin typeface="HGS創英角ｺﾞｼｯｸUB" pitchFamily="50" charset="-128"/>
                <a:ea typeface="HGS創英角ｺﾞｼｯｸUB" pitchFamily="50" charset="-128"/>
              </a:rPr>
              <a:t>介護保険で出来る事と出来ない事について、訪問介護ではよく議論されています。</a:t>
            </a:r>
            <a:endParaRPr lang="en-US" altLang="ja-JP" sz="2400" dirty="0" smtClean="0">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例えば、老夫婦</a:t>
            </a:r>
            <a:r>
              <a:rPr lang="en-US" altLang="ja-JP" sz="2400" dirty="0" smtClean="0">
                <a:latin typeface="HGS創英角ｺﾞｼｯｸUB" pitchFamily="50" charset="-128"/>
                <a:ea typeface="HGS創英角ｺﾞｼｯｸUB" pitchFamily="50" charset="-128"/>
              </a:rPr>
              <a:t>2</a:t>
            </a:r>
            <a:r>
              <a:rPr lang="ja-JP" altLang="en-US" sz="2400" dirty="0" smtClean="0">
                <a:latin typeface="HGS創英角ｺﾞｼｯｸUB" pitchFamily="50" charset="-128"/>
                <a:ea typeface="HGS創英角ｺﾞｼｯｸUB" pitchFamily="50" charset="-128"/>
              </a:rPr>
              <a:t>人暮らしの場合において、</a:t>
            </a:r>
            <a:endParaRPr lang="en-US" altLang="ja-JP" sz="2400" dirty="0" smtClean="0">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旦那様の身体介護や生活援助で入っているヘルパーは、奥様のお世話は出来ません。</a:t>
            </a:r>
            <a:endParaRPr lang="en-US" altLang="ja-JP" sz="2400" dirty="0" smtClean="0">
              <a:latin typeface="HGS創英角ｺﾞｼｯｸUB" pitchFamily="50" charset="-128"/>
              <a:ea typeface="HGS創英角ｺﾞｼｯｸUB" pitchFamily="50" charset="-128"/>
            </a:endParaRPr>
          </a:p>
          <a:p>
            <a:r>
              <a:rPr lang="ja-JP" altLang="en-US" sz="2400" dirty="0" smtClean="0">
                <a:solidFill>
                  <a:srgbClr val="FF0000"/>
                </a:solidFill>
                <a:latin typeface="HGS創英角ｺﾞｼｯｸUB" pitchFamily="50" charset="-128"/>
                <a:ea typeface="HGS創英角ｺﾞｼｯｸUB" pitchFamily="50" charset="-128"/>
              </a:rPr>
              <a:t>・夫婦</a:t>
            </a:r>
            <a:r>
              <a:rPr lang="en-US" altLang="ja-JP" sz="2400" dirty="0" smtClean="0">
                <a:solidFill>
                  <a:srgbClr val="FF0000"/>
                </a:solidFill>
                <a:latin typeface="HGS創英角ｺﾞｼｯｸUB" pitchFamily="50" charset="-128"/>
                <a:ea typeface="HGS創英角ｺﾞｼｯｸUB" pitchFamily="50" charset="-128"/>
              </a:rPr>
              <a:t>2</a:t>
            </a:r>
            <a:r>
              <a:rPr lang="ja-JP" altLang="en-US" sz="2400" dirty="0" smtClean="0">
                <a:solidFill>
                  <a:srgbClr val="FF0000"/>
                </a:solidFill>
                <a:latin typeface="HGS創英角ｺﾞｼｯｸUB" pitchFamily="50" charset="-128"/>
                <a:ea typeface="HGS創英角ｺﾞｼｯｸUB" pitchFamily="50" charset="-128"/>
              </a:rPr>
              <a:t>人で住んでいる部屋やトイレの掃除は、ちょうど半分だけ掃除して帰る。</a:t>
            </a:r>
            <a:endParaRPr lang="en-US" altLang="ja-JP" sz="2400" dirty="0" smtClean="0">
              <a:solidFill>
                <a:srgbClr val="FF0000"/>
              </a:solidFill>
              <a:latin typeface="HGS創英角ｺﾞｼｯｸUB" pitchFamily="50" charset="-128"/>
              <a:ea typeface="HGS創英角ｺﾞｼｯｸUB" pitchFamily="50" charset="-128"/>
            </a:endParaRPr>
          </a:p>
          <a:p>
            <a:r>
              <a:rPr lang="ja-JP" altLang="en-US" sz="2400" dirty="0" smtClean="0">
                <a:solidFill>
                  <a:srgbClr val="FF0000"/>
                </a:solidFill>
                <a:latin typeface="HGS創英角ｺﾞｼｯｸUB" pitchFamily="50" charset="-128"/>
                <a:ea typeface="HGS創英角ｺﾞｼｯｸUB" pitchFamily="50" charset="-128"/>
              </a:rPr>
              <a:t>・食事を作ると、旦那様の分だけ作る。</a:t>
            </a:r>
            <a:endParaRPr lang="en-US" altLang="ja-JP" sz="2400" dirty="0" smtClean="0">
              <a:solidFill>
                <a:srgbClr val="FF0000"/>
              </a:solidFill>
              <a:latin typeface="HGS創英角ｺﾞｼｯｸUB" pitchFamily="50" charset="-128"/>
              <a:ea typeface="HGS創英角ｺﾞｼｯｸUB" pitchFamily="50" charset="-128"/>
            </a:endParaRPr>
          </a:p>
          <a:p>
            <a:r>
              <a:rPr lang="ja-JP" altLang="en-US" sz="2400" dirty="0" smtClean="0">
                <a:solidFill>
                  <a:srgbClr val="FF0000"/>
                </a:solidFill>
                <a:latin typeface="HGS創英角ｺﾞｼｯｸUB" pitchFamily="50" charset="-128"/>
                <a:ea typeface="HGS創英角ｺﾞｼｯｸUB" pitchFamily="50" charset="-128"/>
              </a:rPr>
              <a:t>・奥様がデイに出かける際、送り出しや荷物の準備はしない。</a:t>
            </a:r>
            <a:endParaRPr lang="en-US" altLang="ja-JP" sz="2400" dirty="0" smtClean="0">
              <a:solidFill>
                <a:srgbClr val="FF0000"/>
              </a:solidFill>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このような対応について、笑われる方もおられるかもしれませんが、やっている方は至って真面目に業務を遂行しています。介護保険上も上記対応が正しいと言えます。</a:t>
            </a:r>
            <a:endParaRPr lang="en-US" altLang="ja-JP" sz="2400" dirty="0" smtClean="0">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訪問介護では、このように注意する点が多々ありますが、通所介護では施設に通ってサービスを受ける為、視点が変わります。</a:t>
            </a:r>
            <a:endParaRPr lang="en-US" altLang="ja-JP" sz="2400" dirty="0" smtClean="0">
              <a:latin typeface="HGS創英角ｺﾞｼｯｸUB" pitchFamily="50" charset="-128"/>
              <a:ea typeface="HGS創英角ｺﾞｼｯｸUB" pitchFamily="50" charset="-128"/>
            </a:endParaRPr>
          </a:p>
        </p:txBody>
      </p:sp>
      <p:sp>
        <p:nvSpPr>
          <p:cNvPr id="3" name="スライド番号プレースホルダ 2"/>
          <p:cNvSpPr>
            <a:spLocks noGrp="1"/>
          </p:cNvSpPr>
          <p:nvPr>
            <p:ph type="sldNum" sz="quarter" idx="10"/>
          </p:nvPr>
        </p:nvSpPr>
        <p:spPr/>
        <p:txBody>
          <a:bodyPr/>
          <a:lstStyle/>
          <a:p>
            <a:fld id="{EDE73ACA-261E-4BC9-8A40-0CC419A9CACB}" type="slidenum">
              <a:rPr kumimoji="1" lang="ja-JP" altLang="en-US" smtClean="0"/>
              <a:pPr/>
              <a:t>2</a:t>
            </a:fld>
            <a:endParaRPr kumimoji="1" lang="ja-JP" altLang="en-US"/>
          </a:p>
        </p:txBody>
      </p:sp>
      <p:sp>
        <p:nvSpPr>
          <p:cNvPr id="5" name="テキスト ボックス 4"/>
          <p:cNvSpPr txBox="1"/>
          <p:nvPr/>
        </p:nvSpPr>
        <p:spPr>
          <a:xfrm>
            <a:off x="35496" y="44625"/>
            <a:ext cx="5940152" cy="461665"/>
          </a:xfrm>
          <a:prstGeom prst="rect">
            <a:avLst/>
          </a:prstGeom>
          <a:noFill/>
        </p:spPr>
        <p:txBody>
          <a:bodyPr wrap="square" rtlCol="0">
            <a:spAutoFit/>
          </a:bodyPr>
          <a:lstStyle/>
          <a:p>
            <a:r>
              <a:rPr lang="ja-JP" altLang="en-US" sz="2400" dirty="0" smtClean="0">
                <a:latin typeface="HGS創英角ｺﾞｼｯｸUB" pitchFamily="50" charset="-128"/>
                <a:ea typeface="HGS創英角ｺﾞｼｯｸUB" pitchFamily="50" charset="-128"/>
              </a:rPr>
              <a:t>訪問介護では</a:t>
            </a:r>
            <a:endParaRPr kumimoji="1" lang="ja-JP" altLang="en-US" sz="2400" dirty="0">
              <a:latin typeface="HGS創英角ｺﾞｼｯｸUB" pitchFamily="50" charset="-128"/>
              <a:ea typeface="HGS創英角ｺﾞｼｯｸUB" pitchFamily="50" charset="-128"/>
            </a:endParaRPr>
          </a:p>
        </p:txBody>
      </p:sp>
    </p:spTree>
  </p:cSld>
  <p:clrMapOvr>
    <a:masterClrMapping/>
  </p:clrMapOvr>
  <p:transition>
    <p:newsflash/>
    <p:sndAc>
      <p:stSnd>
        <p:snd r:embed="rId2" name="laser.wav"/>
      </p:stSnd>
    </p:sndAc>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35496" y="44625"/>
            <a:ext cx="5940152" cy="461665"/>
          </a:xfrm>
          <a:prstGeom prst="rect">
            <a:avLst/>
          </a:prstGeom>
          <a:noFill/>
        </p:spPr>
        <p:txBody>
          <a:bodyPr wrap="square" rtlCol="0">
            <a:spAutoFit/>
          </a:bodyPr>
          <a:lstStyle/>
          <a:p>
            <a:r>
              <a:rPr lang="ja-JP" altLang="en-US" sz="2400" dirty="0" smtClean="0">
                <a:latin typeface="HGS創英角ｺﾞｼｯｸUB" pitchFamily="50" charset="-128"/>
                <a:ea typeface="HGS創英角ｺﾞｼｯｸUB" pitchFamily="50" charset="-128"/>
              </a:rPr>
              <a:t>通所介護とは</a:t>
            </a:r>
            <a:endParaRPr kumimoji="1" lang="ja-JP" altLang="en-US" sz="2400" dirty="0">
              <a:latin typeface="HGS創英角ｺﾞｼｯｸUB" pitchFamily="50" charset="-128"/>
              <a:ea typeface="HGS創英角ｺﾞｼｯｸUB" pitchFamily="50" charset="-128"/>
            </a:endParaRPr>
          </a:p>
        </p:txBody>
      </p:sp>
      <p:sp>
        <p:nvSpPr>
          <p:cNvPr id="3" name="テキスト ボックス 2"/>
          <p:cNvSpPr txBox="1"/>
          <p:nvPr/>
        </p:nvSpPr>
        <p:spPr>
          <a:xfrm>
            <a:off x="467544" y="3140968"/>
            <a:ext cx="5941168" cy="646331"/>
          </a:xfrm>
          <a:prstGeom prst="rect">
            <a:avLst/>
          </a:prstGeom>
          <a:noFill/>
        </p:spPr>
        <p:txBody>
          <a:bodyPr wrap="square" rtlCol="0">
            <a:spAutoFit/>
          </a:bodyPr>
          <a:lstStyle/>
          <a:p>
            <a:endParaRPr kumimoji="1" lang="en-US" altLang="ja-JP" dirty="0" smtClean="0"/>
          </a:p>
          <a:p>
            <a:endParaRPr lang="en-US" altLang="ja-JP" dirty="0" smtClean="0"/>
          </a:p>
        </p:txBody>
      </p:sp>
      <p:sp>
        <p:nvSpPr>
          <p:cNvPr id="6" name="テキスト ボックス 5"/>
          <p:cNvSpPr txBox="1"/>
          <p:nvPr/>
        </p:nvSpPr>
        <p:spPr>
          <a:xfrm>
            <a:off x="179512" y="1013827"/>
            <a:ext cx="7776864" cy="4893647"/>
          </a:xfrm>
          <a:prstGeom prst="rect">
            <a:avLst/>
          </a:prstGeom>
          <a:noFill/>
        </p:spPr>
        <p:txBody>
          <a:bodyPr wrap="square" rtlCol="0">
            <a:spAutoFit/>
          </a:bodyPr>
          <a:lstStyle/>
          <a:p>
            <a:r>
              <a:rPr lang="ja-JP" altLang="en-US" sz="2400" dirty="0" smtClean="0">
                <a:latin typeface="HGP創英角ｺﾞｼｯｸUB" pitchFamily="50" charset="-128"/>
                <a:ea typeface="HGP創英角ｺﾞｼｯｸUB" pitchFamily="50" charset="-128"/>
              </a:rPr>
              <a:t>通所介護（デイサービス）の基本方針については、厚生労働省令において次のように規定されています。</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要介護状態となった場合においても、その利用者が可能な限りその居宅において、その有する能力に応じ自立した日常生活を営むことができるよう、必要な日常生活上の世話及び機能訓練を行うことにより、利用者の社会的孤立感の解消及び心身の機能の維持並びに利用者の家族の身体的及び精神的負担の軽減を図るものでなければならない。」</a:t>
            </a:r>
            <a:endParaRPr lang="en-US" altLang="ja-JP" sz="2400" dirty="0" smtClean="0">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このように、通所介護では</a:t>
            </a:r>
            <a:endParaRPr lang="en-US" altLang="ja-JP" sz="2400" dirty="0" smtClean="0">
              <a:latin typeface="HGP創英角ｺﾞｼｯｸUB" pitchFamily="50" charset="-128"/>
              <a:ea typeface="HGP創英角ｺﾞｼｯｸUB" pitchFamily="50" charset="-128"/>
            </a:endParaRPr>
          </a:p>
          <a:p>
            <a:r>
              <a:rPr lang="ja-JP" altLang="en-US" sz="2400" dirty="0" smtClean="0">
                <a:solidFill>
                  <a:srgbClr val="FF0000"/>
                </a:solidFill>
                <a:latin typeface="HGP創英角ｺﾞｼｯｸUB" pitchFamily="50" charset="-128"/>
                <a:ea typeface="HGP創英角ｺﾞｼｯｸUB" pitchFamily="50" charset="-128"/>
              </a:rPr>
              <a:t>①社会的孤立感の解消</a:t>
            </a:r>
            <a:endParaRPr lang="en-US" altLang="ja-JP" sz="2400" dirty="0" smtClean="0">
              <a:solidFill>
                <a:srgbClr val="FF0000"/>
              </a:solidFill>
              <a:latin typeface="HGP創英角ｺﾞｼｯｸUB" pitchFamily="50" charset="-128"/>
              <a:ea typeface="HGP創英角ｺﾞｼｯｸUB" pitchFamily="50" charset="-128"/>
            </a:endParaRPr>
          </a:p>
          <a:p>
            <a:r>
              <a:rPr lang="ja-JP" altLang="en-US" sz="2400" dirty="0" smtClean="0">
                <a:solidFill>
                  <a:srgbClr val="FF0000"/>
                </a:solidFill>
                <a:latin typeface="HGP創英角ｺﾞｼｯｸUB" pitchFamily="50" charset="-128"/>
                <a:ea typeface="HGP創英角ｺﾞｼｯｸUB" pitchFamily="50" charset="-128"/>
              </a:rPr>
              <a:t>②心身機能の維持</a:t>
            </a:r>
            <a:endParaRPr lang="en-US" altLang="ja-JP" sz="2400" dirty="0" smtClean="0">
              <a:solidFill>
                <a:srgbClr val="FF0000"/>
              </a:solidFill>
              <a:latin typeface="HGP創英角ｺﾞｼｯｸUB" pitchFamily="50" charset="-128"/>
              <a:ea typeface="HGP創英角ｺﾞｼｯｸUB" pitchFamily="50" charset="-128"/>
            </a:endParaRPr>
          </a:p>
          <a:p>
            <a:r>
              <a:rPr lang="ja-JP" altLang="en-US" sz="2400" dirty="0" smtClean="0">
                <a:solidFill>
                  <a:srgbClr val="FF0000"/>
                </a:solidFill>
                <a:latin typeface="HGP創英角ｺﾞｼｯｸUB" pitchFamily="50" charset="-128"/>
                <a:ea typeface="HGP創英角ｺﾞｼｯｸUB" pitchFamily="50" charset="-128"/>
              </a:rPr>
              <a:t>③家族の身体的精神的負担の軽減</a:t>
            </a:r>
            <a:endParaRPr lang="en-US" altLang="ja-JP" sz="2400" dirty="0" smtClean="0">
              <a:solidFill>
                <a:srgbClr val="FF0000"/>
              </a:solidFill>
              <a:latin typeface="HGP創英角ｺﾞｼｯｸUB" pitchFamily="50" charset="-128"/>
              <a:ea typeface="HGP創英角ｺﾞｼｯｸUB" pitchFamily="50" charset="-128"/>
            </a:endParaRPr>
          </a:p>
          <a:p>
            <a:r>
              <a:rPr lang="ja-JP" altLang="en-US" sz="2400" dirty="0" smtClean="0">
                <a:latin typeface="HGP創英角ｺﾞｼｯｸUB" pitchFamily="50" charset="-128"/>
                <a:ea typeface="HGP創英角ｺﾞｼｯｸUB" pitchFamily="50" charset="-128"/>
              </a:rPr>
              <a:t>という</a:t>
            </a:r>
            <a:r>
              <a:rPr lang="en-US" altLang="ja-JP" sz="2400" dirty="0" smtClean="0">
                <a:latin typeface="HGP創英角ｺﾞｼｯｸUB" pitchFamily="50" charset="-128"/>
                <a:ea typeface="HGP創英角ｺﾞｼｯｸUB" pitchFamily="50" charset="-128"/>
              </a:rPr>
              <a:t>3</a:t>
            </a:r>
            <a:r>
              <a:rPr lang="ja-JP" altLang="en-US" sz="2400" dirty="0" err="1" smtClean="0">
                <a:latin typeface="HGP創英角ｺﾞｼｯｸUB" pitchFamily="50" charset="-128"/>
                <a:ea typeface="HGP創英角ｺﾞｼｯｸUB" pitchFamily="50" charset="-128"/>
              </a:rPr>
              <a:t>つの</a:t>
            </a:r>
            <a:r>
              <a:rPr lang="ja-JP" altLang="en-US" sz="2400" dirty="0" smtClean="0">
                <a:latin typeface="HGP創英角ｺﾞｼｯｸUB" pitchFamily="50" charset="-128"/>
                <a:ea typeface="HGP創英角ｺﾞｼｯｸUB" pitchFamily="50" charset="-128"/>
              </a:rPr>
              <a:t>目的があります。</a:t>
            </a:r>
            <a:endParaRPr lang="en-US" altLang="ja-JP" sz="2400" dirty="0" smtClean="0">
              <a:latin typeface="HGP創英角ｺﾞｼｯｸUB" pitchFamily="50" charset="-128"/>
              <a:ea typeface="HGP創英角ｺﾞｼｯｸUB" pitchFamily="50" charset="-128"/>
            </a:endParaRPr>
          </a:p>
        </p:txBody>
      </p:sp>
      <p:sp>
        <p:nvSpPr>
          <p:cNvPr id="8" name="スライド番号プレースホルダ 7"/>
          <p:cNvSpPr>
            <a:spLocks noGrp="1"/>
          </p:cNvSpPr>
          <p:nvPr>
            <p:ph type="sldNum" sz="quarter" idx="10"/>
          </p:nvPr>
        </p:nvSpPr>
        <p:spPr/>
        <p:txBody>
          <a:bodyPr/>
          <a:lstStyle/>
          <a:p>
            <a:fld id="{EDE73ACA-261E-4BC9-8A40-0CC419A9CACB}" type="slidenum">
              <a:rPr kumimoji="1" lang="ja-JP" altLang="en-US" smtClean="0"/>
              <a:pPr/>
              <a:t>3</a:t>
            </a:fld>
            <a:endParaRPr kumimoji="1" lang="ja-JP" altLang="en-US"/>
          </a:p>
        </p:txBody>
      </p:sp>
    </p:spTree>
  </p:cSld>
  <p:clrMapOvr>
    <a:masterClrMapping/>
  </p:clrMapOvr>
  <p:transition>
    <p:newsflash/>
    <p:sndAc>
      <p:stSnd>
        <p:snd r:embed="rId3" name="laser.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5498" y="1844824"/>
            <a:ext cx="184731" cy="400110"/>
          </a:xfrm>
          <a:prstGeom prst="rect">
            <a:avLst/>
          </a:prstGeom>
          <a:noFill/>
        </p:spPr>
        <p:txBody>
          <a:bodyPr wrap="none" rtlCol="0">
            <a:spAutoFit/>
          </a:bodyPr>
          <a:lstStyle/>
          <a:p>
            <a:endParaRPr lang="ja-JP" altLang="en-US" sz="2000" dirty="0" smtClean="0">
              <a:latin typeface="HG創英角ｺﾞｼｯｸUB" pitchFamily="49" charset="-128"/>
              <a:ea typeface="HG創英角ｺﾞｼｯｸUB" pitchFamily="49" charset="-128"/>
            </a:endParaRPr>
          </a:p>
        </p:txBody>
      </p:sp>
      <p:sp>
        <p:nvSpPr>
          <p:cNvPr id="8" name="テキスト ボックス 7"/>
          <p:cNvSpPr txBox="1"/>
          <p:nvPr/>
        </p:nvSpPr>
        <p:spPr>
          <a:xfrm>
            <a:off x="179512" y="836712"/>
            <a:ext cx="8784976" cy="5262979"/>
          </a:xfrm>
          <a:prstGeom prst="rect">
            <a:avLst/>
          </a:prstGeom>
          <a:noFill/>
        </p:spPr>
        <p:txBody>
          <a:bodyPr wrap="square" rtlCol="0">
            <a:spAutoFit/>
          </a:bodyPr>
          <a:lstStyle/>
          <a:p>
            <a:r>
              <a:rPr lang="ja-JP" altLang="en-US" sz="2400" dirty="0" smtClean="0">
                <a:latin typeface="HGS創英角ｺﾞｼｯｸUB" pitchFamily="50" charset="-128"/>
                <a:ea typeface="HGS創英角ｺﾞｼｯｸUB" pitchFamily="50" charset="-128"/>
              </a:rPr>
              <a:t>この</a:t>
            </a:r>
            <a:r>
              <a:rPr lang="en-US" altLang="ja-JP" sz="2400" dirty="0" smtClean="0">
                <a:latin typeface="HGS創英角ｺﾞｼｯｸUB" pitchFamily="50" charset="-128"/>
                <a:ea typeface="HGS創英角ｺﾞｼｯｸUB" pitchFamily="50" charset="-128"/>
              </a:rPr>
              <a:t>3</a:t>
            </a:r>
            <a:r>
              <a:rPr lang="ja-JP" altLang="en-US" sz="2400" dirty="0" err="1" smtClean="0">
                <a:latin typeface="HGS創英角ｺﾞｼｯｸUB" pitchFamily="50" charset="-128"/>
                <a:ea typeface="HGS創英角ｺﾞｼｯｸUB" pitchFamily="50" charset="-128"/>
              </a:rPr>
              <a:t>つの</a:t>
            </a:r>
            <a:r>
              <a:rPr lang="ja-JP" altLang="en-US" sz="2400" dirty="0" smtClean="0">
                <a:latin typeface="HGS創英角ｺﾞｼｯｸUB" pitchFamily="50" charset="-128"/>
                <a:ea typeface="HGS創英角ｺﾞｼｯｸUB" pitchFamily="50" charset="-128"/>
              </a:rPr>
              <a:t>目的を行う前提でいろいろな決まりが成り立っています。</a:t>
            </a:r>
            <a:endParaRPr lang="en-US" altLang="ja-JP" sz="2400" dirty="0" smtClean="0">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・通所介護の利用料金の対価</a:t>
            </a:r>
            <a:endParaRPr lang="en-US" altLang="ja-JP" sz="2400" dirty="0" smtClean="0">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a:t>
            </a:r>
            <a:r>
              <a:rPr lang="en-US" altLang="ja-JP" sz="2400" dirty="0" smtClean="0">
                <a:latin typeface="HGS創英角ｺﾞｼｯｸUB" pitchFamily="50" charset="-128"/>
                <a:ea typeface="HGS創英角ｺﾞｼｯｸUB" pitchFamily="50" charset="-128"/>
              </a:rPr>
              <a:t>3</a:t>
            </a:r>
            <a:r>
              <a:rPr lang="ja-JP" altLang="en-US" sz="2400" dirty="0" err="1" smtClean="0">
                <a:latin typeface="HGS創英角ｺﾞｼｯｸUB" pitchFamily="50" charset="-128"/>
                <a:ea typeface="HGS創英角ｺﾞｼｯｸUB" pitchFamily="50" charset="-128"/>
              </a:rPr>
              <a:t>つの</a:t>
            </a:r>
            <a:r>
              <a:rPr lang="ja-JP" altLang="en-US" sz="2400" dirty="0" smtClean="0">
                <a:latin typeface="HGS創英角ｺﾞｼｯｸUB" pitchFamily="50" charset="-128"/>
                <a:ea typeface="HGS創英角ｺﾞｼｯｸUB" pitchFamily="50" charset="-128"/>
              </a:rPr>
              <a:t>目的を盛り込んだ通所介護サービス計画書の計画に沿ってサービスを提供する事により得られる。</a:t>
            </a:r>
            <a:endParaRPr lang="en-US" altLang="ja-JP" sz="2400" dirty="0" smtClean="0">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・入浴加算</a:t>
            </a:r>
            <a:endParaRPr lang="en-US" altLang="ja-JP" sz="2400" dirty="0" smtClean="0">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→清潔保持の観点だけではなく、入浴中の利用者の観察を含む介助を行う場合について算定されるものである</a:t>
            </a:r>
            <a:r>
              <a:rPr lang="en-US" altLang="ja-JP" sz="2400" dirty="0" smtClean="0">
                <a:latin typeface="HGS創英角ｺﾞｼｯｸUB" pitchFamily="50" charset="-128"/>
                <a:ea typeface="HGS創英角ｺﾞｼｯｸUB" pitchFamily="50" charset="-128"/>
              </a:rPr>
              <a:t>(</a:t>
            </a:r>
            <a:r>
              <a:rPr lang="ja-JP" altLang="en-US" sz="2400" dirty="0" smtClean="0">
                <a:latin typeface="HGS創英角ｺﾞｼｯｸUB" pitchFamily="50" charset="-128"/>
                <a:ea typeface="HGS創英角ｺﾞｼｯｸUB" pitchFamily="50" charset="-128"/>
              </a:rPr>
              <a:t>老企第</a:t>
            </a:r>
            <a:r>
              <a:rPr lang="en-US" altLang="ja-JP" sz="2400" dirty="0" smtClean="0">
                <a:latin typeface="HGS創英角ｺﾞｼｯｸUB" pitchFamily="50" charset="-128"/>
                <a:ea typeface="HGS創英角ｺﾞｼｯｸUB" pitchFamily="50" charset="-128"/>
              </a:rPr>
              <a:t>36</a:t>
            </a:r>
            <a:r>
              <a:rPr lang="ja-JP" altLang="en-US" sz="2400" dirty="0" smtClean="0">
                <a:latin typeface="HGS創英角ｺﾞｼｯｸUB" pitchFamily="50" charset="-128"/>
                <a:ea typeface="HGS創英角ｺﾞｼｯｸUB" pitchFamily="50" charset="-128"/>
              </a:rPr>
              <a:t>号</a:t>
            </a:r>
            <a:r>
              <a:rPr lang="en-US" altLang="ja-JP" sz="2400" dirty="0" smtClean="0">
                <a:latin typeface="HGS創英角ｺﾞｼｯｸUB" pitchFamily="50" charset="-128"/>
                <a:ea typeface="HGS創英角ｺﾞｼｯｸUB" pitchFamily="50" charset="-128"/>
              </a:rPr>
              <a:t>)</a:t>
            </a:r>
            <a:r>
              <a:rPr lang="ja-JP" altLang="en-US" sz="2400" dirty="0" smtClean="0">
                <a:latin typeface="HGS創英角ｺﾞｼｯｸUB" pitchFamily="50" charset="-128"/>
                <a:ea typeface="HGS創英角ｺﾞｼｯｸUB" pitchFamily="50" charset="-128"/>
              </a:rPr>
              <a:t>為、浴室に入らない清拭・足浴・洗髪では加算算定は出来ない。</a:t>
            </a:r>
            <a:endParaRPr lang="en-US" altLang="ja-JP" sz="2400" dirty="0" smtClean="0">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シャワー浴は通常の入浴とみられ、算定できる。</a:t>
            </a:r>
            <a:endParaRPr lang="en-US" altLang="ja-JP" sz="2400" dirty="0" smtClean="0">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・送迎減算</a:t>
            </a:r>
            <a:endParaRPr lang="en-US" altLang="ja-JP" sz="2400" dirty="0" smtClean="0">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通所介護の利用料金に含まれている送迎費用ですが、利用時間とはみなされない為、送迎時間は利用時間に含むことは出来ない。</a:t>
            </a:r>
            <a:endParaRPr lang="en-US" altLang="ja-JP" sz="2400" dirty="0" smtClean="0">
              <a:latin typeface="HGS創英角ｺﾞｼｯｸUB" pitchFamily="50" charset="-128"/>
              <a:ea typeface="HGS創英角ｺﾞｼｯｸUB" pitchFamily="50" charset="-128"/>
            </a:endParaRPr>
          </a:p>
        </p:txBody>
      </p:sp>
      <p:sp>
        <p:nvSpPr>
          <p:cNvPr id="11" name="スライド番号プレースホルダ 10"/>
          <p:cNvSpPr>
            <a:spLocks noGrp="1"/>
          </p:cNvSpPr>
          <p:nvPr>
            <p:ph type="sldNum" sz="quarter" idx="10"/>
          </p:nvPr>
        </p:nvSpPr>
        <p:spPr/>
        <p:txBody>
          <a:bodyPr/>
          <a:lstStyle/>
          <a:p>
            <a:fld id="{EDE73ACA-261E-4BC9-8A40-0CC419A9CACB}" type="slidenum">
              <a:rPr kumimoji="1" lang="ja-JP" altLang="en-US" smtClean="0"/>
              <a:pPr/>
              <a:t>4</a:t>
            </a:fld>
            <a:endParaRPr kumimoji="1" lang="ja-JP" altLang="en-US"/>
          </a:p>
        </p:txBody>
      </p:sp>
    </p:spTree>
  </p:cSld>
  <p:clrMapOvr>
    <a:masterClrMapping/>
  </p:clrMapOvr>
  <p:transition>
    <p:newsflash/>
    <p:sndAc>
      <p:stSnd>
        <p:snd r:embed="rId2" name="laser.wav"/>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179512" y="1208941"/>
            <a:ext cx="8784976" cy="4524315"/>
          </a:xfrm>
          <a:prstGeom prst="rect">
            <a:avLst/>
          </a:prstGeom>
          <a:noFill/>
        </p:spPr>
        <p:txBody>
          <a:bodyPr wrap="square" rtlCol="0">
            <a:spAutoFit/>
          </a:bodyPr>
          <a:lstStyle/>
          <a:p>
            <a:r>
              <a:rPr lang="ja-JP" altLang="en-US" sz="2400" dirty="0" smtClean="0">
                <a:latin typeface="HGS創英角ｺﾞｼｯｸUB" pitchFamily="50" charset="-128"/>
                <a:ea typeface="HGS創英角ｺﾞｼｯｸUB" pitchFamily="50" charset="-128"/>
              </a:rPr>
              <a:t>・</a:t>
            </a:r>
            <a:r>
              <a:rPr lang="ja-JP" altLang="en-US" sz="2400" dirty="0" smtClean="0">
                <a:solidFill>
                  <a:srgbClr val="FF0000"/>
                </a:solidFill>
                <a:latin typeface="HGS創英角ｺﾞｼｯｸUB" pitchFamily="50" charset="-128"/>
                <a:ea typeface="HGS創英角ｺﾞｼｯｸUB" pitchFamily="50" charset="-128"/>
              </a:rPr>
              <a:t>指定通所介護は、事業所内でサービスを提供する事が原則</a:t>
            </a:r>
            <a:r>
              <a:rPr lang="ja-JP" altLang="en-US" sz="2400" dirty="0" smtClean="0">
                <a:latin typeface="HGS創英角ｺﾞｼｯｸUB" pitchFamily="50" charset="-128"/>
                <a:ea typeface="HGS創英角ｺﾞｼｯｸUB" pitchFamily="50" charset="-128"/>
              </a:rPr>
              <a:t>となっています。（老企第</a:t>
            </a:r>
            <a:r>
              <a:rPr lang="en-US" altLang="ja-JP" sz="2400" dirty="0" smtClean="0">
                <a:latin typeface="HGS創英角ｺﾞｼｯｸUB" pitchFamily="50" charset="-128"/>
                <a:ea typeface="HGS創英角ｺﾞｼｯｸUB" pitchFamily="50" charset="-128"/>
              </a:rPr>
              <a:t>25</a:t>
            </a:r>
            <a:r>
              <a:rPr lang="ja-JP" altLang="en-US" sz="2400" dirty="0" smtClean="0">
                <a:latin typeface="HGS創英角ｺﾞｼｯｸUB" pitchFamily="50" charset="-128"/>
                <a:ea typeface="HGS創英角ｺﾞｼｯｸUB" pitchFamily="50" charset="-128"/>
              </a:rPr>
              <a:t>号より抜粋）</a:t>
            </a:r>
            <a:endParaRPr lang="en-US" altLang="ja-JP" sz="2400" dirty="0" smtClean="0">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これにより、通所介護計画に位置付けていない</a:t>
            </a:r>
            <a:r>
              <a:rPr lang="ja-JP" altLang="en-US" sz="2400" dirty="0" smtClean="0">
                <a:solidFill>
                  <a:srgbClr val="FF0000"/>
                </a:solidFill>
                <a:latin typeface="HGS創英角ｺﾞｼｯｸUB" pitchFamily="50" charset="-128"/>
                <a:ea typeface="HGS創英角ｺﾞｼｯｸUB" pitchFamily="50" charset="-128"/>
              </a:rPr>
              <a:t>敷地外でのサービス提供は認められていません。</a:t>
            </a:r>
            <a:endParaRPr lang="en-US" altLang="ja-JP" sz="2400" dirty="0" smtClean="0">
              <a:solidFill>
                <a:srgbClr val="FF0000"/>
              </a:solidFill>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敷地外のサービス提供においても、前述の</a:t>
            </a:r>
            <a:r>
              <a:rPr lang="en-US" altLang="ja-JP" sz="2400" dirty="0" smtClean="0">
                <a:latin typeface="HGS創英角ｺﾞｼｯｸUB" pitchFamily="50" charset="-128"/>
                <a:ea typeface="HGS創英角ｺﾞｼｯｸUB" pitchFamily="50" charset="-128"/>
              </a:rPr>
              <a:t>3</a:t>
            </a:r>
            <a:r>
              <a:rPr lang="ja-JP" altLang="en-US" sz="2400" dirty="0" err="1" smtClean="0">
                <a:latin typeface="HGS創英角ｺﾞｼｯｸUB" pitchFamily="50" charset="-128"/>
                <a:ea typeface="HGS創英角ｺﾞｼｯｸUB" pitchFamily="50" charset="-128"/>
              </a:rPr>
              <a:t>つの</a:t>
            </a:r>
            <a:r>
              <a:rPr lang="ja-JP" altLang="en-US" sz="2400" dirty="0" smtClean="0">
                <a:latin typeface="HGS創英角ｺﾞｼｯｸUB" pitchFamily="50" charset="-128"/>
                <a:ea typeface="HGS創英角ｺﾞｼｯｸUB" pitchFamily="50" charset="-128"/>
              </a:rPr>
              <a:t>目的を位置付けている必要があります。</a:t>
            </a:r>
            <a:endParaRPr lang="en-US" altLang="ja-JP" sz="2400" dirty="0" smtClean="0">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財源が国からである以上、</a:t>
            </a:r>
            <a:r>
              <a:rPr lang="en-US" altLang="ja-JP" sz="2400" dirty="0" smtClean="0">
                <a:latin typeface="HGS創英角ｺﾞｼｯｸUB" pitchFamily="50" charset="-128"/>
                <a:ea typeface="HGS創英角ｺﾞｼｯｸUB" pitchFamily="50" charset="-128"/>
              </a:rPr>
              <a:t>3</a:t>
            </a:r>
            <a:r>
              <a:rPr lang="ja-JP" altLang="en-US" sz="2400" dirty="0" err="1" smtClean="0">
                <a:latin typeface="HGS創英角ｺﾞｼｯｸUB" pitchFamily="50" charset="-128"/>
                <a:ea typeface="HGS創英角ｺﾞｼｯｸUB" pitchFamily="50" charset="-128"/>
              </a:rPr>
              <a:t>つの</a:t>
            </a:r>
            <a:r>
              <a:rPr lang="ja-JP" altLang="en-US" sz="2400" dirty="0" smtClean="0">
                <a:latin typeface="HGS創英角ｺﾞｼｯｸUB" pitchFamily="50" charset="-128"/>
                <a:ea typeface="HGS創英角ｺﾞｼｯｸUB" pitchFamily="50" charset="-128"/>
              </a:rPr>
              <a:t>目的以外（例えば娯楽等）でのサービス提供は認められないケースが多いようです。</a:t>
            </a:r>
            <a:endParaRPr lang="en-US" altLang="ja-JP" sz="2400" dirty="0" smtClean="0">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季節に応じたイベントや様々な行事の参加等で、利用者様に楽しんでいただく事は決して無意味なことではありませんが、あくまでそれを通じて利用者様にどういった効果をもたらすのかの</a:t>
            </a:r>
            <a:r>
              <a:rPr lang="ja-JP" altLang="en-US" sz="2400" dirty="0" smtClean="0">
                <a:solidFill>
                  <a:srgbClr val="FF0000"/>
                </a:solidFill>
                <a:latin typeface="HGS創英角ｺﾞｼｯｸUB" pitchFamily="50" charset="-128"/>
                <a:ea typeface="HGS創英角ｺﾞｼｯｸUB" pitchFamily="50" charset="-128"/>
              </a:rPr>
              <a:t>建前</a:t>
            </a:r>
            <a:r>
              <a:rPr lang="ja-JP" altLang="en-US" sz="2400" dirty="0" smtClean="0">
                <a:latin typeface="HGS創英角ｺﾞｼｯｸUB" pitchFamily="50" charset="-128"/>
                <a:ea typeface="HGS創英角ｺﾞｼｯｸUB" pitchFamily="50" charset="-128"/>
              </a:rPr>
              <a:t>は必要になってきます。</a:t>
            </a:r>
            <a:endParaRPr lang="en-US" altLang="ja-JP" sz="2400" dirty="0" smtClean="0">
              <a:latin typeface="HGS創英角ｺﾞｼｯｸUB" pitchFamily="50" charset="-128"/>
              <a:ea typeface="HGS創英角ｺﾞｼｯｸUB" pitchFamily="50" charset="-128"/>
            </a:endParaRPr>
          </a:p>
        </p:txBody>
      </p:sp>
      <p:sp>
        <p:nvSpPr>
          <p:cNvPr id="5" name="スライド番号プレースホルダ 4"/>
          <p:cNvSpPr>
            <a:spLocks noGrp="1"/>
          </p:cNvSpPr>
          <p:nvPr>
            <p:ph type="sldNum" sz="quarter" idx="10"/>
          </p:nvPr>
        </p:nvSpPr>
        <p:spPr/>
        <p:txBody>
          <a:bodyPr/>
          <a:lstStyle/>
          <a:p>
            <a:fld id="{EDE73ACA-261E-4BC9-8A40-0CC419A9CACB}" type="slidenum">
              <a:rPr kumimoji="1" lang="ja-JP" altLang="en-US" smtClean="0"/>
              <a:pPr/>
              <a:t>5</a:t>
            </a:fld>
            <a:endParaRPr kumimoji="1" lang="ja-JP" altLang="en-US"/>
          </a:p>
        </p:txBody>
      </p:sp>
    </p:spTree>
  </p:cSld>
  <p:clrMapOvr>
    <a:masterClrMapping/>
  </p:clrMapOvr>
  <p:transition>
    <p:newsflash/>
    <p:sndAc>
      <p:stSnd>
        <p:snd r:embed="rId2" name="laser.wav"/>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107504" y="764704"/>
            <a:ext cx="8928992" cy="1200329"/>
          </a:xfrm>
          <a:prstGeom prst="rect">
            <a:avLst/>
          </a:prstGeom>
          <a:noFill/>
        </p:spPr>
        <p:txBody>
          <a:bodyPr wrap="square" rtlCol="0">
            <a:spAutoFit/>
          </a:bodyPr>
          <a:lstStyle/>
          <a:p>
            <a:r>
              <a:rPr lang="ja-JP" altLang="en-US" sz="2400" dirty="0" smtClean="0">
                <a:latin typeface="HGS創英角ｺﾞｼｯｸUB" pitchFamily="50" charset="-128"/>
                <a:ea typeface="HGS創英角ｺﾞｼｯｸUB" pitchFamily="50" charset="-128"/>
              </a:rPr>
              <a:t>アミューズメント施設でのサービス提供を前提としている</a:t>
            </a:r>
            <a:endParaRPr lang="en-US" altLang="ja-JP" sz="2400" dirty="0" smtClean="0">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樹楽イオン浦和美園店では、さいたま市役所より以下の見解が示されています。</a:t>
            </a:r>
            <a:endParaRPr lang="en-US" altLang="ja-JP" sz="2400" dirty="0" smtClean="0">
              <a:latin typeface="HGS創英角ｺﾞｼｯｸUB" pitchFamily="50" charset="-128"/>
              <a:ea typeface="HGS創英角ｺﾞｼｯｸUB" pitchFamily="50" charset="-128"/>
            </a:endParaRPr>
          </a:p>
        </p:txBody>
      </p:sp>
      <p:sp>
        <p:nvSpPr>
          <p:cNvPr id="5" name="スライド番号プレースホルダ 4"/>
          <p:cNvSpPr>
            <a:spLocks noGrp="1"/>
          </p:cNvSpPr>
          <p:nvPr>
            <p:ph type="sldNum" sz="quarter" idx="10"/>
          </p:nvPr>
        </p:nvSpPr>
        <p:spPr/>
        <p:txBody>
          <a:bodyPr/>
          <a:lstStyle/>
          <a:p>
            <a:fld id="{EDE73ACA-261E-4BC9-8A40-0CC419A9CACB}" type="slidenum">
              <a:rPr kumimoji="1" lang="ja-JP" altLang="en-US" smtClean="0"/>
              <a:pPr/>
              <a:t>6</a:t>
            </a:fld>
            <a:endParaRPr kumimoji="1" lang="ja-JP" altLang="en-US"/>
          </a:p>
        </p:txBody>
      </p:sp>
      <p:sp>
        <p:nvSpPr>
          <p:cNvPr id="7" name="角丸四角形 6"/>
          <p:cNvSpPr/>
          <p:nvPr/>
        </p:nvSpPr>
        <p:spPr>
          <a:xfrm>
            <a:off x="251520" y="2060848"/>
            <a:ext cx="8568952" cy="1872208"/>
          </a:xfrm>
          <a:prstGeom prst="round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400" dirty="0" smtClean="0"/>
              <a:t>サービス提供として認められるもの</a:t>
            </a:r>
            <a:endParaRPr kumimoji="1" lang="en-US" altLang="ja-JP" sz="2400" dirty="0" smtClean="0"/>
          </a:p>
          <a:p>
            <a:pPr lvl="1"/>
            <a:r>
              <a:rPr lang="ja-JP" altLang="en-US" sz="2400" dirty="0" smtClean="0"/>
              <a:t>・買い物（生活リハビリ）　</a:t>
            </a:r>
            <a:endParaRPr lang="en-US" altLang="ja-JP" sz="2400" dirty="0" smtClean="0"/>
          </a:p>
          <a:p>
            <a:pPr lvl="1"/>
            <a:r>
              <a:rPr lang="ja-JP" altLang="en-US" sz="2400" dirty="0" smtClean="0"/>
              <a:t>・ゲームセンターでのメダルゲーム等（手指の運動）</a:t>
            </a:r>
            <a:endParaRPr lang="en-US" altLang="ja-JP" sz="2400" dirty="0" smtClean="0"/>
          </a:p>
          <a:p>
            <a:pPr lvl="1"/>
            <a:r>
              <a:rPr lang="ja-JP" altLang="en-US" sz="2400" dirty="0" smtClean="0"/>
              <a:t>・散歩（歩行訓練）</a:t>
            </a:r>
            <a:endParaRPr lang="en-US" altLang="ja-JP" sz="2400" dirty="0" smtClean="0"/>
          </a:p>
        </p:txBody>
      </p:sp>
      <p:sp>
        <p:nvSpPr>
          <p:cNvPr id="8" name="角丸四角形 7"/>
          <p:cNvSpPr/>
          <p:nvPr/>
        </p:nvSpPr>
        <p:spPr>
          <a:xfrm>
            <a:off x="251520" y="4149080"/>
            <a:ext cx="8568952" cy="1872208"/>
          </a:xfrm>
          <a:prstGeom prst="round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400" dirty="0" smtClean="0">
                <a:solidFill>
                  <a:sysClr val="windowText" lastClr="000000"/>
                </a:solidFill>
              </a:rPr>
              <a:t>サービス提供として認められないもの</a:t>
            </a:r>
            <a:endParaRPr kumimoji="1" lang="en-US" altLang="ja-JP" sz="2400" dirty="0" smtClean="0">
              <a:solidFill>
                <a:sysClr val="windowText" lastClr="000000"/>
              </a:solidFill>
            </a:endParaRPr>
          </a:p>
          <a:p>
            <a:pPr lvl="1"/>
            <a:r>
              <a:rPr lang="ja-JP" altLang="en-US" sz="2400" dirty="0" smtClean="0">
                <a:solidFill>
                  <a:sysClr val="windowText" lastClr="000000"/>
                </a:solidFill>
              </a:rPr>
              <a:t>・映画鑑賞</a:t>
            </a:r>
            <a:endParaRPr lang="en-US" altLang="ja-JP" sz="2400" dirty="0" smtClean="0">
              <a:solidFill>
                <a:sysClr val="windowText" lastClr="000000"/>
              </a:solidFill>
            </a:endParaRPr>
          </a:p>
          <a:p>
            <a:pPr lvl="1"/>
            <a:r>
              <a:rPr lang="ja-JP" altLang="en-US" sz="2400" dirty="0" smtClean="0">
                <a:solidFill>
                  <a:sysClr val="windowText" lastClr="000000"/>
                </a:solidFill>
              </a:rPr>
              <a:t>・ゲームセンターでのゲーム</a:t>
            </a:r>
            <a:endParaRPr lang="en-US" altLang="ja-JP" sz="2400" dirty="0" smtClean="0">
              <a:solidFill>
                <a:sysClr val="windowText" lastClr="000000"/>
              </a:solidFill>
            </a:endParaRPr>
          </a:p>
          <a:p>
            <a:pPr lvl="1"/>
            <a:r>
              <a:rPr lang="ja-JP" altLang="en-US" sz="2400" dirty="0" smtClean="0">
                <a:solidFill>
                  <a:sysClr val="windowText" lastClr="000000"/>
                </a:solidFill>
              </a:rPr>
              <a:t>・散歩</a:t>
            </a:r>
            <a:endParaRPr lang="en-US" altLang="ja-JP" sz="2400" dirty="0" smtClean="0">
              <a:solidFill>
                <a:sysClr val="windowText" lastClr="000000"/>
              </a:solidFill>
            </a:endParaRPr>
          </a:p>
        </p:txBody>
      </p:sp>
    </p:spTree>
  </p:cSld>
  <p:clrMapOvr>
    <a:masterClrMapping/>
  </p:clrMapOvr>
  <p:transition>
    <p:newsflash/>
    <p:sndAc>
      <p:stSnd>
        <p:snd r:embed="rId2" name="laser.wav"/>
      </p:stSnd>
    </p:sndAc>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214282" y="1052736"/>
            <a:ext cx="8750206" cy="3785652"/>
          </a:xfrm>
          <a:prstGeom prst="rect">
            <a:avLst/>
          </a:prstGeom>
        </p:spPr>
        <p:txBody>
          <a:bodyPr wrap="square">
            <a:spAutoFit/>
          </a:bodyPr>
          <a:lstStyle/>
          <a:p>
            <a:r>
              <a:rPr lang="ja-JP" altLang="en-US" sz="2400" dirty="0" smtClean="0">
                <a:latin typeface="HGS創英角ｺﾞｼｯｸUB" pitchFamily="50" charset="-128"/>
                <a:ea typeface="HGS創英角ｺﾞｼｯｸUB" pitchFamily="50" charset="-128"/>
              </a:rPr>
              <a:t>また、通所介護のサービス提供に当たっては、当該事業所の従業者により提供されないといけないとされています。</a:t>
            </a:r>
            <a:endParaRPr lang="en-US" altLang="ja-JP" sz="2400" dirty="0" smtClean="0">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つまり、従業者以外の方からサービス提供を受けた時点でその利用者様のサービス提供は終了となるわけですが、</a:t>
            </a:r>
            <a:endParaRPr lang="en-US" altLang="ja-JP" sz="2400" dirty="0" smtClean="0">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ご存知の通り以下の物はサービス提供が終了となります。</a:t>
            </a:r>
            <a:endParaRPr lang="en-US" altLang="ja-JP" sz="2400" dirty="0" smtClean="0">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・通院</a:t>
            </a:r>
            <a:endParaRPr lang="en-US" altLang="ja-JP" sz="2400" dirty="0" smtClean="0">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・ご家族とお出かけ</a:t>
            </a:r>
            <a:endParaRPr lang="en-US" altLang="ja-JP" sz="2400" dirty="0" smtClean="0">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・散髪（中抜け）</a:t>
            </a:r>
            <a:endParaRPr lang="en-US" altLang="ja-JP" sz="2400" dirty="0" smtClean="0">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・通所介護利用中の担当者会議</a:t>
            </a:r>
            <a:endParaRPr lang="en-US" altLang="ja-JP" sz="2400" dirty="0" smtClean="0">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・業務委託先のサービス</a:t>
            </a:r>
          </a:p>
        </p:txBody>
      </p:sp>
      <p:sp>
        <p:nvSpPr>
          <p:cNvPr id="5" name="スライド番号プレースホルダ 4"/>
          <p:cNvSpPr>
            <a:spLocks noGrp="1"/>
          </p:cNvSpPr>
          <p:nvPr>
            <p:ph type="sldNum" sz="quarter" idx="10"/>
          </p:nvPr>
        </p:nvSpPr>
        <p:spPr/>
        <p:txBody>
          <a:bodyPr/>
          <a:lstStyle/>
          <a:p>
            <a:fld id="{EDE73ACA-261E-4BC9-8A40-0CC419A9CACB}" type="slidenum">
              <a:rPr kumimoji="1" lang="ja-JP" altLang="en-US" smtClean="0"/>
              <a:pPr/>
              <a:t>7</a:t>
            </a:fld>
            <a:endParaRPr kumimoji="1" lang="ja-JP" altLang="en-US"/>
          </a:p>
        </p:txBody>
      </p:sp>
    </p:spTree>
  </p:cSld>
  <p:clrMapOvr>
    <a:masterClrMapping/>
  </p:clrMapOvr>
  <p:transition>
    <p:newsflash/>
    <p:sndAc>
      <p:stSnd>
        <p:snd r:embed="rId2" name="laser.wav"/>
      </p:stSnd>
    </p:sndAc>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508772" y="1055633"/>
            <a:ext cx="8135194" cy="4893647"/>
          </a:xfrm>
          <a:prstGeom prst="rect">
            <a:avLst/>
          </a:prstGeom>
        </p:spPr>
        <p:txBody>
          <a:bodyPr wrap="square">
            <a:spAutoFit/>
          </a:bodyPr>
          <a:lstStyle/>
          <a:p>
            <a:r>
              <a:rPr lang="ja-JP" altLang="en-US" sz="2400" dirty="0" smtClean="0">
                <a:latin typeface="HGS創英角ｺﾞｼｯｸUB" pitchFamily="50" charset="-128"/>
                <a:ea typeface="HGS創英角ｺﾞｼｯｸUB" pitchFamily="50" charset="-128"/>
              </a:rPr>
              <a:t>では、この場合はどうなるのでしょうか。</a:t>
            </a:r>
            <a:endParaRPr lang="en-US" altLang="ja-JP" sz="2400" dirty="0" smtClean="0">
              <a:latin typeface="HGS創英角ｺﾞｼｯｸUB" pitchFamily="50" charset="-128"/>
              <a:ea typeface="HGS創英角ｺﾞｼｯｸUB" pitchFamily="50" charset="-128"/>
            </a:endParaRPr>
          </a:p>
          <a:p>
            <a:r>
              <a:rPr lang="ja-JP" altLang="en-US" sz="2400" dirty="0" smtClean="0">
                <a:solidFill>
                  <a:srgbClr val="FF0000"/>
                </a:solidFill>
                <a:latin typeface="HGS創英角ｺﾞｼｯｸUB" pitchFamily="50" charset="-128"/>
                <a:ea typeface="HGS創英角ｺﾞｼｯｸUB" pitchFamily="50" charset="-128"/>
              </a:rPr>
              <a:t>・ボランティアや慰問での演芸や公演</a:t>
            </a:r>
            <a:endParaRPr lang="en-US" altLang="ja-JP" sz="2400" dirty="0" smtClean="0">
              <a:solidFill>
                <a:srgbClr val="FF0000"/>
              </a:solidFill>
              <a:latin typeface="HGS創英角ｺﾞｼｯｸUB" pitchFamily="50" charset="-128"/>
              <a:ea typeface="HGS創英角ｺﾞｼｯｸUB" pitchFamily="50" charset="-128"/>
            </a:endParaRPr>
          </a:p>
          <a:p>
            <a:r>
              <a:rPr lang="ja-JP" altLang="en-US" sz="2400" dirty="0" smtClean="0">
                <a:solidFill>
                  <a:srgbClr val="FF0000"/>
                </a:solidFill>
                <a:latin typeface="HGS創英角ｺﾞｼｯｸUB" pitchFamily="50" charset="-128"/>
                <a:ea typeface="HGS創英角ｺﾞｼｯｸUB" pitchFamily="50" charset="-128"/>
              </a:rPr>
              <a:t>・ご家族の</a:t>
            </a:r>
            <a:r>
              <a:rPr lang="ja-JP" altLang="en-US" sz="2400" dirty="0" smtClean="0">
                <a:solidFill>
                  <a:srgbClr val="FF0000"/>
                </a:solidFill>
                <a:latin typeface="HGS創英角ｺﾞｼｯｸUB" pitchFamily="50" charset="-128"/>
                <a:ea typeface="HGS創英角ｺﾞｼｯｸUB" pitchFamily="50" charset="-128"/>
              </a:rPr>
              <a:t>面会</a:t>
            </a:r>
            <a:r>
              <a:rPr lang="en-US" altLang="ja-JP" sz="2400" dirty="0" smtClean="0">
                <a:solidFill>
                  <a:srgbClr val="FF0000"/>
                </a:solidFill>
                <a:latin typeface="HGS創英角ｺﾞｼｯｸUB" pitchFamily="50" charset="-128"/>
                <a:ea typeface="HGS創英角ｺﾞｼｯｸUB" pitchFamily="50" charset="-128"/>
              </a:rPr>
              <a:t>etc…</a:t>
            </a:r>
            <a:endParaRPr lang="en-US" altLang="ja-JP" sz="2400" dirty="0" smtClean="0">
              <a:solidFill>
                <a:srgbClr val="FF0000"/>
              </a:solidFill>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例えば実地指導の際、「これは、御社の従業者が行ったサービス提供ではありませんよね？」と言われた場合、どう</a:t>
            </a:r>
            <a:r>
              <a:rPr lang="ja-JP" altLang="en-US" sz="2400" dirty="0" smtClean="0">
                <a:latin typeface="HGS創英角ｺﾞｼｯｸUB" pitchFamily="50" charset="-128"/>
                <a:ea typeface="HGS創英角ｺﾞｼｯｸUB" pitchFamily="50" charset="-128"/>
              </a:rPr>
              <a:t>い</a:t>
            </a:r>
            <a:r>
              <a:rPr lang="ja-JP" altLang="en-US" sz="2400" dirty="0" smtClean="0">
                <a:latin typeface="HGS創英角ｺﾞｼｯｸUB" pitchFamily="50" charset="-128"/>
                <a:ea typeface="HGS創英角ｺﾞｼｯｸUB" pitchFamily="50" charset="-128"/>
              </a:rPr>
              <a:t>う</a:t>
            </a:r>
            <a:r>
              <a:rPr lang="ja-JP" altLang="en-US" sz="2400" dirty="0" smtClean="0">
                <a:latin typeface="HGS創英角ｺﾞｼｯｸUB" pitchFamily="50" charset="-128"/>
                <a:ea typeface="HGS創英角ｺﾞｼｯｸUB" pitchFamily="50" charset="-128"/>
              </a:rPr>
              <a:t>回答</a:t>
            </a:r>
            <a:r>
              <a:rPr lang="ja-JP" altLang="en-US" sz="2400" dirty="0" smtClean="0">
                <a:latin typeface="HGS創英角ｺﾞｼｯｸUB" pitchFamily="50" charset="-128"/>
                <a:ea typeface="HGS創英角ｺﾞｼｯｸUB" pitchFamily="50" charset="-128"/>
              </a:rPr>
              <a:t>を</a:t>
            </a:r>
            <a:r>
              <a:rPr lang="ja-JP" altLang="en-US" sz="2400" dirty="0" smtClean="0">
                <a:latin typeface="HGS創英角ｺﾞｼｯｸUB" pitchFamily="50" charset="-128"/>
                <a:ea typeface="HGS創英角ｺﾞｼｯｸUB" pitchFamily="50" charset="-128"/>
              </a:rPr>
              <a:t>されますか。</a:t>
            </a:r>
            <a:endParaRPr lang="en-US" altLang="ja-JP" sz="2400" dirty="0" smtClean="0">
              <a:latin typeface="HGS創英角ｺﾞｼｯｸUB" pitchFamily="50" charset="-128"/>
              <a:ea typeface="HGS創英角ｺﾞｼｯｸUB" pitchFamily="50" charset="-128"/>
            </a:endParaRPr>
          </a:p>
          <a:p>
            <a:endParaRPr lang="en-US" altLang="ja-JP" sz="2400" dirty="0" smtClean="0">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やらないで下さい。と言っているわけでは決してありません</a:t>
            </a:r>
            <a:r>
              <a:rPr lang="ja-JP" altLang="en-US" sz="2400" dirty="0" smtClean="0">
                <a:latin typeface="HGS創英角ｺﾞｼｯｸUB" pitchFamily="50" charset="-128"/>
                <a:ea typeface="HGS創英角ｺﾞｼｯｸUB" pitchFamily="50" charset="-128"/>
              </a:rPr>
              <a:t>。当然</a:t>
            </a:r>
            <a:r>
              <a:rPr lang="ja-JP" altLang="en-US" sz="2400" dirty="0" smtClean="0">
                <a:latin typeface="HGS創英角ｺﾞｼｯｸUB" pitchFamily="50" charset="-128"/>
                <a:ea typeface="HGS創英角ｺﾞｼｯｸUB" pitchFamily="50" charset="-128"/>
              </a:rPr>
              <a:t>想定される質問でありますので、答えを準備しておく必要があります。</a:t>
            </a:r>
            <a:endParaRPr lang="en-US" altLang="ja-JP" sz="2400" dirty="0" smtClean="0">
              <a:latin typeface="HGS創英角ｺﾞｼｯｸUB" pitchFamily="50" charset="-128"/>
              <a:ea typeface="HGS創英角ｺﾞｼｯｸUB" pitchFamily="50" charset="-128"/>
            </a:endParaRPr>
          </a:p>
          <a:p>
            <a:r>
              <a:rPr lang="ja-JP" altLang="en-US" sz="2400" dirty="0" smtClean="0">
                <a:latin typeface="HGS創英角ｺﾞｼｯｸUB" pitchFamily="50" charset="-128"/>
                <a:ea typeface="HGS創英角ｺﾞｼｯｸUB" pitchFamily="50" charset="-128"/>
              </a:rPr>
              <a:t>通所介護が担う</a:t>
            </a:r>
            <a:r>
              <a:rPr lang="en-US" altLang="ja-JP" sz="2400" dirty="0" smtClean="0">
                <a:latin typeface="HGS創英角ｺﾞｼｯｸUB" pitchFamily="50" charset="-128"/>
                <a:ea typeface="HGS創英角ｺﾞｼｯｸUB" pitchFamily="50" charset="-128"/>
              </a:rPr>
              <a:t>3</a:t>
            </a:r>
            <a:r>
              <a:rPr lang="ja-JP" altLang="en-US" sz="2400" dirty="0" err="1" smtClean="0">
                <a:latin typeface="HGS創英角ｺﾞｼｯｸUB" pitchFamily="50" charset="-128"/>
                <a:ea typeface="HGS創英角ｺﾞｼｯｸUB" pitchFamily="50" charset="-128"/>
              </a:rPr>
              <a:t>つの</a:t>
            </a:r>
            <a:r>
              <a:rPr lang="ja-JP" altLang="en-US" sz="2400" dirty="0" smtClean="0">
                <a:latin typeface="HGS創英角ｺﾞｼｯｸUB" pitchFamily="50" charset="-128"/>
                <a:ea typeface="HGS創英角ｺﾞｼｯｸUB" pitchFamily="50" charset="-128"/>
              </a:rPr>
              <a:t>目的に立ち返り、計画書に盛り込み</a:t>
            </a:r>
            <a:r>
              <a:rPr lang="ja-JP" altLang="en-US" sz="2400" dirty="0" smtClean="0">
                <a:latin typeface="HGS創英角ｺﾞｼｯｸUB" pitchFamily="50" charset="-128"/>
                <a:ea typeface="HGS創英角ｺﾞｼｯｸUB" pitchFamily="50" charset="-128"/>
              </a:rPr>
              <a:t>、そのサービスを行うことにより、利用者</a:t>
            </a:r>
            <a:r>
              <a:rPr lang="ja-JP" altLang="en-US" sz="2400" dirty="0" smtClean="0">
                <a:latin typeface="HGS創英角ｺﾞｼｯｸUB" pitchFamily="50" charset="-128"/>
                <a:ea typeface="HGS創英角ｺﾞｼｯｸUB" pitchFamily="50" charset="-128"/>
              </a:rPr>
              <a:t>様にとってどういった効果をもたらすの</a:t>
            </a:r>
            <a:r>
              <a:rPr lang="ja-JP" altLang="en-US" sz="2400" dirty="0" smtClean="0">
                <a:latin typeface="HGS創英角ｺﾞｼｯｸUB" pitchFamily="50" charset="-128"/>
                <a:ea typeface="HGS創英角ｺﾞｼｯｸUB" pitchFamily="50" charset="-128"/>
              </a:rPr>
              <a:t>かを考える必要があります。</a:t>
            </a:r>
            <a:endParaRPr lang="en-US" altLang="ja-JP" sz="2400" dirty="0" smtClean="0">
              <a:latin typeface="HGS創英角ｺﾞｼｯｸUB" pitchFamily="50" charset="-128"/>
              <a:ea typeface="HGS創英角ｺﾞｼｯｸUB" pitchFamily="50" charset="-128"/>
            </a:endParaRPr>
          </a:p>
        </p:txBody>
      </p:sp>
      <p:sp>
        <p:nvSpPr>
          <p:cNvPr id="3" name="スライド番号プレースホルダ 2"/>
          <p:cNvSpPr>
            <a:spLocks noGrp="1"/>
          </p:cNvSpPr>
          <p:nvPr>
            <p:ph type="sldNum" sz="quarter" idx="10"/>
          </p:nvPr>
        </p:nvSpPr>
        <p:spPr/>
        <p:txBody>
          <a:bodyPr/>
          <a:lstStyle/>
          <a:p>
            <a:fld id="{EDE73ACA-261E-4BC9-8A40-0CC419A9CACB}" type="slidenum">
              <a:rPr kumimoji="1" lang="ja-JP" altLang="en-US" smtClean="0"/>
              <a:pPr/>
              <a:t>8</a:t>
            </a:fld>
            <a:endParaRPr kumimoji="1" lang="ja-JP" altLang="en-US"/>
          </a:p>
        </p:txBody>
      </p:sp>
    </p:spTree>
  </p:cSld>
  <p:clrMapOvr>
    <a:masterClrMapping/>
  </p:clrMapOvr>
  <p:transition>
    <p:newsflash/>
    <p:sndAc>
      <p:stSnd>
        <p:snd r:embed="rId2" name="laser.wav"/>
      </p:stSnd>
    </p:sndAc>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 5"/>
          <p:cNvSpPr>
            <a:spLocks noGrp="1"/>
          </p:cNvSpPr>
          <p:nvPr>
            <p:ph type="sldNum" sz="quarter" idx="10"/>
          </p:nvPr>
        </p:nvSpPr>
        <p:spPr/>
        <p:txBody>
          <a:bodyPr/>
          <a:lstStyle/>
          <a:p>
            <a:fld id="{EDE73ACA-261E-4BC9-8A40-0CC419A9CACB}" type="slidenum">
              <a:rPr kumimoji="1" lang="ja-JP" altLang="en-US" smtClean="0"/>
              <a:pPr/>
              <a:t>9</a:t>
            </a:fld>
            <a:endParaRPr kumimoji="1" lang="ja-JP" altLang="en-US"/>
          </a:p>
        </p:txBody>
      </p:sp>
      <p:sp>
        <p:nvSpPr>
          <p:cNvPr id="8" name="角丸四角形 7"/>
          <p:cNvSpPr/>
          <p:nvPr/>
        </p:nvSpPr>
        <p:spPr>
          <a:xfrm>
            <a:off x="107504" y="836712"/>
            <a:ext cx="8928992" cy="2592288"/>
          </a:xfrm>
          <a:prstGeom prst="round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dirty="0" smtClean="0"/>
              <a:t>ボランティアや慰問での演芸や公演について</a:t>
            </a:r>
            <a:endParaRPr lang="en-US" altLang="ja-JP" sz="2400" dirty="0" smtClean="0"/>
          </a:p>
          <a:p>
            <a:pPr lvl="1"/>
            <a:r>
              <a:rPr lang="ja-JP" altLang="en-US" sz="2400" dirty="0" smtClean="0"/>
              <a:t>・地域住民との交流により、社会的孤立感の解消を目的とする。</a:t>
            </a:r>
            <a:endParaRPr lang="en-US" altLang="ja-JP" sz="2400" dirty="0" smtClean="0"/>
          </a:p>
          <a:p>
            <a:pPr lvl="1"/>
            <a:r>
              <a:rPr lang="ja-JP" altLang="en-US" sz="2400" dirty="0" smtClean="0"/>
              <a:t>但し、一律的に行われるサービスとならない為、利用者様の心身の状態を把握した上で行い、拒否が見られた場合は、通常の計画通りのサービスを行う事とする。</a:t>
            </a:r>
            <a:endParaRPr lang="en-US" altLang="ja-JP" sz="2400" dirty="0" smtClean="0"/>
          </a:p>
        </p:txBody>
      </p:sp>
      <p:sp>
        <p:nvSpPr>
          <p:cNvPr id="9" name="角丸四角形 8"/>
          <p:cNvSpPr/>
          <p:nvPr/>
        </p:nvSpPr>
        <p:spPr>
          <a:xfrm>
            <a:off x="107504" y="3542872"/>
            <a:ext cx="8928992" cy="2592288"/>
          </a:xfrm>
          <a:prstGeom prst="round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dirty="0" smtClean="0">
                <a:solidFill>
                  <a:sysClr val="windowText" lastClr="000000"/>
                </a:solidFill>
              </a:rPr>
              <a:t>ご家族</a:t>
            </a:r>
            <a:r>
              <a:rPr lang="ja-JP" altLang="en-US" sz="2400" dirty="0" smtClean="0">
                <a:solidFill>
                  <a:sysClr val="windowText" lastClr="000000"/>
                </a:solidFill>
              </a:rPr>
              <a:t>の面会につい</a:t>
            </a:r>
            <a:r>
              <a:rPr lang="ja-JP" altLang="en-US" sz="2400" dirty="0" smtClean="0">
                <a:solidFill>
                  <a:sysClr val="windowText" lastClr="000000"/>
                </a:solidFill>
              </a:rPr>
              <a:t>て</a:t>
            </a:r>
            <a:endParaRPr lang="en-US" altLang="ja-JP" sz="2400" dirty="0" smtClean="0">
              <a:solidFill>
                <a:sysClr val="windowText" lastClr="000000"/>
              </a:solidFill>
            </a:endParaRPr>
          </a:p>
          <a:p>
            <a:pPr lvl="1"/>
            <a:r>
              <a:rPr lang="ja-JP" altLang="en-US" sz="2400" dirty="0" smtClean="0">
                <a:solidFill>
                  <a:sysClr val="windowText" lastClr="000000"/>
                </a:solidFill>
              </a:rPr>
              <a:t>・利用者様の施設利用における精神的な負担の軽減を図り、通所介護の利用を促すため、定期的に面会を行う。</a:t>
            </a:r>
            <a:endParaRPr lang="en-US" altLang="ja-JP" sz="2400" dirty="0" smtClean="0">
              <a:solidFill>
                <a:sysClr val="windowText" lastClr="000000"/>
              </a:solidFill>
            </a:endParaRPr>
          </a:p>
          <a:p>
            <a:pPr lvl="1"/>
            <a:r>
              <a:rPr lang="ja-JP" altLang="en-US" sz="2400" dirty="0" smtClean="0">
                <a:solidFill>
                  <a:sysClr val="windowText" lastClr="000000"/>
                </a:solidFill>
              </a:rPr>
              <a:t>ご家族においても利用者様が施設を利用される</a:t>
            </a:r>
            <a:r>
              <a:rPr lang="ja-JP" altLang="en-US" sz="2400" dirty="0" smtClean="0">
                <a:solidFill>
                  <a:sysClr val="windowText" lastClr="000000"/>
                </a:solidFill>
              </a:rPr>
              <a:t>事により、精神的、身体的介護負担の軽減を目的とする。</a:t>
            </a:r>
            <a:endParaRPr lang="en-US" altLang="ja-JP" sz="2400" dirty="0" smtClean="0">
              <a:solidFill>
                <a:sysClr val="windowText" lastClr="000000"/>
              </a:solidFill>
            </a:endParaRPr>
          </a:p>
        </p:txBody>
      </p:sp>
      <p:sp>
        <p:nvSpPr>
          <p:cNvPr id="10" name="テキスト ボックス 9"/>
          <p:cNvSpPr txBox="1"/>
          <p:nvPr/>
        </p:nvSpPr>
        <p:spPr>
          <a:xfrm>
            <a:off x="35496" y="44625"/>
            <a:ext cx="5940152" cy="461665"/>
          </a:xfrm>
          <a:prstGeom prst="rect">
            <a:avLst/>
          </a:prstGeom>
          <a:noFill/>
        </p:spPr>
        <p:txBody>
          <a:bodyPr wrap="square" rtlCol="0">
            <a:spAutoFit/>
          </a:bodyPr>
          <a:lstStyle/>
          <a:p>
            <a:r>
              <a:rPr kumimoji="1" lang="ja-JP" altLang="en-US" sz="2400" dirty="0" smtClean="0">
                <a:latin typeface="HGS創英角ｺﾞｼｯｸUB" pitchFamily="50" charset="-128"/>
                <a:ea typeface="HGS創英角ｺﾞｼｯｸUB" pitchFamily="50" charset="-128"/>
              </a:rPr>
              <a:t>計画内容一例</a:t>
            </a:r>
            <a:endParaRPr kumimoji="1" lang="ja-JP" altLang="en-US" sz="2400" dirty="0">
              <a:latin typeface="HGS創英角ｺﾞｼｯｸUB" pitchFamily="50" charset="-128"/>
              <a:ea typeface="HGS創英角ｺﾞｼｯｸUB" pitchFamily="50" charset="-128"/>
            </a:endParaRPr>
          </a:p>
        </p:txBody>
      </p:sp>
    </p:spTree>
  </p:cSld>
  <p:clrMapOvr>
    <a:masterClrMapping/>
  </p:clrMapOvr>
  <p:transition>
    <p:newsflash/>
    <p:sndAc>
      <p:stSnd>
        <p:snd r:embed="rId2" name="laser.wav"/>
      </p:stSnd>
    </p:sndAc>
  </p:transition>
</p:sld>
</file>

<file path=ppt/theme/theme1.xml><?xml version="1.0" encoding="utf-8"?>
<a:theme xmlns:a="http://schemas.openxmlformats.org/drawingml/2006/main" name="テーマ1">
  <a:themeElements>
    <a:clrScheme name="通常タイプ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通常タイプ">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通常タイプ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通常タイプ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通常タイプ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通常タイプ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通常タイプ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通常タイプ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通常タイプ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通常タイプ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通常タイプ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通常タイプ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通常タイプ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通常タイプ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テーマ1</Template>
  <TotalTime>6729</TotalTime>
  <Words>1161</Words>
  <Application>Microsoft Office PowerPoint</Application>
  <PresentationFormat>画面に合わせる (4:3)</PresentationFormat>
  <Paragraphs>86</Paragraphs>
  <Slides>10</Slides>
  <Notes>2</Notes>
  <HiddenSlides>0</HiddenSlides>
  <MMClips>0</MMClips>
  <ScaleCrop>false</ScaleCrop>
  <HeadingPairs>
    <vt:vector size="4" baseType="variant">
      <vt:variant>
        <vt:lpstr>テーマ</vt:lpstr>
      </vt:variant>
      <vt:variant>
        <vt:i4>1</vt:i4>
      </vt:variant>
      <vt:variant>
        <vt:lpstr>スライド タイトル</vt:lpstr>
      </vt:variant>
      <vt:variant>
        <vt:i4>10</vt:i4>
      </vt:variant>
    </vt:vector>
  </HeadingPairs>
  <TitlesOfParts>
    <vt:vector size="11" baseType="lpstr">
      <vt:lpstr>テーマ1</vt:lpstr>
      <vt:lpstr>スライド 1</vt:lpstr>
      <vt:lpstr>スライド 2</vt:lpstr>
      <vt:lpstr>スライド 3</vt:lpstr>
      <vt:lpstr>スライド 4</vt:lpstr>
      <vt:lpstr>スライド 5</vt:lpstr>
      <vt:lpstr>スライド 6</vt:lpstr>
      <vt:lpstr>スライド 7</vt:lpstr>
      <vt:lpstr>スライド 8</vt:lpstr>
      <vt:lpstr>スライド 9</vt:lpstr>
      <vt:lpstr>スライド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Windows ユーザー</dc:creator>
  <cp:lastModifiedBy>Tamano</cp:lastModifiedBy>
  <cp:revision>513</cp:revision>
  <dcterms:created xsi:type="dcterms:W3CDTF">2013-07-03T01:02:10Z</dcterms:created>
  <dcterms:modified xsi:type="dcterms:W3CDTF">2013-11-18T11:29:17Z</dcterms:modified>
</cp:coreProperties>
</file>