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6"/>
  </p:notesMasterIdLst>
  <p:sldIdLst>
    <p:sldId id="256" r:id="rId2"/>
    <p:sldId id="258" r:id="rId3"/>
    <p:sldId id="271" r:id="rId4"/>
    <p:sldId id="259" r:id="rId5"/>
    <p:sldId id="260" r:id="rId6"/>
    <p:sldId id="267" r:id="rId7"/>
    <p:sldId id="270" r:id="rId8"/>
    <p:sldId id="257" r:id="rId9"/>
    <p:sldId id="272" r:id="rId10"/>
    <p:sldId id="261" r:id="rId11"/>
    <p:sldId id="262" r:id="rId12"/>
    <p:sldId id="268"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79" autoAdjust="0"/>
    <p:restoredTop sz="90930" autoAdjust="0"/>
  </p:normalViewPr>
  <p:slideViewPr>
    <p:cSldViewPr>
      <p:cViewPr varScale="1">
        <p:scale>
          <a:sx n="62" d="100"/>
          <a:sy n="62" d="100"/>
        </p:scale>
        <p:origin x="-14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2013/10/22</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&lt;#&gt;</a:t>
            </a:fld>
            <a:endParaRPr kumimoji="1" lang="ja-JP" altLang="en-US"/>
          </a:p>
        </p:txBody>
      </p:sp>
    </p:spTree>
    <p:extLst>
      <p:ext uri="{BB962C8B-B14F-4D97-AF65-F5344CB8AC3E}">
        <p14:creationId xmlns:p14="http://schemas.microsoft.com/office/powerpoint/2010/main" xmlns=""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0E5C2D1-7B00-4B54-A24D-A81C155E9A95}" type="slidenum">
              <a:rPr kumimoji="1" lang="ja-JP" altLang="en-US" smtClean="0"/>
              <a:pPr/>
              <a:t>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a:t>
            </a:fld>
            <a:endParaRPr kumimoji="1" lang="ja-JP" altLang="en-US"/>
          </a:p>
        </p:txBody>
      </p:sp>
    </p:spTree>
    <p:extLst>
      <p:ext uri="{BB962C8B-B14F-4D97-AF65-F5344CB8AC3E}">
        <p14:creationId xmlns:p14="http://schemas.microsoft.com/office/powerpoint/2010/main" xmlns=""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&lt;#&gt;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hf hdr="0" dt="0"/>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2411760" y="3070701"/>
            <a:ext cx="4320480" cy="646331"/>
          </a:xfrm>
          <a:prstGeom prst="rect">
            <a:avLst/>
          </a:prstGeom>
          <a:noFill/>
        </p:spPr>
        <p:txBody>
          <a:bodyPr wrap="square" rtlCol="0">
            <a:spAutoFit/>
          </a:bodyPr>
          <a:lstStyle/>
          <a:p>
            <a:pPr algn="ctr" fontAlgn="ctr"/>
            <a:r>
              <a:rPr lang="ja-JP" altLang="en-US" sz="3600" dirty="0" smtClean="0">
                <a:latin typeface="HGS創英角ｺﾞｼｯｸUB" pitchFamily="50" charset="-128"/>
                <a:ea typeface="HGS創英角ｺﾞｼｯｸUB" pitchFamily="50" charset="-128"/>
              </a:rPr>
              <a:t>認知症の方への理解</a:t>
            </a:r>
            <a:endParaRPr lang="ja-JP" altLang="en-US" sz="3600" dirty="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1</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5720" y="1000108"/>
            <a:ext cx="8572560" cy="489364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記憶障害</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アルツハイマー型に限らずですが、数分前の記憶が定着しない。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見当識障害</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日時や場所、周囲の状況や人物を把握できなくなる。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構成障害、視空間認知障害</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見本通りに図が書けない、今いる場所が分からなくなる。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計算障害</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比較的初期に低下していく。計算が出来なくなる。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遂行機能障害</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料理など、一連の手順をこなせなくなる。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言語障害、書字障害</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話し方は滑らかだが、言葉が出てこず、「あれ」や「これ」といった</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表現が多くなる。字を書いていただくと</a:t>
            </a:r>
            <a:r>
              <a:rPr lang="ja-JP" altLang="en-US" sz="2400" dirty="0" smtClean="0">
                <a:latin typeface="HGP創英角ｺﾞｼｯｸUB" pitchFamily="50" charset="-128"/>
                <a:ea typeface="HGP創英角ｺﾞｼｯｸUB" pitchFamily="50" charset="-128"/>
              </a:rPr>
              <a:t>歪んだ字に</a:t>
            </a:r>
            <a:r>
              <a:rPr lang="ja-JP" altLang="en-US" sz="2400" dirty="0" smtClean="0">
                <a:latin typeface="HGP創英角ｺﾞｼｯｸUB" pitchFamily="50" charset="-128"/>
                <a:ea typeface="HGP創英角ｺﾞｼｯｸUB" pitchFamily="50" charset="-128"/>
              </a:rPr>
              <a:t>なる。</a:t>
            </a:r>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44625"/>
            <a:ext cx="6465330"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アルツハイマー型認知症によく見られる症状</a:t>
            </a:r>
            <a:endParaRPr kumimoji="1" lang="ja-JP" altLang="en-US" sz="2400" dirty="0">
              <a:latin typeface="HGS創英角ｺﾞｼｯｸUB" pitchFamily="50" charset="-128"/>
              <a:ea typeface="HGS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10</a:t>
            </a:fld>
            <a:endParaRPr kumimoji="1" lang="ja-JP" altLang="en-US"/>
          </a:p>
        </p:txBody>
      </p:sp>
    </p:spTree>
    <p:extLst>
      <p:ext uri="{BB962C8B-B14F-4D97-AF65-F5344CB8AC3E}">
        <p14:creationId xmlns:p14="http://schemas.microsoft.com/office/powerpoint/2010/main" xmlns="" val="4186219043"/>
      </p:ext>
    </p:extLst>
  </p:cSld>
  <p:clrMapOvr>
    <a:masterClrMapping/>
  </p:clrMapOvr>
  <p:transition>
    <p:newsflash/>
    <p:sndAc>
      <p:stSnd>
        <p:snd r:embed="rId2"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2" descr="data:image/jpeg;base64,/9j/4AAQSkZJRgABAQAAAQABAAD/2wCEAAkGBhQSERMUExATFRQUFhgZExESFRYYFRgXExUVFhUXGBcYHCYeGRkjGhQUIC8gIycpLC0sFx4xNzIqNSYrLSoBCQoKDgwOGg8PGiwlHyQtLCksLCw0LCksLCwsLCksLCksLCwsLCksLCwpLCwsKSksKSksKSwsLCwsKSwpLCksKf/AABEIAOEA4QMBIgACEQEDEQH/xAAcAAEAAgMBAQEAAAAAAAAAAAAABQYDBAcCAQj/xABQEAACAQMCAwQFBwYIDAcBAAABAgMABBESIQUGMRNBUWEHFCJxgSMyQlJykaEVM2KCsdFDVIOSk6KywRYlNDVEU2NzdKOz0yRVhMLD0uEX/8QAGQEBAAMBAQAAAAAAAAAAAAAAAAECBAMF/8QAJxEBAQACAgIBAwQDAQAAAAAAAAECEQMxEiFBMmHwBCJRcVKRsRP/2gAMAwEAAhEDEQA/AO40pSgUpSgUpSgUpSgUpSgUpSgUpWCe/jT58qL9plH7TQZ6VHHmO1H+l2/9NH++vn+Elr/G7f8Apo//ALUElSta34lFJ8yaN/sOrfsNbNApSlApSlApSlApSlApSlApSlApSlApSlBqR8WhaZ4BKhmRQzxBhrVW6Er1x++tuqvHwJbhbj2mjmS6kaO4jx2kb4UKRnZgU0AqdiNjW1wPjzmQ2t0qpdINQ05Ec8Y27WHO/wBpDkqfEEEhPUpXwtjc9B1NB9r4zYGTsB1Jqq33POsmOwi9akBwZs6bRD36psHWR9WMMfHFaDcuSXB1X9y1xn/RkBitR5dkCTJ/KM3uFUyzmLpjx5ZdJW65/t8lLcSXcgJBS0UOoI6hpSREnuLZ8q0nveJT/St7NDnZQbibHcdR0xq3lpce+pOGFUUKihVHRVAAA8gOle64Xmt6aMeDGdoNuU1kwbi5u7g9/aTsiH3xQ6Ex8K92/JlihytjbA/W7JCfvIzUtLMFGWOB41ptx2EfTJ+yjt/ZU1zuVrrMcZ8PQ4Jbj/Rof6JP3V9/IsH8Xh/o0/dWD8vofmxzt7oXX+2BXj8vt/E7n/kf92o2tr7Pl1yhZSHL2Vux+t2SZ+8DNYk5RjTPYXF3B4CK5lKD3RyFk+GMVl/L7/xC6/5H/drfsroyLkxSRnPzJNOff7LEfjUzKzqouMvcaCLxGH83eRXIH0LuII58B2sGAPeYzWxDz4IyFvrd7Qnbtie0tSf9+o9j+UCVv18ZQQQQCD1B6Grzlynbllw43pNRShgGVgyncMpBBHiCOte6ow5ee3YycPkEBO7WzDNpIc53jG8THf2o8eYapHh/pAtzlLt47O4T58FxIq5z9KJzgSxnBww+IB2rRjnMmbPjuPa0UqBfna1/gpGnboFtUeY596Age8kCsLXN/cY0Rx2UZxl5iJrjB6hY0PZo3Tcu/wBmruayUqnejzh5HrdwZ55Unm0xNcSFmKW+YzJjZVDydowCgDTowBVxoFKUoFKUoFKUoBNeY5AwyCCD0IOR99a/FLTtYJYwcdpG6Z8Nalc/jVUsOHp2aS2xe0kxpmWHBiEqezIklufYJyD7Q0sRgg0ErFI0V3dIv0+zuFz9IFexlA9xijJ+3Wxf2UF4qrKpDKdUbKxSRGxjVHIpBU7noenXatOwspjdRz3F1A+iJ40SCJoy3bNGxZy0jdOyXAGOp692vzXxFbTThDJJM2mCBMa3fGSBnooG5Y7AVPr5R/TU5hvLrhyKyXwuC5Kw2tzCGnlfqESSEpgDvZlbAGSawfkq5vQrcRdFj6+oW5YRZ/20mczfY2TybrWzwfg8gf1m6cSXTLpyv5uFOvZRA748WO7EZPcBM1lz5d+o2cfDr3k8wwqihVUKqjCqoAAA7gB0FeqUrg0FKE1ri+XtCh2IKgebMrNge5VJoPl/xOKAAyyKgJwGbYdM7noPjURd8Xjm0+rX9orDqr6ZA3wEike8VYKxS2iNs0aN9pQf20PaLR7ogYFn9sNIQf1cf+6ssFvLnMl0Pswxqq/1tTfjXo8tWuSRbRAnqVULn+bivQ5dtv4vEftKD+2idtxLpScBhnwzv91ZKxw26oMKiqPBQAPwrJQKUrXuL9EeNGYAylgmTjLKNWkeJKhj+qaIbFRvG+ARXSgOCHQ6opk2kicdGRu4+R2PeDUlSkuizfaO4JzTIC1rdKBdIuUkUYjniGB2yD6JBIDJ3EjuINYOb551hXCyaZjpmukGr1aJtmkEa+0XIOBgYXOo9MH3zDwx5UWSEhbm3btLdj01gEFG/QdSUPkc9QKkeH8zesQxSxDSJFzpb56uCVdGHcyuGUjxFbePPyn3YOXDwv2b3A7u2MEa2ssTQoqpH2TqVAUYAGD5VJVROE8tRX12L6WCLTbu6W+lAryPG5V5pWAGoB1ZUXoMFt9Qxe6u5lKUoFKUoFKUoNa/4jHAmuVwi5Aye8tsFAG5JPQDeqle8RY3Alsba4lMrKt1E8Twwug2EuuYKBKgxuuSwABGylbNx3hhnhKq2iRSHhk+rIm6nHeO4jvBIqH4JzcZQyOgS4i2ngY4dG8f0kOCVcDBFTIjbdvzHaI9xK4EUSlierbdAB3nOAAOpxUHwOxkkdry5XFxMMJGd/V4c5SFf0uhcjq3kBWPi9417fRW+AILULPOvXVKxItkPkNLSEeISp+s/NnfpauDCfUUpSszWVF8U44EZoolEk4XUULaY403+Unk6RpsfM4OAcGta+4uZmeK3lCKn+VXuxSBe9EJ2ec9Au4Xqe5WzWPCUKhREY7dTqWFsmSVxv21wxJLtncKxPi2+AvSYyTeTlcrbrFW+C8qS3V0l9dzyuIyDbRbxpn/AFvZA5RD9FSSxG7HfSLhaWIBZ2ALs5bPXHs9muPD2APvNbdKpbtfHHUKUpULFKUoFKUoFRPM/AhdQ6cLrjdZYS3QSRnK57wCMqSNwGJGDipalTLpFm/SB4bxhjCZl1SRIStxEwzdWzr85XVfzoXrkAMVwRrzmpq2uVkRXjdXRgCrqQVIPQgjqKjuJ8txTP2ql4ZwAFuYGKS7dAxG0i/ouCKqkkj2Uh7aQWrsSReQxk2E5JO9xBnEEpJ3Ksuo75PSumpn16rj5ZYd+46BVe4YRacRaNtoLwmWE52S4UfLJjuDgCQeYkNe+XubY7hzCzRidVD6YnDxyRnpLC4+cmdsHBB2I6E++cbBpLVmjGZoGWeEd5eE6tIPdqXUnuc0wtwy9p5JOTD00+Z7DsSsVjc3EMt1OBHHHL8lrkbXNIqMDpVVEkhC4BPvroSjAG+fM1UOQ+HNKq8Qn0mW4jBhjRtSQQOAwRWxu7bF27yAOi1cK1sJSlKBSlKBSlKBUNx/lSC70NIHSWP83cQuY5kz1Adeq/onI8qma8yNgE+AJ+6goPJFuAl1JqZzJdzDtHILMtu3q6EkADpD4d9WSoHkL/N1o3e8QdvtSkux+JY1J8UuJUjJhh7WToqFgi5PezHoo78AnyrDl7yr0cPWMeOLcZjt1UyE5c6Y40GqSRvqoo3J/ADc4FQF3LLcOI7hmiDYI4fbtmdhvvcSqcRpt0BUbY1NnFeOCcn3PaPPeXpaaTYi2GgIh/gY5T7aJnfKaGOBknFWix4dHCpWNAoJy2OrE9WZjux8ySatLjj96pZll9o1eH8ICKgIVVTHZW8YxFHjoQMDU/6RHuA3zJVBcZ55srXPa3cYYfwaHXJv0GhMmpXh152sSSdm8etQ2iUaXAPQMvcfKq5bvur4+M9RsUpSqrlKUoFKUoFKUoFKUoFGXIwRkHqDVO525Yu5G9YsLyWKdQAYS/yLqPBWyofzOx8utVzlrmDj4mSO4su0j1ASO6pGQpO7B1IU4G+wOcVeY7m9udz1dWOk2nCIYmZooIo2f57RoqlveQN6260OK3joUEZg1OSAszlCxAzhMA5NbsRJALDBxuoOcHvGe+qLtX0fNpgmgzn1W5ljXyRiJoh8ElUfCrRVR5XfTxHiEY6MltN+s6ywt+ECVbq3Y3cjzs5rKwpSlWVKUpQKUpQKwX35qT7Df2TWevjrkEHvGPvoKTyN/m2x/wCGh/6a1L3E2hWbSzaQTpQZY47gO81B8hNixijPWAyQNnrm3keL9ig1YKwXt6WPUVzgnGJ7i4bWYokQH/wqYklB8Z5B7EZ3Hya5Pma1OeeS578BY+IyQJjDQhco3Xc6SrHPgSRt0q1wwhRgAD95qA4W2q6WXWS1xHP2keciNbaZI4Vx9Fvblz4knwqcd9xXLXV+UPyd6I7WxZZXJuJx0dwAinxRN8HzJJ8MVeqUqLbe1pjMfUKUpULFKUoPjtgE14tbgSIrqcq6hlPkRkV7boaiOVHPq+g9YpZY/gkraP6hSgx83XrxxQdmxUvd2yEjrpedA49xXIqcqvc1NmXh0f17wE/yMM0n7VFWGpvSs7pSlKhYrV4rfdjDJIELlFJWNfnO3RUHmzED41tVr38LMg0FdSujrqzpJjkV8HG4B04z51M7RevTHF2d1BGzKrpIqOoIz1AZSPAg4OeoxW5WlwexaGIIzAkM59kYVQ7s4Rc76VDBRnuUVuk1FIieAn/G93/wdt/1rqrlVN5QTXxDiEudlS2h/WUSzN+E6Vcq28f0xg5frpSlKu5lKUoFKUoFKUoKNZp6txG7gOyXGLqD3sAlwo8w6q38rU7Wl6QeHn1cXUZVZrHVMhY4DIFPbRM3cHQfzlU91eeC8ajuoUlibKuMjxBGxBHcwOQR5Vj5cdVu4cvLH+m/WKK1RWZlRVZzl2VQCxGwLEbn416uJwiM7fNVSzHyUZP7KieW5ZwJY7kgyqwkBHTs7ga0Xp9A64/PQD31TXrbpbN6TNKUqFilKUClKUCoHlskT369wuFYfr28OfxBqeqqrevaXVyzWs8kc5jZZIFV8FEEbKy6gw+aCDgikRemfjxDX/Dk+qZ5f5kQj/8Amqx1VLOWW64hDObWaGKCGZdU+gM7TNFjCqxIAEZ646irXU0hSvMcgbcHOCRt4qcEfeDXqoSUpSgh+B8eNxLdIU0iCQKh3y6EY1+4ukoHktZuPcYS3haRycDuG7Mx2VFHezHAA860Jmt+Hq8hd2aTSi5JeRtJbsoo1UZYjW2ABnc5NbPAeVpJ50vL1dJTe1s8hhET/CykbNOR4bL3ZO9XmHnfXTnc/wDzm72l+TOCvb2/yuO3mdprjHQSSY9gHvCKEQHwSp2lK29MFu/ZSlKIKUpQKUpQKUrR47xH1e2mmC6jGjMq9NTAeyue7JwPjQVLnXjAkkMAPyMADzkfSkxqSP8AUGHI8TH4GqmqzWUrS26h0c5mtydIYjbWjdFkwAN9m26dakeNcP0WUzo5kAjdpXPz9ZBeRnA8SWORtXqSf20Hc4bbzABH4aq55e+3pYYSTSY4PzRBeo8e+rSRLbyjTIAwwQyd4O/tDINSnDbCOLVoZ2LEFmkdnc6RhRqck4A2AqicU5fSUhsEOvzHRikiZ66HXBHurzb8ZvrfZil0nhL8lMB9tRof4qPfWe8dn0ranzHSaVTLL0ixHIkiuYSpwxkiZ41JAODJHqUbEHcjrU1Yc12835q5gk+xIpP3ZrldzuJ1L1UzSsAuvL8a9esjwNR5RPhXq4nCIzscKilmPgFGSfuFa3CQ/ZBpM63y5BPzdW4QeSjA+FanGpu07KEZxK41+Ucftv8AA4Vf1qlO2Xx/A1O4jxr2TUNc83WSnEl3AvUgu4UHHXSx2ff6ua0+Zb6YSRqtp6xbFSZVE0cRZ8jQj9oRmLGokDOSADtkHWu+ZrmRQHfhVoq/NDn1lkwNsZMaAj410xxxs3a5ZZZy6xja/wALJChmj4ZdvbDcz4jQlB1dYGYSsuN/m5I6Cpzh/EI541likWSNxlXU5B//AHyqmTc8uvzeYLI+TwRN/wBORf761OWeYEt5bl3ukmW4dXEVnaXGhZMYdgFD4L7E79QT31bKY6/btXG57/dr/cXSxm03E8R/RlT7LjDfEOrZ+0Kkqqp412kiyx2F+7orKpFs8eVfSSPldIO6L91bC/lKY4jsFgB/hb2ZSR59lCWJ9xZapMMr1HS8mE7qfecDqaqd/wA7mWQ2/D4vW7jYMEPyEWTjVNL0AGDsNzjFSP8A/Mmn/wAvv5p1Oc28I9Xg37iEJdh72q3cJ4PDaxiK3hSKMdEQAD3nxPmd6648P+Thl+o/wiE5Y5L7B/WLiX1i7YY7UjCRA9Y4E+gvn84957qs9KVok10y22+6UpSpQUpSgUpSgUpSgVWfSBMBbJHnBmniUefZt27D+bC1WaqVzvcarm3jGMRxvKw7wzlY4j93biovTpxTecQV7FrjkX66Mp9zKRWhccTaS0tpjjEfZSaQAoAK6JDgeCO5+FSlaXAbKJrCJXctrh0mNB4gjBY7fdmqPRy7S0NgzrlNLeKg+0Pgf7s1hlhK7MpHkwI/bUdwK5L28LN8/QofH11Gl/6wNTEXE5FGNZI+q/tD+tRPtGx3kltKZFjMsUgAmhTAkUrsskeSAdtmUncAEbjBwcS5k4bN7JsZJ5s4WGS1KtnzeVQqjzz99Tvr6H58CHzTKH8NqrVpMciQ2ylDd/nSfaGVOIcjfGDnNUuEt2jxtQScpg3ABPq3arIyQQSyhI1iRQo1LjLFmycDHQe/onLfI9tPaW8y3F8O1hjc4vJ8ZZATsWON81CcRvDJe2yhFAEU5Cxr+lAMnvPWrX6N5SsE9uwYG2uHUB9jomxOmM/RAlKj7NdJJWTllxm4+n0bW563F8f/AFk4/ssK+r6M7P6XrT/7y8uiPu7TFWulW8Z/DP5X+VaX0b8OBybCFj4yKZD97k1vW3KFlH8yxtV+zBGP2LUvSpVYYrNF+bGg9ygfsrNSlApSlApSlApSlApSlApSlApSlApSlArn17xA+v3T6QQpSDB6OiRhyPdrlkHvFdAJrlXD5+0VpdWoTSyyqf0JZXeP+oVHwquTT+nx3klG7JumuM+ftr/cR+NQHKx/8HB9jB94JBqVFaHJ9pm1BaWNQJZ1AJJbCTyAeyAe4VVs6rBy5EVjnGDpjuZgG7gGbtceWO0qTjlDDINaHC5mgvrxI5G0SLFMCMgFmDRv7JP+yXet+fjNyp/PNjuOF/dRGNunsDyrXg5SJYMBIAG1e1hVyDnq2KHmC4/17/h+6tc3EkhwZHb7TE/tppbyr7dlor+30yD2re4BMbZ6Pbncj41Pckyt+ULoFiRJbwtuSfajkmUn7nUfCq9JbD1u0y6qNMyZc7ZKq/d3/Jmpjht7HbcTt8ygpPDJCXI0p2uuJ4VBPj8oBnqSANzUxw5Z+2/n8OjUpSrsBSlKBSlKBSlKBSlKBSlKBSlKBSlKBSlKBSlKCJ5s4gYLG7lHzo4JWX3qjEfjiqbw62Xso4tlaNFSMnYMqgAIT3Edx+HhVm9ITY4dOPraE/pJUTHx1YqqsuCQRuOoNVybP009V9uIHXIIKtvjUO/x8xVe4VxRYo+y7KRpkdlaOCN5CzaiTJsuAHJ1ZOANVWmDiDqME6k70fdfhnp8Kz8r3YLXWAFHbjABOBiCHIyd87Vzyy8Ztpu1RvLO5NxaTy2wgjWRk9p1aZjLE+AdBKiPIG2ck42GKnSK3Oc7mKSFodfyvZmeHST1t2Qg6ht1ZRjvBNeEjiPWR1P2AR+DZ/Cowy8ojH1vbQNmvh+NZUQDYDFbwgh75mPuj/ea+i3h752I8BGQfxOKutuKtzHddlJaSFXZVlYERqXb24ZACFXc7jurK9+8nYypaTGBJ4XkmmURxdmkql2KuRIQo9rIXqoO4BqQ4/fRx+rtHEcpdQe0ze0dcnZEYGw2kNYYfSSJuzU24KTRRuVzltDySQ3A8CUKrt3gkdcVTLKzpyzvcdZpVf5GvTJZqrMWaF5ISxOSwgdkRie8sgRvjVgrtLubefZq6KUpUoKUpQKUpQKUpQKUpQKUpQKUpQKUpQKUpQVr0i8OmnsHSCPtJBJA4iyF1iKeOQjLbDZT1qqcN5ghnyrK3aJ7LofYnjI20uhG+O4n4HFdQr8+eljhf+OJ2y2po4XDaiCuVZMIRuB8nnHiT41XL1Nu/BlZdOhixVvzcgJ+o/sv7h9E/fVesuW72A6jl3Jlxs4jXtslpCN+0fPmAAAowM557DdXSfMu5x5M4cfc4NWDl7mfictxBbRyQFpmKqziRB7CNISezY9yHoPCue8cvTVllZ7v5+f0sllyy0aRqzyuYwERiuD2a5GgjGDnUcnqdumBU4nDZT0if+af76xtZ8aT+Bgk847xx/birG3BOLtuYLT3Ndyk/f2WKt4qzmwnz/1t/kiQbsFQfWdgB++gs4x86dfdGrN+OwFVvmuHidnayXDQWYCFBgTSSOTI6xrgaFHVh1IqjX3Fbu4GmWcInfHACmftNksR5ZqLZO15yeX0/n+1y43xa1vpoeH2pdpJZ49cxfCosTdq4DL9PTGcAHOauUfomt1kR0dkEU8UkEaABY0ikMrQ+LK7sWOfqp3rk8j5WRYb2yI2AuYRkd2twn46sfGv0rU4WZRl5rZl2heVOWhYxPErlw00kgJ7lc+wnU7KoVfhU1SldGcpSlApSlApSlApSlApSlApSlApSlApSlApSlArgXpH4is3FbgpuIkjhY+Mketn+7tAPeDXfa/OHHuCTx8SvYYYLi4jSXU0scLswe4Am0toyPp9Tjp0qnJLcfTrw2TLdaFSXKk5XiVgVUs3rAAQdSrI6SH3KjMx+zWL/B68/wDLrz+gesXFOVbtIe2lgFuAwEPbnEzynJUQomWDDGdTFQACe41nxxsu2vPPG42bfpalc+5M9JcRS3tbxjFclFQSyMDHO6gKSH2wxODhgNzgZroNapZlNxgsuN1VD9MPGYEsJbeRz28ygwRKCzFonV1Y4+agZVyTgVx2uvelvgUU6WRc9kfW0RroBcxxyLIGBLA+yzaFGdtRUnwqOPoQjLf5xuNHeuiHX8H04H3VzzwuXTvxcuOE9uZRWLTyRQIwV5pFRJGJARicq+RvkEZGO/Ffpq2jKoqsxZgoBcjBYgYLYHTPWuY8ycrcL4XEpW17a6k2t1mmkZtSgZlzq+TVdmLKAckAbkVGcocT4oZFitrn1gIuZVvSSmkD/WgF1djsNyOpxtUY2YXw+aZ75J5/EdlpUZy7x1buHtAjIys0csT41RyxnTIjY2OD3jYgg99SddmcpSlApSlApSlApSlApSlApSlApSlApSlApSlBhuy3Zvoxr0toz01YOnPlnFcA4Z6Qr6wnmeZY2kuGV5UvFeGXKIIwEYAKVAUDZT76/QtY5oFcYZVYeDAEfcai7+FpZ8xx229OF1nLWMDr4RTsGx72Qg/hVY4/z1Ld3LTT20oCjTbwoVZUQ41EnUMyMepx0AA8+4XXIfD5Dl+H2hPj2EYP3gVpD0XcMzn1GM/okuUHuQtpHwFUywuU1XTDPHG7kcl5a50iggm7bhrzyz5WQSvGsKxA+zGM5bT0YnTufcK6p6Kb+WbhqPLqwZJRFqYuREJCIxrbdwBsGO5Arbg9GvDUIIsICQcguuvGOmNROKsiqAMAYA6AVbGamlM7Ldqf6S+Vbi/gjigkjCBiZoJMhZemjLAHGkgnTjc43GKp0fK3MUAAiuw6oAFUyxv7KjAGJIRvjvLfGuxUqdK7+HAeK8n8aml7aeOd5SgUaDakKoOdICtpXcnp17ya98Jg4zYiRY4LlRK2WLQRynXgLkMhbGwHl+Nd7pVfCb38r+frWvSl+ijg1zbWcgugyvJcSSqrkM4WQJkuR9JnDtjJxqHuF0pSruZSlKBSlKBSlKBSlKBSlKBSlKBSlKBSlKBSlKBSlKBSlKBSlKBSlKBSlKBSlKBSlKBSlKBSlKBSlKBSlKBSlKBSlKBSlK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2052" name="AutoShape 4" descr="data:image/jpeg;base64,/9j/4AAQSkZJRgABAQAAAQABAAD/2wCEAAkGBhQSERMUExATFRQUFhgZExESFRYYFRgXExUVFhUXGBcYHCYeGRkjGhQUIC8gIycpLC0sFx4xNzIqNSYrLSoBCQoKDgwOGg8PGiwlHyQtLCksLCw0LCksLCwsLCksLCksLCwsLCksLCwpLCwsKSksKSksKSwsLCwsKSwpLCksKf/AABEIAOEA4QMBIgACEQEDEQH/xAAcAAEAAgMBAQEAAAAAAAAAAAAABQYDBAcCAQj/xABQEAACAQMCAwQFBwYIDAcBAAABAgMABBESIQUGMRNBUWEHFCJxgSMyQlJykaEVM2KCsdFDVIOSk6KywRYlNDVEU2NzdKOz0yRVhMLD0uEX/8QAGQEBAAMBAQAAAAAAAAAAAAAAAAECBAMF/8QAJxEBAQACAgIBAwQDAQAAAAAAAAECEQMxEiFBMmHwBCJRcVKRsRP/2gAMAwEAAhEDEQA/AO40pSgUpSgUpSgUpSgUpSgUpSgUpWCe/jT58qL9plH7TQZ6VHHmO1H+l2/9NH++vn+Elr/G7f8Apo//ALUElSta34lFJ8yaN/sOrfsNbNApSlApSlApSlApSlApSlApSlApSlApSlBqR8WhaZ4BKhmRQzxBhrVW6Er1x++tuqvHwJbhbj2mjmS6kaO4jx2kb4UKRnZgU0AqdiNjW1wPjzmQ2t0qpdINQ05Ec8Y27WHO/wBpDkqfEEEhPUpXwtjc9B1NB9r4zYGTsB1Jqq33POsmOwi9akBwZs6bRD36psHWR9WMMfHFaDcuSXB1X9y1xn/RkBitR5dkCTJ/KM3uFUyzmLpjx5ZdJW65/t8lLcSXcgJBS0UOoI6hpSREnuLZ8q0nveJT/St7NDnZQbibHcdR0xq3lpce+pOGFUUKihVHRVAAA8gOle64Xmt6aMeDGdoNuU1kwbi5u7g9/aTsiH3xQ6Ex8K92/JlihytjbA/W7JCfvIzUtLMFGWOB41ptx2EfTJ+yjt/ZU1zuVrrMcZ8PQ4Jbj/Rof6JP3V9/IsH8Xh/o0/dWD8vofmxzt7oXX+2BXj8vt/E7n/kf92o2tr7Pl1yhZSHL2Vux+t2SZ+8DNYk5RjTPYXF3B4CK5lKD3RyFk+GMVl/L7/xC6/5H/drfsroyLkxSRnPzJNOff7LEfjUzKzqouMvcaCLxGH83eRXIH0LuII58B2sGAPeYzWxDz4IyFvrd7Qnbtie0tSf9+o9j+UCVv18ZQQQQCD1B6Grzlynbllw43pNRShgGVgyncMpBBHiCOte6ow5ee3YycPkEBO7WzDNpIc53jG8THf2o8eYapHh/pAtzlLt47O4T58FxIq5z9KJzgSxnBww+IB2rRjnMmbPjuPa0UqBfna1/gpGnboFtUeY596Age8kCsLXN/cY0Rx2UZxl5iJrjB6hY0PZo3Tcu/wBmruayUqnejzh5HrdwZ55Unm0xNcSFmKW+YzJjZVDydowCgDTowBVxoFKUoFKUoFKUoBNeY5AwyCCD0IOR99a/FLTtYJYwcdpG6Z8Nalc/jVUsOHp2aS2xe0kxpmWHBiEqezIklufYJyD7Q0sRgg0ErFI0V3dIv0+zuFz9IFexlA9xijJ+3Wxf2UF4qrKpDKdUbKxSRGxjVHIpBU7noenXatOwspjdRz3F1A+iJ40SCJoy3bNGxZy0jdOyXAGOp692vzXxFbTThDJJM2mCBMa3fGSBnooG5Y7AVPr5R/TU5hvLrhyKyXwuC5Kw2tzCGnlfqESSEpgDvZlbAGSawfkq5vQrcRdFj6+oW5YRZ/20mczfY2TybrWzwfg8gf1m6cSXTLpyv5uFOvZRA748WO7EZPcBM1lz5d+o2cfDr3k8wwqihVUKqjCqoAAA7gB0FeqUrg0FKE1ri+XtCh2IKgebMrNge5VJoPl/xOKAAyyKgJwGbYdM7noPjURd8Xjm0+rX9orDqr6ZA3wEike8VYKxS2iNs0aN9pQf20PaLR7ogYFn9sNIQf1cf+6ssFvLnMl0Pswxqq/1tTfjXo8tWuSRbRAnqVULn+bivQ5dtv4vEftKD+2idtxLpScBhnwzv91ZKxw26oMKiqPBQAPwrJQKUrXuL9EeNGYAylgmTjLKNWkeJKhj+qaIbFRvG+ARXSgOCHQ6opk2kicdGRu4+R2PeDUlSkuizfaO4JzTIC1rdKBdIuUkUYjniGB2yD6JBIDJ3EjuINYOb551hXCyaZjpmukGr1aJtmkEa+0XIOBgYXOo9MH3zDwx5UWSEhbm3btLdj01gEFG/QdSUPkc9QKkeH8zesQxSxDSJFzpb56uCVdGHcyuGUjxFbePPyn3YOXDwv2b3A7u2MEa2ssTQoqpH2TqVAUYAGD5VJVROE8tRX12L6WCLTbu6W+lAryPG5V5pWAGoB1ZUXoMFt9Qxe6u5lKUoFKUoFKUoNa/4jHAmuVwi5Aye8tsFAG5JPQDeqle8RY3Alsba4lMrKt1E8Twwug2EuuYKBKgxuuSwABGylbNx3hhnhKq2iRSHhk+rIm6nHeO4jvBIqH4JzcZQyOgS4i2ngY4dG8f0kOCVcDBFTIjbdvzHaI9xK4EUSlierbdAB3nOAAOpxUHwOxkkdry5XFxMMJGd/V4c5SFf0uhcjq3kBWPi9417fRW+AILULPOvXVKxItkPkNLSEeISp+s/NnfpauDCfUUpSszWVF8U44EZoolEk4XUULaY403+Unk6RpsfM4OAcGta+4uZmeK3lCKn+VXuxSBe9EJ2ec9Au4Xqe5WzWPCUKhREY7dTqWFsmSVxv21wxJLtncKxPi2+AvSYyTeTlcrbrFW+C8qS3V0l9dzyuIyDbRbxpn/AFvZA5RD9FSSxG7HfSLhaWIBZ2ALs5bPXHs9muPD2APvNbdKpbtfHHUKUpULFKUoFKUoFRPM/AhdQ6cLrjdZYS3QSRnK57wCMqSNwGJGDipalTLpFm/SB4bxhjCZl1SRIStxEwzdWzr85XVfzoXrkAMVwRrzmpq2uVkRXjdXRgCrqQVIPQgjqKjuJ8txTP2ql4ZwAFuYGKS7dAxG0i/ouCKqkkj2Uh7aQWrsSReQxk2E5JO9xBnEEpJ3Ksuo75PSumpn16rj5ZYd+46BVe4YRacRaNtoLwmWE52S4UfLJjuDgCQeYkNe+XubY7hzCzRidVD6YnDxyRnpLC4+cmdsHBB2I6E++cbBpLVmjGZoGWeEd5eE6tIPdqXUnuc0wtwy9p5JOTD00+Z7DsSsVjc3EMt1OBHHHL8lrkbXNIqMDpVVEkhC4BPvroSjAG+fM1UOQ+HNKq8Qn0mW4jBhjRtSQQOAwRWxu7bF27yAOi1cK1sJSlKBSlKBSlKBUNx/lSC70NIHSWP83cQuY5kz1Adeq/onI8qma8yNgE+AJ+6goPJFuAl1JqZzJdzDtHILMtu3q6EkADpD4d9WSoHkL/N1o3e8QdvtSkux+JY1J8UuJUjJhh7WToqFgi5PezHoo78AnyrDl7yr0cPWMeOLcZjt1UyE5c6Y40GqSRvqoo3J/ADc4FQF3LLcOI7hmiDYI4fbtmdhvvcSqcRpt0BUbY1NnFeOCcn3PaPPeXpaaTYi2GgIh/gY5T7aJnfKaGOBknFWix4dHCpWNAoJy2OrE9WZjux8ySatLjj96pZll9o1eH8ICKgIVVTHZW8YxFHjoQMDU/6RHuA3zJVBcZ55srXPa3cYYfwaHXJv0GhMmpXh152sSSdm8etQ2iUaXAPQMvcfKq5bvur4+M9RsUpSqrlKUoFKUoFKUoFKUoFGXIwRkHqDVO525Yu5G9YsLyWKdQAYS/yLqPBWyofzOx8utVzlrmDj4mSO4su0j1ASO6pGQpO7B1IU4G+wOcVeY7m9udz1dWOk2nCIYmZooIo2f57RoqlveQN6260OK3joUEZg1OSAszlCxAzhMA5NbsRJALDBxuoOcHvGe+qLtX0fNpgmgzn1W5ljXyRiJoh8ElUfCrRVR5XfTxHiEY6MltN+s6ywt+ECVbq3Y3cjzs5rKwpSlWVKUpQKUpQKwX35qT7Df2TWevjrkEHvGPvoKTyN/m2x/wCGh/6a1L3E2hWbSzaQTpQZY47gO81B8hNixijPWAyQNnrm3keL9ig1YKwXt6WPUVzgnGJ7i4bWYokQH/wqYklB8Z5B7EZ3Hya5Pma1OeeS578BY+IyQJjDQhco3Xc6SrHPgSRt0q1wwhRgAD95qA4W2q6WXWS1xHP2keciNbaZI4Vx9Fvblz4knwqcd9xXLXV+UPyd6I7WxZZXJuJx0dwAinxRN8HzJJ8MVeqUqLbe1pjMfUKUpULFKUoPjtgE14tbgSIrqcq6hlPkRkV7boaiOVHPq+g9YpZY/gkraP6hSgx83XrxxQdmxUvd2yEjrpedA49xXIqcqvc1NmXh0f17wE/yMM0n7VFWGpvSs7pSlKhYrV4rfdjDJIELlFJWNfnO3RUHmzED41tVr38LMg0FdSujrqzpJjkV8HG4B04z51M7RevTHF2d1BGzKrpIqOoIz1AZSPAg4OeoxW5WlwexaGIIzAkM59kYVQ7s4Rc76VDBRnuUVuk1FIieAn/G93/wdt/1rqrlVN5QTXxDiEudlS2h/WUSzN+E6Vcq28f0xg5frpSlKu5lKUoFKUoFKUoKNZp6txG7gOyXGLqD3sAlwo8w6q38rU7Wl6QeHn1cXUZVZrHVMhY4DIFPbRM3cHQfzlU91eeC8ajuoUlibKuMjxBGxBHcwOQR5Vj5cdVu4cvLH+m/WKK1RWZlRVZzl2VQCxGwLEbn416uJwiM7fNVSzHyUZP7KieW5ZwJY7kgyqwkBHTs7ga0Xp9A64/PQD31TXrbpbN6TNKUqFilKUClKUCoHlskT369wuFYfr28OfxBqeqqrevaXVyzWs8kc5jZZIFV8FEEbKy6gw+aCDgikRemfjxDX/Dk+qZ5f5kQj/8Amqx1VLOWW64hDObWaGKCGZdU+gM7TNFjCqxIAEZ646irXU0hSvMcgbcHOCRt4qcEfeDXqoSUpSgh+B8eNxLdIU0iCQKh3y6EY1+4ukoHktZuPcYS3haRycDuG7Mx2VFHezHAA860Jmt+Hq8hd2aTSi5JeRtJbsoo1UZYjW2ABnc5NbPAeVpJ50vL1dJTe1s8hhET/CykbNOR4bL3ZO9XmHnfXTnc/wDzm72l+TOCvb2/yuO3mdprjHQSSY9gHvCKEQHwSp2lK29MFu/ZSlKIKUpQKUpQKUrR47xH1e2mmC6jGjMq9NTAeyue7JwPjQVLnXjAkkMAPyMADzkfSkxqSP8AUGHI8TH4GqmqzWUrS26h0c5mtydIYjbWjdFkwAN9m26dakeNcP0WUzo5kAjdpXPz9ZBeRnA8SWORtXqSf20Hc4bbzABH4aq55e+3pYYSTSY4PzRBeo8e+rSRLbyjTIAwwQyd4O/tDINSnDbCOLVoZ2LEFmkdnc6RhRqck4A2AqicU5fSUhsEOvzHRikiZ66HXBHurzb8ZvrfZil0nhL8lMB9tRof4qPfWe8dn0ranzHSaVTLL0ixHIkiuYSpwxkiZ41JAODJHqUbEHcjrU1Yc12835q5gk+xIpP3ZrldzuJ1L1UzSsAuvL8a9esjwNR5RPhXq4nCIzscKilmPgFGSfuFa3CQ/ZBpM63y5BPzdW4QeSjA+FanGpu07KEZxK41+Ucftv8AA4Vf1qlO2Xx/A1O4jxr2TUNc83WSnEl3AvUgu4UHHXSx2ff6ua0+Zb6YSRqtp6xbFSZVE0cRZ8jQj9oRmLGokDOSADtkHWu+ZrmRQHfhVoq/NDn1lkwNsZMaAj410xxxs3a5ZZZy6xja/wALJChmj4ZdvbDcz4jQlB1dYGYSsuN/m5I6Cpzh/EI541likWSNxlXU5B//AHyqmTc8uvzeYLI+TwRN/wBORf761OWeYEt5bl3ukmW4dXEVnaXGhZMYdgFD4L7E79QT31bKY6/btXG57/dr/cXSxm03E8R/RlT7LjDfEOrZ+0Kkqqp412kiyx2F+7orKpFs8eVfSSPldIO6L91bC/lKY4jsFgB/hb2ZSR59lCWJ9xZapMMr1HS8mE7qfecDqaqd/wA7mWQ2/D4vW7jYMEPyEWTjVNL0AGDsNzjFSP8A/Mmn/wAvv5p1Oc28I9Xg37iEJdh72q3cJ4PDaxiK3hSKMdEQAD3nxPmd6648P+Thl+o/wiE5Y5L7B/WLiX1i7YY7UjCRA9Y4E+gvn84957qs9KVok10y22+6UpSpQUpSgUpSgUpSgVWfSBMBbJHnBmniUefZt27D+bC1WaqVzvcarm3jGMRxvKw7wzlY4j93biovTpxTecQV7FrjkX66Mp9zKRWhccTaS0tpjjEfZSaQAoAK6JDgeCO5+FSlaXAbKJrCJXctrh0mNB4gjBY7fdmqPRy7S0NgzrlNLeKg+0Pgf7s1hlhK7MpHkwI/bUdwK5L28LN8/QofH11Gl/6wNTEXE5FGNZI+q/tD+tRPtGx3kltKZFjMsUgAmhTAkUrsskeSAdtmUncAEbjBwcS5k4bN7JsZJ5s4WGS1KtnzeVQqjzz99Tvr6H58CHzTKH8NqrVpMciQ2ylDd/nSfaGVOIcjfGDnNUuEt2jxtQScpg3ABPq3arIyQQSyhI1iRQo1LjLFmycDHQe/onLfI9tPaW8y3F8O1hjc4vJ8ZZATsWON81CcRvDJe2yhFAEU5Cxr+lAMnvPWrX6N5SsE9uwYG2uHUB9jomxOmM/RAlKj7NdJJWTllxm4+n0bW563F8f/AFk4/ssK+r6M7P6XrT/7y8uiPu7TFWulW8Z/DP5X+VaX0b8OBybCFj4yKZD97k1vW3KFlH8yxtV+zBGP2LUvSpVYYrNF+bGg9ygfsrNSlApSlApSlApSlApSlApSlApSlApSlArn17xA+v3T6QQpSDB6OiRhyPdrlkHvFdAJrlXD5+0VpdWoTSyyqf0JZXeP+oVHwquTT+nx3klG7JumuM+ftr/cR+NQHKx/8HB9jB94JBqVFaHJ9pm1BaWNQJZ1AJJbCTyAeyAe4VVs6rBy5EVjnGDpjuZgG7gGbtceWO0qTjlDDINaHC5mgvrxI5G0SLFMCMgFmDRv7JP+yXet+fjNyp/PNjuOF/dRGNunsDyrXg5SJYMBIAG1e1hVyDnq2KHmC4/17/h+6tc3EkhwZHb7TE/tppbyr7dlor+30yD2re4BMbZ6Pbncj41Pckyt+ULoFiRJbwtuSfajkmUn7nUfCq9JbD1u0y6qNMyZc7ZKq/d3/Jmpjht7HbcTt8ygpPDJCXI0p2uuJ4VBPj8oBnqSANzUxw5Z+2/n8OjUpSrsBSlKBSlKBSlKBSlKBSlKBSlKBSlKBSlKBSlKCJ5s4gYLG7lHzo4JWX3qjEfjiqbw62Xso4tlaNFSMnYMqgAIT3Edx+HhVm9ITY4dOPraE/pJUTHx1YqqsuCQRuOoNVybP009V9uIHXIIKtvjUO/x8xVe4VxRYo+y7KRpkdlaOCN5CzaiTJsuAHJ1ZOANVWmDiDqME6k70fdfhnp8Kz8r3YLXWAFHbjABOBiCHIyd87Vzyy8Ztpu1RvLO5NxaTy2wgjWRk9p1aZjLE+AdBKiPIG2ck42GKnSK3Oc7mKSFodfyvZmeHST1t2Qg6ht1ZRjvBNeEjiPWR1P2AR+DZ/Cowy8ojH1vbQNmvh+NZUQDYDFbwgh75mPuj/ea+i3h752I8BGQfxOKutuKtzHddlJaSFXZVlYERqXb24ZACFXc7jurK9+8nYypaTGBJ4XkmmURxdmkql2KuRIQo9rIXqoO4BqQ4/fRx+rtHEcpdQe0ze0dcnZEYGw2kNYYfSSJuzU24KTRRuVzltDySQ3A8CUKrt3gkdcVTLKzpyzvcdZpVf5GvTJZqrMWaF5ISxOSwgdkRie8sgRvjVgrtLubefZq6KUpUoKUpQKUpQKUpQKUpQKUpQKUpQKUpQKUpQVr0i8OmnsHSCPtJBJA4iyF1iKeOQjLbDZT1qqcN5ghnyrK3aJ7LofYnjI20uhG+O4n4HFdQr8+eljhf+OJ2y2po4XDaiCuVZMIRuB8nnHiT41XL1Nu/BlZdOhixVvzcgJ+o/sv7h9E/fVesuW72A6jl3Jlxs4jXtslpCN+0fPmAAAowM557DdXSfMu5x5M4cfc4NWDl7mfictxBbRyQFpmKqziRB7CNISezY9yHoPCue8cvTVllZ7v5+f0sllyy0aRqzyuYwERiuD2a5GgjGDnUcnqdumBU4nDZT0if+af76xtZ8aT+Bgk847xx/birG3BOLtuYLT3Ndyk/f2WKt4qzmwnz/1t/kiQbsFQfWdgB++gs4x86dfdGrN+OwFVvmuHidnayXDQWYCFBgTSSOTI6xrgaFHVh1IqjX3Fbu4GmWcInfHACmftNksR5ZqLZO15yeX0/n+1y43xa1vpoeH2pdpJZ49cxfCosTdq4DL9PTGcAHOauUfomt1kR0dkEU8UkEaABY0ikMrQ+LK7sWOfqp3rk8j5WRYb2yI2AuYRkd2twn46sfGv0rU4WZRl5rZl2heVOWhYxPErlw00kgJ7lc+wnU7KoVfhU1SldGcpSlApSlApSlApSlApSlApSlApSlApSlApSlArgXpH4is3FbgpuIkjhY+Mketn+7tAPeDXfa/OHHuCTx8SvYYYLi4jSXU0scLswe4Am0toyPp9Tjp0qnJLcfTrw2TLdaFSXKk5XiVgVUs3rAAQdSrI6SH3KjMx+zWL/B68/wDLrz+gesXFOVbtIe2lgFuAwEPbnEzynJUQomWDDGdTFQACe41nxxsu2vPPG42bfpalc+5M9JcRS3tbxjFclFQSyMDHO6gKSH2wxODhgNzgZroNapZlNxgsuN1VD9MPGYEsJbeRz28ygwRKCzFonV1Y4+agZVyTgVx2uvelvgUU6WRc9kfW0RroBcxxyLIGBLA+yzaFGdtRUnwqOPoQjLf5xuNHeuiHX8H04H3VzzwuXTvxcuOE9uZRWLTyRQIwV5pFRJGJARicq+RvkEZGO/Ffpq2jKoqsxZgoBcjBYgYLYHTPWuY8ycrcL4XEpW17a6k2t1mmkZtSgZlzq+TVdmLKAckAbkVGcocT4oZFitrn1gIuZVvSSmkD/WgF1djsNyOpxtUY2YXw+aZ75J5/EdlpUZy7x1buHtAjIys0csT41RyxnTIjY2OD3jYgg99SddmcpSlApSlApSlApSlApSlApSlApSlApSlApSlBhuy3Zvoxr0toz01YOnPlnFcA4Z6Qr6wnmeZY2kuGV5UvFeGXKIIwEYAKVAUDZT76/QtY5oFcYZVYeDAEfcai7+FpZ8xx229OF1nLWMDr4RTsGx72Qg/hVY4/z1Ld3LTT20oCjTbwoVZUQ41EnUMyMepx0AA8+4XXIfD5Dl+H2hPj2EYP3gVpD0XcMzn1GM/okuUHuQtpHwFUywuU1XTDPHG7kcl5a50iggm7bhrzyz5WQSvGsKxA+zGM5bT0YnTufcK6p6Kb+WbhqPLqwZJRFqYuREJCIxrbdwBsGO5Arbg9GvDUIIsICQcguuvGOmNROKsiqAMAYA6AVbGamlM7Ldqf6S+Vbi/gjigkjCBiZoJMhZemjLAHGkgnTjc43GKp0fK3MUAAiuw6oAFUyxv7KjAGJIRvjvLfGuxUqdK7+HAeK8n8aml7aeOd5SgUaDakKoOdICtpXcnp17ya98Jg4zYiRY4LlRK2WLQRynXgLkMhbGwHl+Nd7pVfCb38r+frWvSl+ijg1zbWcgugyvJcSSqrkM4WQJkuR9JnDtjJxqHuF0pSruZSlKBSlKBSlKBSlKBSlKBSlKBSlKBSlKBSlKBSlKBSlKBSlKBSlKBSlKBSlKBSlKBSlKBSlKBSlKBSlKBSlKBSlKBSlK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5" name="テキスト ボックス 4"/>
          <p:cNvSpPr txBox="1"/>
          <p:nvPr/>
        </p:nvSpPr>
        <p:spPr>
          <a:xfrm>
            <a:off x="285720" y="654209"/>
            <a:ext cx="8572560"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ケアのポイント</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まず、起こっている症状が病気のためということを認識してください。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○利用者様が、</a:t>
            </a:r>
            <a:r>
              <a:rPr lang="ja-JP" altLang="en-US" sz="2400" dirty="0" smtClean="0">
                <a:solidFill>
                  <a:srgbClr val="FF0000"/>
                </a:solidFill>
                <a:latin typeface="HGP創英角ｺﾞｼｯｸUB" pitchFamily="50" charset="-128"/>
                <a:ea typeface="HGP創英角ｺﾞｼｯｸUB" pitchFamily="50" charset="-128"/>
              </a:rPr>
              <a:t>「忘れている」と認識することは困難です。</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逆に失敗を指摘されたり否定されることにより、自尊心が傷つき、落ち込んだり不安になったり、攻撃的になることもあります。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病気による行動ということをまず認識しましょう。</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○見当識障害が見られる場合は、カレンダー等を目立つところに置き、西暦や時刻を確認するようなレクも一定の効果があります。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○何かを促すときは、簡単な言葉を用い、同時に</a:t>
            </a:r>
            <a:r>
              <a:rPr lang="en-US" altLang="ja-JP" sz="2400" dirty="0" smtClean="0">
                <a:latin typeface="HGP創英角ｺﾞｼｯｸUB" pitchFamily="50" charset="-128"/>
                <a:ea typeface="HGP創英角ｺﾞｼｯｸUB" pitchFamily="50" charset="-128"/>
              </a:rPr>
              <a:t>2</a:t>
            </a:r>
            <a:r>
              <a:rPr lang="ja-JP" altLang="en-US" sz="2400" dirty="0" smtClean="0">
                <a:latin typeface="HGP創英角ｺﾞｼｯｸUB" pitchFamily="50" charset="-128"/>
                <a:ea typeface="HGP創英角ｺﾞｼｯｸUB" pitchFamily="50" charset="-128"/>
              </a:rPr>
              <a:t>つ以上の事を言わないようにしましょう。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○料理や家事など積極的に参加してもらいます。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自分でやるほうが早いでしょうから最も忍耐が必要かもしれません。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○記憶障害による</a:t>
            </a:r>
            <a:r>
              <a:rPr lang="ja-JP" altLang="en-US" sz="2400" dirty="0" smtClean="0">
                <a:solidFill>
                  <a:srgbClr val="FF0000"/>
                </a:solidFill>
                <a:latin typeface="HGP創英角ｺﾞｼｯｸUB" pitchFamily="50" charset="-128"/>
                <a:ea typeface="HGP創英角ｺﾞｼｯｸUB" pitchFamily="50" charset="-128"/>
              </a:rPr>
              <a:t>「物盗られ妄想」</a:t>
            </a:r>
            <a:r>
              <a:rPr lang="ja-JP" altLang="en-US" sz="2400" dirty="0" smtClean="0">
                <a:latin typeface="HGP創英角ｺﾞｼｯｸUB" pitchFamily="50" charset="-128"/>
                <a:ea typeface="HGP創英角ｺﾞｼｯｸUB" pitchFamily="50" charset="-128"/>
              </a:rPr>
              <a:t>が出た場合、接触する職員を変える等します。「物盗られ妄想」は家族等最もお世話をした方に向けられる事が多いので、職員もへこまないように。</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11</a:t>
            </a:fld>
            <a:endParaRPr kumimoji="1" lang="ja-JP" altLang="en-US"/>
          </a:p>
        </p:txBody>
      </p:sp>
    </p:spTree>
    <p:extLst>
      <p:ext uri="{BB962C8B-B14F-4D97-AF65-F5344CB8AC3E}">
        <p14:creationId xmlns:p14="http://schemas.microsoft.com/office/powerpoint/2010/main" xmlns="" val="55946903"/>
      </p:ext>
    </p:extLst>
  </p:cSld>
  <p:clrMapOvr>
    <a:masterClrMapping/>
  </p:clrMapOvr>
  <p:transition>
    <p:newsflash/>
    <p:sndAc>
      <p:stSnd>
        <p:snd r:embed="rId2" name="laser.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539552" y="857232"/>
            <a:ext cx="8136904" cy="415498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視空間認知障害も見られるため、徘徊を減らすためにも部屋やトイレの場所が分かるように、案内板をつけるのも効果があります。また、廊下等は利用者様が歩いて行かれた時には、照明を点け、明るくしま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徘徊は、引き留めると興奮される方もいらっしゃいますので一旦一緒に出掛ける等の工夫も有効です。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○失禁等の対応</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毎回排泄チェック表を元に、何時間おきにトイレに行かれているのかをチェックし、定期的に声掛けを行うようにしましょう。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徘徊の原因が便意や尿意の兆候の事もあります。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4" name="スライド番号プレースホルダ 3"/>
          <p:cNvSpPr>
            <a:spLocks noGrp="1"/>
          </p:cNvSpPr>
          <p:nvPr>
            <p:ph type="sldNum" sz="quarter" idx="10"/>
          </p:nvPr>
        </p:nvSpPr>
        <p:spPr/>
        <p:txBody>
          <a:bodyPr/>
          <a:lstStyle/>
          <a:p>
            <a:fld id="{EDE73ACA-261E-4BC9-8A40-0CC419A9CACB}" type="slidenum">
              <a:rPr kumimoji="1" lang="ja-JP" altLang="en-US" smtClean="0"/>
              <a:pPr/>
              <a:t>12</a:t>
            </a:fld>
            <a:endParaRPr kumimoji="1" lang="ja-JP" altLang="en-US"/>
          </a:p>
        </p:txBody>
      </p:sp>
    </p:spTree>
  </p:cSld>
  <p:clrMapOvr>
    <a:masterClrMapping/>
  </p:clrMapOvr>
  <p:transition>
    <p:newsflash/>
    <p:sndAc>
      <p:stSnd>
        <p:snd r:embed="rId2" name="laser.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42844" y="1035683"/>
            <a:ext cx="8858312" cy="489364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血管障害の起こっている部位、数、大きさによって多岐にわたり、また、どういった障害が出るかという診断は、神経心理学や高次の脳機能に関する知識が必要になり、</a:t>
            </a:r>
            <a:r>
              <a:rPr lang="ja-JP" altLang="en-US" sz="2400" dirty="0" smtClean="0">
                <a:solidFill>
                  <a:srgbClr val="FF0000"/>
                </a:solidFill>
                <a:latin typeface="HGP創英角ｺﾞｼｯｸUB" pitchFamily="50" charset="-128"/>
                <a:ea typeface="HGP創英角ｺﾞｼｯｸUB" pitchFamily="50" charset="-128"/>
              </a:rPr>
              <a:t>診断に時間がかかることもあります。</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症状の一例としては、</a:t>
            </a:r>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意欲の低下、歩行障害、構音障害、記憶障害</a:t>
            </a:r>
            <a:r>
              <a:rPr lang="ja-JP" altLang="en-US" sz="2400" dirty="0" smtClean="0">
                <a:latin typeface="HGP創英角ｺﾞｼｯｸUB" pitchFamily="50" charset="-128"/>
                <a:ea typeface="HGP創英角ｺﾞｼｯｸUB" pitchFamily="50" charset="-128"/>
              </a:rPr>
              <a:t>等アルツハイマー型に似た症状もあり、間違われたり、またアルツハイマー型の方も脳血管障害を併発していることもあります。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○初期の場合は、意欲の低下がよく見られます。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問題行動も目立たないため、他の利用者様に目を奪われがちですが、介護職の技術が生きるのは正にこういった利用者様に対してのケアと言われています。次の脳梗塞が起きなければ症状は改善することもありますので、転倒や頭をぶつけるといった事に注意をし、レク等に積極的に参加を促してください。</a:t>
            </a:r>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脳血管性認知症によく見られる症状</a:t>
            </a:r>
            <a:endParaRPr kumimoji="1" lang="ja-JP" altLang="en-US" sz="2400" dirty="0">
              <a:latin typeface="HGS創英角ｺﾞｼｯｸUB" pitchFamily="50" charset="-128"/>
              <a:ea typeface="HGS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13</a:t>
            </a:fld>
            <a:endParaRPr kumimoji="1" lang="ja-JP" altLang="en-US"/>
          </a:p>
        </p:txBody>
      </p:sp>
    </p:spTree>
  </p:cSld>
  <p:clrMapOvr>
    <a:masterClrMapping/>
  </p:clrMapOvr>
  <p:transition>
    <p:newsflash/>
    <p:sndAc>
      <p:stSnd>
        <p:snd r:embed="rId2" name="laser.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レビー小体型</a:t>
            </a:r>
            <a:r>
              <a:rPr kumimoji="1" lang="ja-JP" altLang="en-US" sz="2400" dirty="0" smtClean="0">
                <a:latin typeface="HGS創英角ｺﾞｼｯｸUB" pitchFamily="50" charset="-128"/>
                <a:ea typeface="HGS創英角ｺﾞｼｯｸUB" pitchFamily="50" charset="-128"/>
              </a:rPr>
              <a:t>認知症によく見られる症状</a:t>
            </a:r>
            <a:endParaRPr kumimoji="1" lang="ja-JP" altLang="en-US" sz="2400" dirty="0">
              <a:latin typeface="HGS創英角ｺﾞｼｯｸUB" pitchFamily="50" charset="-128"/>
              <a:ea typeface="HGS創英角ｺﾞｼｯｸUB" pitchFamily="50" charset="-128"/>
            </a:endParaRPr>
          </a:p>
        </p:txBody>
      </p:sp>
      <p:sp>
        <p:nvSpPr>
          <p:cNvPr id="5" name="テキスト ボックス 4"/>
          <p:cNvSpPr txBox="1"/>
          <p:nvPr/>
        </p:nvSpPr>
        <p:spPr>
          <a:xfrm>
            <a:off x="142844" y="642918"/>
            <a:ext cx="8858312"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アルツハイマー型は女性に多くみられますが、この病気はやや男性に多い傾向があります。発症は７０～８０代の高齢者に多い病気と考えられています。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変動する症状</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アルツハイマー型では、環境や身体の状況が変わらなければ症状が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日によって変わることはないとされていますが、レビー小体型では、</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むしろ大きな波がある事が特徴とされています。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例えば、デイに行くときは認知症を疑うほどしっかりしているが、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帰宅時には会話もできなくなっているなど、一日の中で変動したり、</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月単位であったりします。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幻視</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レビー小体型認知症の一番の特徴で、７０～８０％の方に幻視の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症状が見られます。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「部屋の隅から男の人がこちらを覗いている。」「馬が部屋を</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横切ってトイレに入っていった。」等具体的に見えているようです。　</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14</a:t>
            </a:fld>
            <a:endParaRPr kumimoji="1" lang="ja-JP" altLang="en-US"/>
          </a:p>
        </p:txBody>
      </p:sp>
    </p:spTree>
  </p:cSld>
  <p:clrMapOvr>
    <a:masterClrMapping/>
  </p:clrMapOvr>
  <p:transition>
    <p:newsflash/>
    <p:sndAc>
      <p:stSnd>
        <p:snd r:embed="rId2" name="laser.wav"/>
      </p:stSnd>
    </p:sndAc>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42844" y="677009"/>
            <a:ext cx="8858312"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　また、本人から訴えがなくても机の上の「虫？」をつまもうとする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a:t>
            </a:r>
            <a:r>
              <a:rPr lang="ja-JP" altLang="en-US" sz="2400" dirty="0" err="1" smtClean="0">
                <a:latin typeface="HGP創英角ｺﾞｼｯｸUB" pitchFamily="50" charset="-128"/>
                <a:ea typeface="HGP創英角ｺﾞｼｯｸUB" pitchFamily="50" charset="-128"/>
              </a:rPr>
              <a:t>ような</a:t>
            </a:r>
            <a:r>
              <a:rPr lang="ja-JP" altLang="en-US" sz="2400" dirty="0" smtClean="0">
                <a:latin typeface="HGP創英角ｺﾞｼｯｸUB" pitchFamily="50" charset="-128"/>
                <a:ea typeface="HGP創英角ｺﾞｼｯｸUB" pitchFamily="50" charset="-128"/>
              </a:rPr>
              <a:t>動作や、錯視（見間違い）も多く、ごみ箱が「人の頭に見え</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る。」庭の石が「犬の顔に見える。」や「鐘の音が聞こえる。」と</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いった幻聴、「背中に虫が這っている。」等の体感幻覚が見られる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事もあります。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他の認知症では、めったに見られない症状。</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パーキンソン症状</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初期の段階でも約半数の方に見られる、筋肉の動かしにくさや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小刻み歩行などの歩行障害に伴う転倒等。</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自律神経障害</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しばしば自律神経の障害も見られ、急に立ち上がる事による、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立ちくらみや失神、頑固な便秘や尿失禁など。</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一過性の意識障害、失神</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失神を繰り返したり、刺激に反応しない昏睡等。数分から数時間で</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回復することが多い。</a:t>
            </a:r>
            <a:endParaRPr lang="en-US" altLang="ja-JP" sz="2400" dirty="0" smtClean="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15</a:t>
            </a:fld>
            <a:endParaRPr kumimoji="1" lang="ja-JP" altLang="en-US"/>
          </a:p>
        </p:txBody>
      </p:sp>
    </p:spTree>
  </p:cSld>
  <p:clrMapOvr>
    <a:masterClrMapping/>
  </p:clrMapOvr>
  <p:transition>
    <p:newsflash/>
    <p:sndAc>
      <p:stSnd>
        <p:snd r:embed="rId2" name="laser.wav"/>
      </p:stSnd>
    </p:sndAc>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42844" y="654209"/>
            <a:ext cx="8858312"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レム睡眠行動障害などの睡眠障害</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夢を見るといわれているレム睡眠時に筋肉の緊張がゆるまず、</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急にバタバタと動いたり、びっくりするほど大きな声で叫んだりする。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睡眠中の行動障害のため、覚醒するとおさまる。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妄想</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夫や妻が本物そっくりの偽物である、ここは自分の家ではないから</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と家を出ていこうとする。テレビの映像を現実の出来事と思い込む</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などが半数以上の方に見られる。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抑うつ</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意欲の低下や気分が沈み悲観的になる。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抑うつ症状が初期に出るのは、脳血管性認知症より多い。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記憶障害は軽い</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アルツハイマー型と違い、例えば前日の幻視の内容等は覚えている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事がある。一方視空間認知機能は低下しがちで、図や指の模写が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出来ない等の症状が起きる。</a:t>
            </a:r>
            <a:endParaRPr lang="en-US" altLang="ja-JP" sz="2400" dirty="0" smtClean="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16</a:t>
            </a:fld>
            <a:endParaRPr kumimoji="1" lang="ja-JP" altLang="en-US"/>
          </a:p>
        </p:txBody>
      </p:sp>
    </p:spTree>
  </p:cSld>
  <p:clrMapOvr>
    <a:masterClrMapping/>
  </p:clrMapOvr>
  <p:transition>
    <p:newsflash/>
    <p:sndAc>
      <p:stSnd>
        <p:snd r:embed="rId2" name="laser.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5720" y="857232"/>
            <a:ext cx="8572560" cy="526297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ケアのポイント</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○健常者と思う程しっかりしている時とそうではない時がある。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症状の変動時期やきっかけがあるのかの観察を行う。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介護拒否や暴力行為等が出たときは、一旦距離を置き、転倒に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注意する。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○幻視や錯視には、あからさまに否定するのではなく、一旦訴えを</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聞き、本人が安心する声掛けをする。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「蛇がいる。」→「もう逃げましたよ。」</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「家が燃えている。」→「もう消しましたよ。大丈夫。」等。</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長いものは蛇に見え、ごみは虫に見えたりするので、あらかじめ</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片づけるようにします。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○パーキンソン症状もあるため、転倒には注意します。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また、視空間認知障害もあるため、床の色が違うと段差があると</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勘違いされ、段差をまたごうとされることもあります。</a:t>
            </a:r>
            <a:endParaRPr lang="en-US" altLang="ja-JP" sz="2400" dirty="0" smtClean="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17</a:t>
            </a:fld>
            <a:endParaRPr kumimoji="1" lang="ja-JP" altLang="en-US"/>
          </a:p>
        </p:txBody>
      </p:sp>
    </p:spTree>
  </p:cSld>
  <p:clrMapOvr>
    <a:masterClrMapping/>
  </p:clrMapOvr>
  <p:transition>
    <p:newsflash/>
    <p:sndAc>
      <p:stSnd>
        <p:snd r:embed="rId2" name="laser.wav"/>
      </p:stSnd>
    </p:sndAc>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9512" y="642918"/>
            <a:ext cx="8784976"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○連泊の方は、便秘や起立性低血圧などの自律神経障害に対する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ケアのため、排便コントロールや立ち上がり時の転倒に注意する。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○幻視や妄想などの症状は昼間よりも夜間に起こることが多く、</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昼夜逆転される傾向にあり、夜間不眠になると行動障害は、激し</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くなります。単純ですが、夜間寝ていただくために、昼間は起きて</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活動するようにケアします。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１～２日で諦めずに、昼夜逆転が解消されるまで根気よくケアし</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て行きましょう。</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薬剤療法</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ご家族の意向や医者の判断の部分なので、意見を出しにくいです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が、レビー小体型認知症に効く薬は現在ありません。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幻覚や幻視は脳内のドーパミンが過剰分泌されることにより</a:t>
            </a:r>
            <a:r>
              <a:rPr lang="ja-JP" altLang="en-US" sz="2400" dirty="0" err="1" smtClean="0">
                <a:latin typeface="HGP創英角ｺﾞｼｯｸUB" pitchFamily="50" charset="-128"/>
                <a:ea typeface="HGP創英角ｺﾞｼｯｸUB" pitchFamily="50" charset="-128"/>
              </a:rPr>
              <a:t>起こ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るとされており、一方パーキンソン症状はドーパミン不足が原因と</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考えられています。出される薬によって一方が改善しても一方は</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悪化する可能性があります。</a:t>
            </a:r>
            <a:endParaRPr lang="en-US" altLang="ja-JP" sz="2400" dirty="0" smtClean="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18</a:t>
            </a:fld>
            <a:endParaRPr kumimoji="1" lang="ja-JP" altLang="en-US"/>
          </a:p>
        </p:txBody>
      </p:sp>
    </p:spTree>
  </p:cSld>
  <p:clrMapOvr>
    <a:masterClrMapping/>
  </p:clrMapOvr>
  <p:transition>
    <p:newsflash/>
    <p:sndAc>
      <p:stSnd>
        <p:snd r:embed="rId2" name="laser.wav"/>
      </p:stSnd>
    </p:sndAc>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前頭側頭葉変性症によく見られる症状</a:t>
            </a:r>
            <a:endParaRPr kumimoji="1" lang="ja-JP" altLang="en-US" sz="2400" dirty="0">
              <a:latin typeface="HGS創英角ｺﾞｼｯｸUB" pitchFamily="50" charset="-128"/>
              <a:ea typeface="HGS創英角ｺﾞｼｯｸUB" pitchFamily="50" charset="-128"/>
            </a:endParaRPr>
          </a:p>
        </p:txBody>
      </p:sp>
      <p:sp>
        <p:nvSpPr>
          <p:cNvPr id="5" name="テキスト ボックス 4"/>
          <p:cNvSpPr txBox="1"/>
          <p:nvPr/>
        </p:nvSpPr>
        <p:spPr>
          <a:xfrm>
            <a:off x="142844" y="642918"/>
            <a:ext cx="8858312"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若年性認知症の代表ともされ、中心的な病名は、ピック病と言われています。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類縁の</a:t>
            </a:r>
            <a:r>
              <a:rPr lang="en-US" altLang="ja-JP" sz="2400" dirty="0" smtClean="0">
                <a:latin typeface="HGP創英角ｺﾞｼｯｸUB" pitchFamily="50" charset="-128"/>
                <a:ea typeface="HGP創英角ｺﾞｼｯｸUB" pitchFamily="50" charset="-128"/>
              </a:rPr>
              <a:t>3</a:t>
            </a:r>
            <a:r>
              <a:rPr lang="ja-JP" altLang="en-US" sz="2400" dirty="0" err="1" smtClean="0">
                <a:latin typeface="HGP創英角ｺﾞｼｯｸUB" pitchFamily="50" charset="-128"/>
                <a:ea typeface="HGP創英角ｺﾞｼｯｸUB" pitchFamily="50" charset="-128"/>
              </a:rPr>
              <a:t>つの</a:t>
            </a:r>
            <a:r>
              <a:rPr lang="ja-JP" altLang="en-US" sz="2400" dirty="0" smtClean="0">
                <a:latin typeface="HGP創英角ｺﾞｼｯｸUB" pitchFamily="50" charset="-128"/>
                <a:ea typeface="HGP創英角ｺﾞｼｯｸUB" pitchFamily="50" charset="-128"/>
              </a:rPr>
              <a:t>認知症が含まれますが、冒される脳の部位によって</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○行動の障害が強く出る</a:t>
            </a:r>
            <a:r>
              <a:rPr lang="ja-JP" altLang="en-US" sz="2400" dirty="0" smtClean="0">
                <a:solidFill>
                  <a:srgbClr val="FF0000"/>
                </a:solidFill>
                <a:latin typeface="HGP創英角ｺﾞｼｯｸUB" pitchFamily="50" charset="-128"/>
                <a:ea typeface="HGP創英角ｺﾞｼｯｸUB" pitchFamily="50" charset="-128"/>
              </a:rPr>
              <a:t>前頭側頭型認知症</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○言葉の障害と行動の障害が両方出る</a:t>
            </a:r>
            <a:r>
              <a:rPr lang="ja-JP" altLang="en-US" sz="2400" dirty="0" smtClean="0">
                <a:solidFill>
                  <a:srgbClr val="FF0000"/>
                </a:solidFill>
                <a:latin typeface="HGP創英角ｺﾞｼｯｸUB" pitchFamily="50" charset="-128"/>
                <a:ea typeface="HGP創英角ｺﾞｼｯｸUB" pitchFamily="50" charset="-128"/>
              </a:rPr>
              <a:t>意味性認知症</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○言葉の障害のみが強く出る</a:t>
            </a:r>
            <a:r>
              <a:rPr lang="ja-JP" altLang="en-US" sz="2400" dirty="0" smtClean="0">
                <a:solidFill>
                  <a:srgbClr val="FF0000"/>
                </a:solidFill>
                <a:latin typeface="HGP創英角ｺﾞｼｯｸUB" pitchFamily="50" charset="-128"/>
                <a:ea typeface="HGP創英角ｺﾞｼｯｸUB" pitchFamily="50" charset="-128"/>
              </a:rPr>
              <a:t>進行性非流暢性失語</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という違いがあります。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病識の欠如</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病識とは、自分が病気である事を自覚できる能力です。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ほとんどの認知症で病識は低下していきますが、特に前頭側頭型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認知症では初期の段階から欠如する為、デイサービス等の利用が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困難になります。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無関心、意欲の低下</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身だしなみを気にしない、お風呂に入らなくても服が汚れていても</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平気になる。</a:t>
            </a:r>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19</a:t>
            </a:fld>
            <a:endParaRPr kumimoji="1" lang="ja-JP" altLang="en-US"/>
          </a:p>
        </p:txBody>
      </p:sp>
    </p:spTree>
  </p:cSld>
  <p:clrMapOvr>
    <a:masterClrMapping/>
  </p:clrMapOvr>
  <p:transition>
    <p:newsflash/>
    <p:sndAc>
      <p:stSnd>
        <p:snd r:embed="rId2" name="laser.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0" y="2132856"/>
            <a:ext cx="9144000" cy="35283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ysClr val="windowText" lastClr="000000"/>
                </a:solidFill>
                <a:latin typeface="HGP創英角ｺﾞｼｯｸUB" pitchFamily="50" charset="-128"/>
                <a:ea typeface="HGP創英角ｺﾞｼｯｸUB" pitchFamily="50" charset="-128"/>
              </a:rPr>
              <a:t>・デイを利用中の</a:t>
            </a:r>
            <a:r>
              <a:rPr lang="en-US" altLang="ja-JP" sz="2400" dirty="0" smtClean="0">
                <a:solidFill>
                  <a:sysClr val="windowText" lastClr="000000"/>
                </a:solidFill>
                <a:latin typeface="HGP創英角ｺﾞｼｯｸUB" pitchFamily="50" charset="-128"/>
                <a:ea typeface="HGP創英角ｺﾞｼｯｸUB" pitchFamily="50" charset="-128"/>
              </a:rPr>
              <a:t>A</a:t>
            </a:r>
            <a:r>
              <a:rPr lang="ja-JP" altLang="en-US" sz="2400" dirty="0" smtClean="0">
                <a:solidFill>
                  <a:sysClr val="windowText" lastClr="000000"/>
                </a:solidFill>
                <a:latin typeface="HGP創英角ｺﾞｼｯｸUB" pitchFamily="50" charset="-128"/>
                <a:ea typeface="HGP創英角ｺﾞｼｯｸUB" pitchFamily="50" charset="-128"/>
              </a:rPr>
              <a:t>様。アルツハイマー型の認知症と診断されており、いつもはデイ利用なのですが、毎週定期的にお泊りをされます。</a:t>
            </a:r>
            <a:endParaRPr lang="en-US" altLang="ja-JP" sz="2400" dirty="0" smtClean="0">
              <a:solidFill>
                <a:sysClr val="windowText" lastClr="000000"/>
              </a:solidFill>
              <a:latin typeface="HGP創英角ｺﾞｼｯｸUB" pitchFamily="50" charset="-128"/>
              <a:ea typeface="HGP創英角ｺﾞｼｯｸUB" pitchFamily="50" charset="-128"/>
            </a:endParaRPr>
          </a:p>
          <a:p>
            <a:r>
              <a:rPr lang="ja-JP" altLang="en-US" sz="2400" dirty="0" smtClean="0">
                <a:solidFill>
                  <a:sysClr val="windowText" lastClr="000000"/>
                </a:solidFill>
                <a:latin typeface="HGP創英角ｺﾞｼｯｸUB" pitchFamily="50" charset="-128"/>
                <a:ea typeface="HGP創英角ｺﾞｼｯｸUB" pitchFamily="50" charset="-128"/>
              </a:rPr>
              <a:t>その日は、お泊りをされる日だったのですが、夕方頃に「そろそろ帰ろうかな。」とソワソワし始めました。</a:t>
            </a:r>
            <a:endParaRPr lang="en-US" altLang="ja-JP" sz="2400" dirty="0" smtClean="0">
              <a:solidFill>
                <a:sysClr val="windowText" lastClr="000000"/>
              </a:solidFill>
              <a:latin typeface="HGP創英角ｺﾞｼｯｸUB" pitchFamily="50" charset="-128"/>
              <a:ea typeface="HGP創英角ｺﾞｼｯｸUB" pitchFamily="50" charset="-128"/>
            </a:endParaRPr>
          </a:p>
          <a:p>
            <a:r>
              <a:rPr lang="ja-JP" altLang="en-US" sz="2400" dirty="0" smtClean="0">
                <a:solidFill>
                  <a:sysClr val="windowText" lastClr="000000"/>
                </a:solidFill>
                <a:latin typeface="HGP創英角ｺﾞｼｯｸUB" pitchFamily="50" charset="-128"/>
                <a:ea typeface="HGP創英角ｺﾞｼｯｸUB" pitchFamily="50" charset="-128"/>
              </a:rPr>
              <a:t>荷物を探しにあっちこっちの押入を開け始め、他の利用者様のバッグを持ち出そうとしたり「車はまだ？」と忙しなく動いています。</a:t>
            </a:r>
            <a:endParaRPr lang="en-US" altLang="ja-JP" sz="2400" dirty="0" smtClean="0">
              <a:solidFill>
                <a:sysClr val="windowText" lastClr="000000"/>
              </a:solidFill>
              <a:latin typeface="HGP創英角ｺﾞｼｯｸUB" pitchFamily="50" charset="-128"/>
              <a:ea typeface="HGP創英角ｺﾞｼｯｸUB" pitchFamily="50" charset="-128"/>
            </a:endParaRPr>
          </a:p>
          <a:p>
            <a:r>
              <a:rPr lang="ja-JP" altLang="en-US" sz="2400" dirty="0" smtClean="0">
                <a:solidFill>
                  <a:sysClr val="windowText" lastClr="000000"/>
                </a:solidFill>
                <a:latin typeface="HGP創英角ｺﾞｼｯｸUB" pitchFamily="50" charset="-128"/>
                <a:ea typeface="HGP創英角ｺﾞｼｯｸUB" pitchFamily="50" charset="-128"/>
              </a:rPr>
              <a:t>職員が声掛けをするも、上の空。「早く帰りたいのに・・・。」とひたすら施設内をウロウロ。</a:t>
            </a:r>
            <a:endParaRPr lang="en-US" altLang="ja-JP" sz="2400" dirty="0" smtClean="0">
              <a:solidFill>
                <a:sysClr val="windowText" lastClr="000000"/>
              </a:solidFill>
              <a:latin typeface="HGP創英角ｺﾞｼｯｸUB" pitchFamily="50" charset="-128"/>
              <a:ea typeface="HGP創英角ｺﾞｼｯｸUB" pitchFamily="50" charset="-128"/>
            </a:endParaRPr>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認知症ケアの問題</a:t>
            </a:r>
            <a:endParaRPr kumimoji="1" lang="ja-JP" altLang="en-US" sz="2400"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1013827"/>
            <a:ext cx="7776864" cy="83099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樹楽でのある日の日常です。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皆さんならどうされますか？</a:t>
            </a:r>
            <a:endParaRPr lang="en-US" altLang="ja-JP" sz="2400" dirty="0" smtClean="0">
              <a:latin typeface="HGP創英角ｺﾞｼｯｸUB" pitchFamily="50" charset="-128"/>
              <a:ea typeface="HGP創英角ｺﾞｼｯｸUB" pitchFamily="50" charset="-128"/>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2</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42844" y="642918"/>
            <a:ext cx="8858312" cy="5632311"/>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　周囲への配慮もなくなり、奥さんが風邪で寝込んでいても食事の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用意をするように命じたりします。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悪気はないのでしょうが、万引きや信号無視など社会のルールが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守れなくなる事が多い。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意欲の低下はほとんどの認知症で見られますが、脳血管性認知症</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は落ち着きのなさと共存してみられ、昼寝をしていたと思えば突然</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散歩に出かけたりなど、声を掛けないと一日中じっとしている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脳血管性認知症の意欲の低下とは趣が異なります。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進行するにつれ、意欲や自発性の低下が顕著になり、ケアの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ポイントも行動障害への対応から活動性の維持に変わってきます。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常同行動</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初期から目につく行動で、他の認知症との区別にもなります。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毎日決まった時間に決まった場所で決まった事を行う。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散歩の途中で万引きなどトラブルを起こすこともある。記憶障害や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視空間認知障害はないので、迷子になることはない。</a:t>
            </a:r>
            <a:endParaRPr lang="en-US" altLang="ja-JP" sz="2400" dirty="0" smtClean="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20</a:t>
            </a:fld>
            <a:endParaRPr kumimoji="1" lang="ja-JP" altLang="en-US"/>
          </a:p>
        </p:txBody>
      </p:sp>
    </p:spTree>
  </p:cSld>
  <p:clrMapOvr>
    <a:masterClrMapping/>
  </p:clrMapOvr>
  <p:transition>
    <p:newsflash/>
    <p:sndAc>
      <p:stSnd>
        <p:snd r:embed="rId2" name="laser.wav"/>
      </p:stSnd>
    </p:sndAc>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42844" y="857232"/>
            <a:ext cx="8858312" cy="526297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反社会的な行動、抑制のはずれた行動</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気の向くまま他者を気にしない「我が道を行く行動」が出現。</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他者への配慮や礼儀が失われ、社会的なルールが守れなくなる。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暴力行為が出るといわれた時代もありますが、根本的に悪気はない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ので、先の「常同行動」にある、時刻表的なパターンを遮ろうとした</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場合に見られることが多く、常に見られるわけではありません。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食行動異常</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常同行動と同様、他の認知症と区別するために重要な症状です。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目の前の食べ物をあるだけ食べてしまう「過食」や食事の好みが</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変わる「嗜好の変化」が初期から見られます。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常同行動と関連して、決まった食品や料理にこだわり、毎日同じ</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物を食べるようになります。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前頭側頭葉型認知症では食行動異常が９０％以上の割合で</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みられます。</a:t>
            </a:r>
            <a:endParaRPr lang="en-US" altLang="ja-JP" sz="2400" dirty="0" smtClean="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21</a:t>
            </a:fld>
            <a:endParaRPr kumimoji="1" lang="ja-JP" altLang="en-US"/>
          </a:p>
        </p:txBody>
      </p:sp>
    </p:spTree>
  </p:cSld>
  <p:clrMapOvr>
    <a:masterClrMapping/>
  </p:clrMapOvr>
  <p:transition>
    <p:newsflash/>
    <p:sndAc>
      <p:stSnd>
        <p:snd r:embed="rId2" name="laser.wav"/>
      </p:stSnd>
    </p:sndAc>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42844" y="1357298"/>
            <a:ext cx="8858312" cy="415498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影響されやすさ、注意散漫、集中困難</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周囲からの刺激に容易に影響されるようになります。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日常生活では、目の前の人のしぐさの真似をしたり、何かの単語に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つられて歌いだしたり。</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また、落ち着きがなくなり、一つの行為を続けられなくなります。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デイサービスから突然出ていくこともあります。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言葉の症状</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前頭側頭葉変性症のうち、前頭側頭型認知症以外の２つには、</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言葉の症状が目立ちます。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物の名前が出てこなくなり、名前を聞いても意味が分からなくなる。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文字の読み間違えも増え、「海老」を「かいろう」と読んだりする。</a:t>
            </a:r>
            <a:endParaRPr lang="en-US" altLang="ja-JP" sz="2400" dirty="0" smtClean="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22</a:t>
            </a:fld>
            <a:endParaRPr kumimoji="1" lang="ja-JP" altLang="en-US"/>
          </a:p>
        </p:txBody>
      </p:sp>
    </p:spTree>
  </p:cSld>
  <p:clrMapOvr>
    <a:masterClrMapping/>
  </p:clrMapOvr>
  <p:transition>
    <p:newsflash/>
    <p:sndAc>
      <p:stSnd>
        <p:snd r:embed="rId2" name="laser.wav"/>
      </p:stSnd>
    </p:sndAc>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9512" y="857232"/>
            <a:ext cx="8784976" cy="489364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ケアのポイント</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○前頭側頭型認知症の利用者様は「我が道を行く」ため、個別対応</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が必要になる場合が多いです。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はじめは大変かもしれませんが、「影響されやすさ」と「常同行動」</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をうまく利用し、一日の流れをパターン化してみましょう。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また、毎日決まった椅子に座るといった常同行動が定着する事も</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よくあります。毎回決まった位置に座っていただくようにしてみて</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下さい。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○一日の行動パターンを時系列に、一週間分書く事も有効です。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書字能力の減退防止だけでなく、常同行動を新たに作っていく</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　きっかけ作りにもなります。</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常同行動を新たに作る場合は、自宅での生活に影響が出ないよう、家族やケアマネージャーと連携をとって決めるようにして下さい。</a:t>
            </a:r>
            <a:endParaRPr lang="en-US" altLang="ja-JP" sz="2400" dirty="0" smtClean="0">
              <a:latin typeface="HGP創英角ｺﾞｼｯｸUB" pitchFamily="50" charset="-128"/>
              <a:ea typeface="HGP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23</a:t>
            </a:fld>
            <a:endParaRPr kumimoji="1" lang="ja-JP" altLang="en-US"/>
          </a:p>
        </p:txBody>
      </p:sp>
    </p:spTree>
  </p:cSld>
  <p:clrMapOvr>
    <a:masterClrMapping/>
  </p:clrMapOvr>
  <p:transition>
    <p:newsflash/>
    <p:sndAc>
      <p:stSnd>
        <p:snd r:embed="rId2" name="laser.wav"/>
      </p:stSnd>
    </p:sndAc>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あとがき</a:t>
            </a:r>
            <a:endParaRPr kumimoji="1" lang="ja-JP" altLang="en-US" sz="2400" dirty="0">
              <a:latin typeface="HGS創英角ｺﾞｼｯｸUB" pitchFamily="50" charset="-128"/>
              <a:ea typeface="HGS創英角ｺﾞｼｯｸUB" pitchFamily="50" charset="-128"/>
            </a:endParaRPr>
          </a:p>
        </p:txBody>
      </p:sp>
      <p:sp>
        <p:nvSpPr>
          <p:cNvPr id="5" name="テキスト ボックス 4"/>
          <p:cNvSpPr txBox="1"/>
          <p:nvPr/>
        </p:nvSpPr>
        <p:spPr>
          <a:xfrm>
            <a:off x="285720" y="857232"/>
            <a:ext cx="8572560" cy="3046988"/>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認知症の症状、対応ともに非常に多岐にわたります。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まだまだ解明されていない事が多く、確立されたケアがない認知症の方への対応は、現状では手探りで模索するしかありません。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今判明している認知症の種類や対応方法等を蓄積していく事が非常に重要であると思われます。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施設にいらっしゃる利用者様の状況を、今一度ご確認いただき、</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ケアの役に立てていただければと存じます。</a:t>
            </a:r>
            <a:endParaRPr lang="en-US" altLang="ja-JP" sz="240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24</a:t>
            </a:fld>
            <a:endParaRPr kumimoji="1" lang="ja-JP" altLang="en-US"/>
          </a:p>
        </p:txBody>
      </p:sp>
    </p:spTree>
  </p:cSld>
  <p:clrMapOvr>
    <a:masterClrMapping/>
  </p:clrMapOvr>
  <p:transition>
    <p:newsflash/>
    <p:sndAc>
      <p:stSnd>
        <p:snd r:embed="rId2" name="laser.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683568" y="980728"/>
            <a:ext cx="7848872" cy="4893647"/>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認知症の方の症状として、表面化するのは発言を含む、行動の異常です。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「皆さんならどうされますか？」という問いは、「皆さんならこの不穏行動を無くすことができますか？」という事です。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その場その場で、利用者様の発言に対し、適切な言葉を選び、失礼のないようなトーンで粘り強く注意を促し鎮静化をはかるような対応を取られているかと存じますが、実際に前述のような利用者様の行動に対し、「こうすれば不穏な行動は出なくなりますよ。」と言える方は恐らくいないと思われます。</a:t>
            </a:r>
            <a:endParaRPr lang="en-US" altLang="ja-JP" sz="2400" dirty="0" smtClean="0">
              <a:latin typeface="HGS創英角ｺﾞｼｯｸUB" pitchFamily="50" charset="-128"/>
              <a:ea typeface="HGS創英角ｺﾞｼｯｸUB" pitchFamily="50" charset="-128"/>
            </a:endParaRPr>
          </a:p>
          <a:p>
            <a:endParaRPr lang="en-US" altLang="ja-JP" sz="2400" dirty="0" smtClean="0">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認知症のケアはいまだ確立されていない</a:t>
            </a:r>
            <a:r>
              <a:rPr lang="ja-JP" altLang="en-US" sz="2400" dirty="0" smtClean="0">
                <a:latin typeface="HGS創英角ｺﾞｼｯｸUB" pitchFamily="50" charset="-128"/>
                <a:ea typeface="HGS創英角ｺﾞｼｯｸUB" pitchFamily="50" charset="-128"/>
              </a:rPr>
              <a:t>のが現状です。</a:t>
            </a:r>
            <a:endParaRPr lang="en-US" altLang="ja-JP" sz="2400" dirty="0" smtClean="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3</a:t>
            </a:fld>
            <a:endParaRPr kumimoji="1" lang="ja-JP" altLang="en-US"/>
          </a:p>
        </p:txBody>
      </p:sp>
    </p:spTree>
  </p:cSld>
  <p:clrMapOvr>
    <a:masterClrMapping/>
  </p:clrMapOvr>
  <p:transition>
    <p:newsflash/>
    <p:sndAc>
      <p:stSnd>
        <p:snd r:embed="rId2" name="laser.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6" name="テキスト ボックス 5"/>
          <p:cNvSpPr txBox="1"/>
          <p:nvPr/>
        </p:nvSpPr>
        <p:spPr>
          <a:xfrm>
            <a:off x="539552" y="1994064"/>
            <a:ext cx="8136904" cy="1938992"/>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○アルツハイマー型は、脳の委縮によって。</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○脳血管性認知症では、脳血管障害により、脳細胞が機能を失ったから。</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○レビー小体型認知症では、脳の神経細胞にレビー小体が現れる事により。</a:t>
            </a:r>
            <a:endParaRPr lang="en-US" altLang="ja-JP" sz="2400" dirty="0" smtClean="0">
              <a:latin typeface="HGS創英角ｺﾞｼｯｸUB" pitchFamily="50" charset="-128"/>
              <a:ea typeface="HGS創英角ｺﾞｼｯｸUB" pitchFamily="50" charset="-128"/>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認知症とは</a:t>
            </a:r>
            <a:endParaRPr kumimoji="1" lang="ja-JP" altLang="en-US" sz="2400" dirty="0">
              <a:latin typeface="HGS創英角ｺﾞｼｯｸUB" pitchFamily="50" charset="-128"/>
              <a:ea typeface="HGS創英角ｺﾞｼｯｸUB" pitchFamily="50" charset="-128"/>
            </a:endParaRPr>
          </a:p>
        </p:txBody>
      </p:sp>
      <p:sp>
        <p:nvSpPr>
          <p:cNvPr id="8" name="テキスト ボックス 7"/>
          <p:cNvSpPr txBox="1"/>
          <p:nvPr/>
        </p:nvSpPr>
        <p:spPr>
          <a:xfrm>
            <a:off x="179512" y="836712"/>
            <a:ext cx="8136904" cy="1200329"/>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認知力の低下によって起こる症状です。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では、なぜ認知力の低下が起こるのか？</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脳の異常によって起こるのでしょうか？</a:t>
            </a:r>
            <a:endParaRPr lang="en-US" altLang="ja-JP" sz="2400" dirty="0" smtClean="0">
              <a:latin typeface="HGS創英角ｺﾞｼｯｸUB" pitchFamily="50" charset="-128"/>
              <a:ea typeface="HGS創英角ｺﾞｼｯｸUB" pitchFamily="50" charset="-128"/>
            </a:endParaRPr>
          </a:p>
        </p:txBody>
      </p:sp>
      <p:sp>
        <p:nvSpPr>
          <p:cNvPr id="9" name="テキスト ボックス 8"/>
          <p:cNvSpPr txBox="1"/>
          <p:nvPr/>
        </p:nvSpPr>
        <p:spPr>
          <a:xfrm>
            <a:off x="179512" y="3933056"/>
            <a:ext cx="8136904" cy="830997"/>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直接的に認知症を発症させる要因ではあるでしょうが、もう一歩踏み込んで考えてみましょう。</a:t>
            </a:r>
            <a:endParaRPr lang="en-US" altLang="ja-JP" sz="2400" dirty="0" smtClean="0">
              <a:latin typeface="HGS創英角ｺﾞｼｯｸUB" pitchFamily="50" charset="-128"/>
              <a:ea typeface="HGS創英角ｺﾞｼｯｸUB" pitchFamily="50" charset="-128"/>
            </a:endParaRPr>
          </a:p>
        </p:txBody>
      </p:sp>
      <p:sp>
        <p:nvSpPr>
          <p:cNvPr id="10" name="テキスト ボックス 9"/>
          <p:cNvSpPr txBox="1"/>
          <p:nvPr/>
        </p:nvSpPr>
        <p:spPr>
          <a:xfrm>
            <a:off x="539552" y="4725144"/>
            <a:ext cx="8136904" cy="1200329"/>
          </a:xfrm>
          <a:prstGeom prst="rect">
            <a:avLst/>
          </a:prstGeom>
          <a:noFill/>
        </p:spPr>
        <p:txBody>
          <a:bodyPr wrap="square" rtlCol="0">
            <a:spAutoFit/>
          </a:bodyPr>
          <a:lstStyle/>
          <a:p>
            <a:r>
              <a:rPr lang="ja-JP" altLang="en-US" sz="2400" dirty="0" smtClean="0">
                <a:solidFill>
                  <a:srgbClr val="FF0000"/>
                </a:solidFill>
                <a:latin typeface="HGS創英角ｺﾞｼｯｸUB" pitchFamily="50" charset="-128"/>
                <a:ea typeface="HGS創英角ｺﾞｼｯｸUB" pitchFamily="50" charset="-128"/>
              </a:rPr>
              <a:t>○何故、脳の委縮が起こるのか。</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○何故、脳血管障害が起きたのか。</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○何故、レビー小体が現れたのか。</a:t>
            </a:r>
            <a:endParaRPr lang="en-US" altLang="ja-JP" sz="2400" dirty="0" smtClean="0">
              <a:solidFill>
                <a:srgbClr val="FF0000"/>
              </a:solidFill>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4</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07504" y="764704"/>
            <a:ext cx="8352928" cy="83099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確かに脳の異常が認知症と密接に関係しているが、全ての原因は脳の異常だけとは限らない。</a:t>
            </a:r>
            <a:endParaRPr lang="en-US" altLang="ja-JP" sz="2400" dirty="0" smtClean="0">
              <a:latin typeface="HGP創英角ｺﾞｼｯｸUB" pitchFamily="50" charset="-128"/>
              <a:ea typeface="HGP創英角ｺﾞｼｯｸUB" pitchFamily="50" charset="-128"/>
            </a:endParaRPr>
          </a:p>
        </p:txBody>
      </p:sp>
      <p:sp>
        <p:nvSpPr>
          <p:cNvPr id="8" name="テキスト ボックス 7"/>
          <p:cNvSpPr txBox="1"/>
          <p:nvPr/>
        </p:nvSpPr>
        <p:spPr>
          <a:xfrm>
            <a:off x="395536" y="1628800"/>
            <a:ext cx="8352928" cy="1938992"/>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例えば、</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○ご夫婦２人暮らしの方で、奥様が亡くなり、わずか３ヶ月で認知症を発症し、進行した。</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○一人暮らしのお母様が心配で、長男夫婦の家に同居する事になったが、同居して半年程すると認知症を発症した。</a:t>
            </a:r>
            <a:endParaRPr lang="en-US" altLang="ja-JP" sz="2400" dirty="0" smtClean="0">
              <a:latin typeface="HGP創英角ｺﾞｼｯｸUB" pitchFamily="50" charset="-128"/>
              <a:ea typeface="HGP創英角ｺﾞｼｯｸUB" pitchFamily="50" charset="-128"/>
            </a:endParaRPr>
          </a:p>
        </p:txBody>
      </p:sp>
      <p:sp>
        <p:nvSpPr>
          <p:cNvPr id="9" name="テキスト ボックス 8"/>
          <p:cNvSpPr txBox="1"/>
          <p:nvPr/>
        </p:nvSpPr>
        <p:spPr>
          <a:xfrm>
            <a:off x="395536" y="3506232"/>
            <a:ext cx="8352928" cy="2677656"/>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上記のような事をよく耳にします。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「社会的に孤立したり、役割を失った場合には認知症になる事が非常に多い」</a:t>
            </a:r>
            <a:r>
              <a:rPr lang="ja-JP" altLang="en-US" sz="2400" dirty="0" smtClean="0">
                <a:latin typeface="HGP創英角ｺﾞｼｯｸUB" pitchFamily="50" charset="-128"/>
                <a:ea typeface="HGP創英角ｺﾞｼｯｸUB" pitchFamily="50" charset="-128"/>
              </a:rPr>
              <a:t>と言われており、認知症の原因が全て脳にあるとは限りません。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社会的な役割や関与が原因</a:t>
            </a:r>
            <a:r>
              <a:rPr lang="ja-JP" altLang="en-US" sz="2400" dirty="0" smtClean="0">
                <a:latin typeface="HGP創英角ｺﾞｼｯｸUB" pitchFamily="50" charset="-128"/>
                <a:ea typeface="HGP創英角ｺﾞｼｯｸUB" pitchFamily="50" charset="-128"/>
              </a:rPr>
              <a:t>の一つとも考えられます。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もうひとつは、</a:t>
            </a:r>
            <a:r>
              <a:rPr lang="ja-JP" altLang="en-US" sz="2400" dirty="0" smtClean="0">
                <a:solidFill>
                  <a:srgbClr val="FF0000"/>
                </a:solidFill>
                <a:latin typeface="HGP創英角ｺﾞｼｯｸUB" pitchFamily="50" charset="-128"/>
                <a:ea typeface="HGP創英角ｺﾞｼｯｸUB" pitchFamily="50" charset="-128"/>
              </a:rPr>
              <a:t>「運動」</a:t>
            </a:r>
            <a:r>
              <a:rPr lang="ja-JP" altLang="en-US" sz="2400" dirty="0" smtClean="0">
                <a:latin typeface="HGP創英角ｺﾞｼｯｸUB" pitchFamily="50" charset="-128"/>
                <a:ea typeface="HGP創英角ｺﾞｼｯｸUB" pitchFamily="50" charset="-128"/>
              </a:rPr>
              <a:t>です。認知症の発症には、その人が運動をしているかどうかが強く影響していると言われています。</a:t>
            </a:r>
            <a:endParaRPr lang="en-US" altLang="ja-JP" sz="2400" dirty="0" smtClean="0">
              <a:latin typeface="HGP創英角ｺﾞｼｯｸUB" pitchFamily="50" charset="-128"/>
              <a:ea typeface="HGP創英角ｺﾞｼｯｸUB" pitchFamily="50" charset="-128"/>
            </a:endParaRPr>
          </a:p>
        </p:txBody>
      </p:sp>
      <p:sp>
        <p:nvSpPr>
          <p:cNvPr id="5" name="スライド番号プレースホルダ 4"/>
          <p:cNvSpPr>
            <a:spLocks noGrp="1"/>
          </p:cNvSpPr>
          <p:nvPr>
            <p:ph type="sldNum" sz="quarter" idx="10"/>
          </p:nvPr>
        </p:nvSpPr>
        <p:spPr/>
        <p:txBody>
          <a:bodyPr/>
          <a:lstStyle/>
          <a:p>
            <a:fld id="{EDE73ACA-261E-4BC9-8A40-0CC419A9CACB}" type="slidenum">
              <a:rPr kumimoji="1" lang="ja-JP" altLang="en-US" smtClean="0"/>
              <a:pPr/>
              <a:t>5</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1035683"/>
            <a:ext cx="8928992" cy="489364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初期の認知症では、類似する他の病気と間違われることも少なくありません。例えば</a:t>
            </a:r>
            <a:r>
              <a:rPr lang="ja-JP" altLang="en-US" sz="2400" dirty="0" smtClean="0">
                <a:solidFill>
                  <a:srgbClr val="FF0000"/>
                </a:solidFill>
                <a:latin typeface="HGP創英角ｺﾞｼｯｸUB" pitchFamily="50" charset="-128"/>
                <a:ea typeface="HGP創英角ｺﾞｼｯｸUB" pitchFamily="50" charset="-128"/>
              </a:rPr>
              <a:t>「せん妄」</a:t>
            </a:r>
            <a:r>
              <a:rPr lang="ja-JP" altLang="en-US" sz="2400" dirty="0" smtClean="0">
                <a:latin typeface="HGP創英角ｺﾞｼｯｸUB" pitchFamily="50" charset="-128"/>
                <a:ea typeface="HGP創英角ｺﾞｼｯｸUB" pitchFamily="50" charset="-128"/>
              </a:rPr>
              <a:t>や</a:t>
            </a:r>
            <a:r>
              <a:rPr lang="ja-JP" altLang="en-US" sz="2400" dirty="0" smtClean="0">
                <a:solidFill>
                  <a:srgbClr val="FF0000"/>
                </a:solidFill>
                <a:latin typeface="HGP創英角ｺﾞｼｯｸUB" pitchFamily="50" charset="-128"/>
                <a:ea typeface="HGP創英角ｺﾞｼｯｸUB" pitchFamily="50" charset="-128"/>
              </a:rPr>
              <a:t>「躁鬱病」</a:t>
            </a:r>
            <a:r>
              <a:rPr lang="ja-JP" altLang="en-US" sz="2400" dirty="0" smtClean="0">
                <a:latin typeface="HGP創英角ｺﾞｼｯｸUB" pitchFamily="50" charset="-128"/>
                <a:ea typeface="HGP創英角ｺﾞｼｯｸUB" pitchFamily="50" charset="-128"/>
              </a:rPr>
              <a:t>等です。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それぞれが、異常行動や意欲の低下等の症状が見られるためです。</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せん妄：注意散漫や幻覚、興奮、不安などが急に起こり、これらの症状が時間帯によって出現したり消失したりを繰り返すもので、軽い意識レベルの低下（睡眠から覚醒した直後等）によって起こります。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・夜間、急に起き出し、「仕事に行かないと。」と着替えて外に出ようとしたりする場合等。</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いずれの場合も認知症になる可能性があります。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また、ケアマネージャーからいただく情報で、利用者様の既往歴に「認知症」とだけ書かれており、どのタイプの認知症なのか不明な事もあります。</a:t>
            </a:r>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認知症の種類</a:t>
            </a:r>
            <a:endParaRPr kumimoji="1" lang="ja-JP" altLang="en-US" sz="2400" dirty="0">
              <a:latin typeface="HGS創英角ｺﾞｼｯｸUB" pitchFamily="50" charset="-128"/>
              <a:ea typeface="HGS創英角ｺﾞｼｯｸUB" pitchFamily="50" charset="-128"/>
            </a:endParaRPr>
          </a:p>
        </p:txBody>
      </p:sp>
      <p:sp>
        <p:nvSpPr>
          <p:cNvPr id="5" name="スライド番号プレースホルダ 4"/>
          <p:cNvSpPr>
            <a:spLocks noGrp="1"/>
          </p:cNvSpPr>
          <p:nvPr>
            <p:ph type="sldNum" sz="quarter" idx="10"/>
          </p:nvPr>
        </p:nvSpPr>
        <p:spPr/>
        <p:txBody>
          <a:bodyPr/>
          <a:lstStyle/>
          <a:p>
            <a:fld id="{EDE73ACA-261E-4BC9-8A40-0CC419A9CACB}" type="slidenum">
              <a:rPr kumimoji="1" lang="ja-JP" altLang="en-US" smtClean="0"/>
              <a:pPr/>
              <a:t>6</a:t>
            </a:fld>
            <a:endParaRPr kumimoji="1" lang="ja-JP" altLang="en-US"/>
          </a:p>
        </p:txBody>
      </p:sp>
    </p:spTree>
  </p:cSld>
  <p:clrMapOvr>
    <a:masterClrMapping/>
  </p:clrMapOvr>
  <p:transition>
    <p:newsflash/>
    <p:sndAc>
      <p:stSnd>
        <p:snd r:embed="rId2" name="laser.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14282" y="836712"/>
            <a:ext cx="7920880" cy="461665"/>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代表的な認知症</a:t>
            </a:r>
          </a:p>
        </p:txBody>
      </p:sp>
      <p:sp>
        <p:nvSpPr>
          <p:cNvPr id="6" name="正方形/長方形 5"/>
          <p:cNvSpPr/>
          <p:nvPr/>
        </p:nvSpPr>
        <p:spPr>
          <a:xfrm>
            <a:off x="508772" y="1357298"/>
            <a:ext cx="8135194" cy="4154984"/>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a:t>
            </a:r>
            <a:r>
              <a:rPr lang="ja-JP" altLang="en-US" sz="2400" dirty="0" smtClean="0">
                <a:solidFill>
                  <a:srgbClr val="FF0000"/>
                </a:solidFill>
                <a:latin typeface="HGS創英角ｺﾞｼｯｸUB" pitchFamily="50" charset="-128"/>
                <a:ea typeface="HGS創英角ｺﾞｼｯｸUB" pitchFamily="50" charset="-128"/>
              </a:rPr>
              <a:t>アルツハイマー型認知症</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最も患者数が多いとされている認知症です。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代表的な中核症状として、「記憶障害」があり、少し</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前の事を忘れる等があります。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脳内の記憶を司る部位「海馬」の委縮が認められます。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a:t>
            </a:r>
            <a:r>
              <a:rPr lang="ja-JP" altLang="en-US" sz="2400" dirty="0" smtClean="0">
                <a:solidFill>
                  <a:srgbClr val="FF0000"/>
                </a:solidFill>
                <a:latin typeface="HGS創英角ｺﾞｼｯｸUB" pitchFamily="50" charset="-128"/>
                <a:ea typeface="HGS創英角ｺﾞｼｯｸUB" pitchFamily="50" charset="-128"/>
              </a:rPr>
              <a:t>脳血管性認知症</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アルツハイマーと並び、代表的な認知症の一つです。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小さな脳梗塞が脳の奥深くに多発し、脳梗塞が起こる</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a:t>
            </a:r>
            <a:r>
              <a:rPr lang="ja-JP" altLang="en-US" sz="2400" dirty="0" err="1" smtClean="0">
                <a:latin typeface="HGS創英角ｺﾞｼｯｸUB" pitchFamily="50" charset="-128"/>
                <a:ea typeface="HGS創英角ｺﾞｼｯｸUB" pitchFamily="50" charset="-128"/>
              </a:rPr>
              <a:t>たびに</a:t>
            </a:r>
            <a:r>
              <a:rPr lang="ja-JP" altLang="en-US" sz="2400" dirty="0" smtClean="0">
                <a:latin typeface="HGS創英角ｺﾞｼｯｸUB" pitchFamily="50" charset="-128"/>
                <a:ea typeface="HGS創英角ｺﾞｼｯｸUB" pitchFamily="50" charset="-128"/>
              </a:rPr>
              <a:t>症状が悪化します。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症状は、脳梗塞や脳出血の起こる場所や大きさによって</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異なり、多様です。最も診断が難しいといわれています。</a:t>
            </a:r>
            <a:endParaRPr lang="en-US" altLang="ja-JP" sz="2400" dirty="0" smtClean="0">
              <a:latin typeface="HGS創英角ｺﾞｼｯｸUB" pitchFamily="50" charset="-128"/>
              <a:ea typeface="HGS創英角ｺﾞｼｯｸUB" pitchFamily="50" charset="-128"/>
            </a:endParaRPr>
          </a:p>
        </p:txBody>
      </p:sp>
      <p:sp>
        <p:nvSpPr>
          <p:cNvPr id="5" name="スライド番号プレースホルダ 4"/>
          <p:cNvSpPr>
            <a:spLocks noGrp="1"/>
          </p:cNvSpPr>
          <p:nvPr>
            <p:ph type="sldNum" sz="quarter" idx="10"/>
          </p:nvPr>
        </p:nvSpPr>
        <p:spPr/>
        <p:txBody>
          <a:bodyPr/>
          <a:lstStyle/>
          <a:p>
            <a:fld id="{EDE73ACA-261E-4BC9-8A40-0CC419A9CACB}" type="slidenum">
              <a:rPr kumimoji="1" lang="ja-JP" altLang="en-US" smtClean="0"/>
              <a:pPr/>
              <a:t>7</a:t>
            </a:fld>
            <a:endParaRPr kumimoji="1" lang="ja-JP" altLang="en-US"/>
          </a:p>
        </p:txBody>
      </p:sp>
    </p:spTree>
  </p:cSld>
  <p:clrMapOvr>
    <a:masterClrMapping/>
  </p:clrMapOvr>
  <p:transition>
    <p:newsflash/>
    <p:sndAc>
      <p:stSnd>
        <p:snd r:embed="rId2" name="laser.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508772" y="857232"/>
            <a:ext cx="8135194" cy="5262979"/>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a:t>
            </a:r>
            <a:r>
              <a:rPr lang="ja-JP" altLang="en-US" sz="2400" dirty="0" smtClean="0">
                <a:solidFill>
                  <a:srgbClr val="FF0000"/>
                </a:solidFill>
                <a:latin typeface="HGS創英角ｺﾞｼｯｸUB" pitchFamily="50" charset="-128"/>
                <a:ea typeface="HGS創英角ｺﾞｼｯｸUB" pitchFamily="50" charset="-128"/>
              </a:rPr>
              <a:t>レビー小体型認知症</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日本で３番目に多いとされる認知症です。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特徴的な症状として、「幻覚」「幻視」があり、</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パーキンソン症のように動作がゆっくり、前かがみで</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歩くといった身体への症状もあります。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a:t>
            </a:r>
            <a:r>
              <a:rPr lang="ja-JP" altLang="en-US" sz="2400" dirty="0" smtClean="0">
                <a:solidFill>
                  <a:srgbClr val="FF0000"/>
                </a:solidFill>
                <a:latin typeface="HGS創英角ｺﾞｼｯｸUB" pitchFamily="50" charset="-128"/>
                <a:ea typeface="HGS創英角ｺﾞｼｯｸUB" pitchFamily="50" charset="-128"/>
              </a:rPr>
              <a:t>前頭側頭葉変性症</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ピック病とも呼ばれる前頭葉変性症の多くは、初老期</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a:t>
            </a:r>
            <a:r>
              <a:rPr lang="en-US" altLang="ja-JP" sz="2400" dirty="0" smtClean="0">
                <a:latin typeface="HGS創英角ｺﾞｼｯｸUB" pitchFamily="50" charset="-128"/>
                <a:ea typeface="HGS創英角ｺﾞｼｯｸUB" pitchFamily="50" charset="-128"/>
              </a:rPr>
              <a:t>65</a:t>
            </a:r>
            <a:r>
              <a:rPr lang="ja-JP" altLang="en-US" sz="2400" dirty="0" smtClean="0">
                <a:latin typeface="HGS創英角ｺﾞｼｯｸUB" pitchFamily="50" charset="-128"/>
                <a:ea typeface="HGS創英角ｺﾞｼｯｸUB" pitchFamily="50" charset="-128"/>
              </a:rPr>
              <a:t>歳未満）の方に多く見られます。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スーパーなどで万引きを行う、診察中に急に鼻歌を</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歌いだす、関心がなくなるとその場から立ち去ろうと</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する等の社会的な関心が薄れるといった障害が現れます。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初期には、記憶障害や視空間認知障害は目立つことが</a:t>
            </a:r>
            <a:r>
              <a:rPr lang="ja-JP" altLang="en-US" sz="2400" dirty="0" err="1" smtClean="0">
                <a:latin typeface="HGS創英角ｺﾞｼｯｸUB" pitchFamily="50" charset="-128"/>
                <a:ea typeface="HGS創英角ｺﾞｼｯｸUB" pitchFamily="50" charset="-128"/>
              </a:rPr>
              <a:t>な</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く、覚えていないとか道に迷うことはないどころか、</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　車の運転をされているケースもある。　</a:t>
            </a:r>
            <a:endParaRPr lang="en-US" altLang="ja-JP" sz="2400" dirty="0" smtClean="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8</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39552" y="1417156"/>
            <a:ext cx="8136904" cy="4154984"/>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前述にもある、認知症状の間接的な要因として、「社会的な役割や関与」と「運動」を念頭に置き、対応を検討します。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とはいえ、デイサービスとして出来ることは限られます。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初期から対応出来ていれば利用者様の人となりもわかるかもしれませんが、介護サービスを利用される段階まで家族介護を続けておられた家庭であれば、認知症状は進行している事も少なくありません。</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また、認知症の診断も正確にされていない事もありますが、目の前の利用者様の症状を注意深く観察し、ケアに当たる必要があると思われます。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次ページからタイプ別のケアのポイントをまとめています。</a:t>
            </a:r>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認知症の方のケア</a:t>
            </a:r>
            <a:endParaRPr kumimoji="1" lang="ja-JP" altLang="en-US" sz="2400" dirty="0">
              <a:latin typeface="HGS創英角ｺﾞｼｯｸUB" pitchFamily="50" charset="-128"/>
              <a:ea typeface="HGS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9</a:t>
            </a:fld>
            <a:endParaRPr kumimoji="1" lang="ja-JP" altLang="en-US"/>
          </a:p>
        </p:txBody>
      </p:sp>
    </p:spTree>
  </p:cSld>
  <p:clrMapOvr>
    <a:masterClrMapping/>
  </p:clrMapOvr>
  <p:transition>
    <p:newsflash/>
    <p:sndAc>
      <p:stSnd>
        <p:snd r:embed="rId2" name="laser.wav"/>
      </p:stSnd>
    </p:sndAc>
  </p:transition>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5326</TotalTime>
  <Words>1795</Words>
  <Application>Microsoft Office PowerPoint</Application>
  <PresentationFormat>画面に合わせる (4:3)</PresentationFormat>
  <Paragraphs>279</Paragraphs>
  <Slides>24</Slides>
  <Notes>2</Notes>
  <HiddenSlides>0</HiddenSlides>
  <MMClips>0</MMClips>
  <ScaleCrop>false</ScaleCrop>
  <HeadingPairs>
    <vt:vector size="4" baseType="variant">
      <vt:variant>
        <vt:lpstr>テーマ</vt:lpstr>
      </vt:variant>
      <vt:variant>
        <vt:i4>1</vt:i4>
      </vt:variant>
      <vt:variant>
        <vt:lpstr>スライド タイトル</vt:lpstr>
      </vt:variant>
      <vt:variant>
        <vt:i4>24</vt:i4>
      </vt:variant>
    </vt:vector>
  </HeadingPairs>
  <TitlesOfParts>
    <vt:vector size="25" baseType="lpstr">
      <vt:lpstr>テーマ1</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Owner</cp:lastModifiedBy>
  <cp:revision>428</cp:revision>
  <dcterms:created xsi:type="dcterms:W3CDTF">2013-07-03T01:02:10Z</dcterms:created>
  <dcterms:modified xsi:type="dcterms:W3CDTF">2013-10-22T11:48:29Z</dcterms:modified>
</cp:coreProperties>
</file>