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6"/>
  </p:notesMasterIdLst>
  <p:sldIdLst>
    <p:sldId id="256" r:id="rId2"/>
    <p:sldId id="258" r:id="rId3"/>
    <p:sldId id="259" r:id="rId4"/>
    <p:sldId id="260" r:id="rId5"/>
    <p:sldId id="267" r:id="rId6"/>
    <p:sldId id="257" r:id="rId7"/>
    <p:sldId id="261" r:id="rId8"/>
    <p:sldId id="262" r:id="rId9"/>
    <p:sldId id="275" r:id="rId10"/>
    <p:sldId id="278" r:id="rId11"/>
    <p:sldId id="276" r:id="rId12"/>
    <p:sldId id="277" r:id="rId13"/>
    <p:sldId id="268" r:id="rId14"/>
    <p:sldId id="279" r:id="rId15"/>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9933"/>
    <a:srgbClr val="FF6600"/>
    <a:srgbClr val="00CC00"/>
    <a:srgbClr val="66FF3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7479" autoAdjust="0"/>
    <p:restoredTop sz="89445" autoAdjust="0"/>
  </p:normalViewPr>
  <p:slideViewPr>
    <p:cSldViewPr>
      <p:cViewPr varScale="1">
        <p:scale>
          <a:sx n="61" d="100"/>
          <a:sy n="61" d="100"/>
        </p:scale>
        <p:origin x="-130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A0F9E07-0D13-43CE-A211-0B3012AC2227}" type="datetimeFigureOut">
              <a:rPr kumimoji="1" lang="ja-JP" altLang="en-US" smtClean="0"/>
              <a:pPr/>
              <a:t>2013/10/22</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0E5C2D1-7B00-4B54-A24D-A81C155E9A95}" type="slidenum">
              <a:rPr kumimoji="1" lang="ja-JP" altLang="en-US" smtClean="0"/>
              <a:pPr/>
              <a:t>&lt;#&gt;</a:t>
            </a:fld>
            <a:endParaRPr kumimoji="1" lang="ja-JP" altLang="en-US"/>
          </a:p>
        </p:txBody>
      </p:sp>
    </p:spTree>
    <p:extLst>
      <p:ext uri="{BB962C8B-B14F-4D97-AF65-F5344CB8AC3E}">
        <p14:creationId xmlns="" xmlns:p14="http://schemas.microsoft.com/office/powerpoint/2010/main" val="3461582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a:t>
            </a:fld>
            <a:endParaRPr kumimoji="1" lang="ja-JP" altLang="en-US"/>
          </a:p>
        </p:txBody>
      </p:sp>
    </p:spTree>
    <p:extLst>
      <p:ext uri="{BB962C8B-B14F-4D97-AF65-F5344CB8AC3E}">
        <p14:creationId xmlns="" xmlns:p14="http://schemas.microsoft.com/office/powerpoint/2010/main" val="3357823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2"/>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1" y="274640"/>
            <a:ext cx="6031523"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2"/>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2"/>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4"/>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1"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1"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1"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435"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2"/>
            <a:ext cx="5111263"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1" y="1435102"/>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7" y="4800601"/>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7"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167" y="5367339"/>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2"/>
            <a:ext cx="9144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172450" y="6597651"/>
            <a:ext cx="971551"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EDE73ACA-261E-4BC9-8A40-0CC419A9CACB}" type="slidenum">
              <a:rPr kumimoji="1" lang="ja-JP" altLang="en-US" smtClean="0"/>
              <a:pPr/>
              <a:t>&lt;#&gt;</a:t>
            </a:fld>
            <a:endParaRPr kumimoji="1" lang="ja-JP" altLang="en-US"/>
          </a:p>
        </p:txBody>
      </p:sp>
      <p:sp>
        <p:nvSpPr>
          <p:cNvPr id="1446921" name="Rectangle 9"/>
          <p:cNvSpPr>
            <a:spLocks noChangeArrowheads="1"/>
          </p:cNvSpPr>
          <p:nvPr/>
        </p:nvSpPr>
        <p:spPr bwMode="auto">
          <a:xfrm>
            <a:off x="29308" y="6346825"/>
            <a:ext cx="3125667"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2497" y="6359526"/>
            <a:ext cx="646235"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744417" y="6410327"/>
            <a:ext cx="2397369"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7"/>
            <a:ext cx="9144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2"/>
            <a:ext cx="9144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5"/>
            <a:ext cx="9144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7735766" y="111125"/>
            <a:ext cx="1318847"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newsflash/>
    <p:sndAc>
      <p:stSnd>
        <p:snd r:embed="rId13" name="laser.wav"/>
      </p:stSnd>
    </p:sndAc>
  </p:transition>
  <p:timing>
    <p:tnLst>
      <p:par>
        <p:cTn id="1" dur="indefinite" restart="never" nodeType="tmRoot"/>
      </p:par>
    </p:tnLst>
  </p:timing>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pitchFamily="50" charset="-128"/>
        </a:defRPr>
      </a:lvl2pPr>
      <a:lvl3pPr algn="ctr" rtl="0" eaLnBrk="1" fontAlgn="base" hangingPunct="1">
        <a:spcBef>
          <a:spcPct val="0"/>
        </a:spcBef>
        <a:spcAft>
          <a:spcPct val="0"/>
        </a:spcAft>
        <a:defRPr kumimoji="1" sz="4400">
          <a:solidFill>
            <a:schemeClr val="tx2"/>
          </a:solidFill>
          <a:latin typeface="Arial" charset="0"/>
          <a:ea typeface="ＭＳ Ｐゴシック" pitchFamily="50" charset="-128"/>
        </a:defRPr>
      </a:lvl3pPr>
      <a:lvl4pPr algn="ctr" rtl="0" eaLnBrk="1" fontAlgn="base" hangingPunct="1">
        <a:spcBef>
          <a:spcPct val="0"/>
        </a:spcBef>
        <a:spcAft>
          <a:spcPct val="0"/>
        </a:spcAft>
        <a:defRPr kumimoji="1" sz="4400">
          <a:solidFill>
            <a:schemeClr val="tx2"/>
          </a:solidFill>
          <a:latin typeface="Arial" charset="0"/>
          <a:ea typeface="ＭＳ Ｐゴシック" pitchFamily="50" charset="-128"/>
        </a:defRPr>
      </a:lvl4pPr>
      <a:lvl5pPr algn="ctr" rtl="0" eaLnBrk="1" fontAlgn="base" hangingPunct="1">
        <a:spcBef>
          <a:spcPct val="0"/>
        </a:spcBef>
        <a:spcAft>
          <a:spcPct val="0"/>
        </a:spcAft>
        <a:defRPr kumimoji="1" sz="4400">
          <a:solidFill>
            <a:schemeClr val="tx2"/>
          </a:solidFill>
          <a:latin typeface="Arial" charset="0"/>
          <a:ea typeface="ＭＳ Ｐゴシック" pitchFamily="50"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pitchFamily="50"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pitchFamily="50"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pitchFamily="50"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1403648" y="3070701"/>
            <a:ext cx="6264696" cy="769441"/>
          </a:xfrm>
          <a:prstGeom prst="rect">
            <a:avLst/>
          </a:prstGeom>
          <a:noFill/>
        </p:spPr>
        <p:txBody>
          <a:bodyPr wrap="square" rtlCol="0">
            <a:spAutoFit/>
          </a:bodyPr>
          <a:lstStyle/>
          <a:p>
            <a:pPr algn="ctr" fontAlgn="ctr"/>
            <a:r>
              <a:rPr lang="ja-JP" altLang="en-US" sz="4400" dirty="0" smtClean="0">
                <a:latin typeface="HGS創英角ｺﾞｼｯｸUB" pitchFamily="50" charset="-128"/>
                <a:ea typeface="HGS創英角ｺﾞｼｯｸUB" pitchFamily="50" charset="-128"/>
              </a:rPr>
              <a:t>ケア記録について</a:t>
            </a:r>
            <a:endParaRPr lang="ja-JP" altLang="en-US" sz="4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35496" y="752499"/>
            <a:ext cx="9108504" cy="5509200"/>
          </a:xfrm>
          <a:prstGeom prst="rect">
            <a:avLst/>
          </a:prstGeom>
          <a:noFill/>
        </p:spPr>
        <p:txBody>
          <a:bodyPr wrap="square" rtlCol="0">
            <a:spAutoFit/>
          </a:bodyPr>
          <a:lstStyle/>
          <a:p>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夜間</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 </a:t>
            </a:r>
            <a:r>
              <a:rPr lang="ja-JP" altLang="en-US" sz="2000" dirty="0" smtClean="0">
                <a:latin typeface="HGP創英角ｺﾞｼｯｸUB" pitchFamily="50" charset="-128"/>
                <a:ea typeface="HGP創英角ｺﾞｼｯｸUB" pitchFamily="50" charset="-128"/>
              </a:rPr>
              <a:t>「起きた状態で</a:t>
            </a:r>
            <a:r>
              <a:rPr lang="ja-JP" altLang="en-US" sz="2000" dirty="0" smtClean="0">
                <a:latin typeface="HGP創英角ｺﾞｼｯｸUB" pitchFamily="50" charset="-128"/>
                <a:ea typeface="HGP創英角ｺﾞｼｯｸUB" pitchFamily="50" charset="-128"/>
              </a:rPr>
              <a:t>ぶつぶつと言う。毛布を渡しその後良眠する</a:t>
            </a:r>
            <a:r>
              <a:rPr lang="ja-JP" altLang="en-US" sz="20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r>
              <a:rPr lang="ja-JP" altLang="en-US" sz="2000" dirty="0" smtClean="0">
                <a:latin typeface="HGP創英角ｺﾞｼｯｸUB" pitchFamily="50" charset="-128"/>
                <a:ea typeface="HGP創英角ｺﾞｼｯｸUB" pitchFamily="50" charset="-128"/>
              </a:rPr>
              <a:t>→</a:t>
            </a:r>
            <a:r>
              <a:rPr lang="en-US" altLang="ja-JP" sz="2000" dirty="0" smtClean="0">
                <a:latin typeface="HGP創英角ｺﾞｼｯｸUB" pitchFamily="50" charset="-128"/>
                <a:ea typeface="HGP創英角ｺﾞｼｯｸUB" pitchFamily="50" charset="-128"/>
              </a:rPr>
              <a:t>ex</a:t>
            </a:r>
            <a:r>
              <a:rPr lang="en-US" altLang="ja-JP" sz="2000" dirty="0" smtClean="0">
                <a:latin typeface="HGP創英角ｺﾞｼｯｸUB" pitchFamily="50" charset="-128"/>
                <a:ea typeface="HGP創英角ｺﾞｼｯｸUB" pitchFamily="50" charset="-128"/>
              </a:rPr>
              <a:t>)</a:t>
            </a:r>
            <a:r>
              <a:rPr lang="ja-JP" altLang="en-US" sz="2000" dirty="0" smtClean="0">
                <a:latin typeface="HGP創英角ｺﾞｼｯｸUB" pitchFamily="50" charset="-128"/>
                <a:ea typeface="HGP創英角ｺﾞｼｯｸUB" pitchFamily="50" charset="-128"/>
              </a:rPr>
              <a:t>「自身で起き上がり、</a:t>
            </a:r>
            <a:r>
              <a:rPr lang="en-US" altLang="ja-JP" sz="2000" dirty="0" smtClean="0">
                <a:latin typeface="HGP創英角ｺﾞｼｯｸUB" pitchFamily="50" charset="-128"/>
                <a:ea typeface="HGP創英角ｺﾞｼｯｸUB" pitchFamily="50" charset="-128"/>
              </a:rPr>
              <a:t>『</a:t>
            </a:r>
            <a:r>
              <a:rPr lang="ja-JP" altLang="en-US" sz="2000" dirty="0" smtClean="0">
                <a:latin typeface="HGP創英角ｺﾞｼｯｸUB" pitchFamily="50" charset="-128"/>
                <a:ea typeface="HGP創英角ｺﾞｼｯｸUB" pitchFamily="50" charset="-128"/>
              </a:rPr>
              <a:t>寒い</a:t>
            </a:r>
            <a:r>
              <a:rPr lang="ja-JP" altLang="en-US" sz="2000" dirty="0" smtClean="0">
                <a:latin typeface="HGP創英角ｺﾞｼｯｸUB" pitchFamily="50" charset="-128"/>
                <a:ea typeface="HGP創英角ｺﾞｼｯｸUB" pitchFamily="50" charset="-128"/>
              </a:rPr>
              <a:t>、寒い</a:t>
            </a:r>
            <a:r>
              <a:rPr lang="en-US" altLang="ja-JP" sz="2000" dirty="0" smtClean="0">
                <a:latin typeface="HGP創英角ｺﾞｼｯｸUB" pitchFamily="50" charset="-128"/>
                <a:ea typeface="HGP創英角ｺﾞｼｯｸUB" pitchFamily="50" charset="-128"/>
              </a:rPr>
              <a:t>』</a:t>
            </a:r>
            <a:r>
              <a:rPr lang="ja-JP" altLang="en-US" sz="2000" dirty="0" smtClean="0">
                <a:latin typeface="HGP創英角ｺﾞｼｯｸUB" pitchFamily="50" charset="-128"/>
                <a:ea typeface="HGP創英角ｺﾞｼｯｸUB" pitchFamily="50" charset="-128"/>
              </a:rPr>
              <a:t>と繰り返し小声であり。</a:t>
            </a:r>
            <a:r>
              <a:rPr lang="en-US" altLang="ja-JP" sz="2000" dirty="0" smtClean="0">
                <a:latin typeface="HGP創英角ｺﾞｼｯｸUB" pitchFamily="50" charset="-128"/>
                <a:ea typeface="HGP創英角ｺﾞｼｯｸUB" pitchFamily="50" charset="-128"/>
              </a:rPr>
              <a:t>『</a:t>
            </a:r>
            <a:r>
              <a:rPr lang="ja-JP" altLang="en-US" sz="2000" dirty="0" smtClean="0">
                <a:latin typeface="HGP創英角ｺﾞｼｯｸUB" pitchFamily="50" charset="-128"/>
                <a:ea typeface="HGP創英角ｺﾞｼｯｸUB" pitchFamily="50" charset="-128"/>
              </a:rPr>
              <a:t>冷えますね、毛布もう一枚かけますか？</a:t>
            </a:r>
            <a:r>
              <a:rPr lang="en-US" altLang="ja-JP" sz="2000" dirty="0" smtClean="0">
                <a:latin typeface="HGP創英角ｺﾞｼｯｸUB" pitchFamily="50" charset="-128"/>
                <a:ea typeface="HGP創英角ｺﾞｼｯｸUB" pitchFamily="50" charset="-128"/>
              </a:rPr>
              <a:t>』</a:t>
            </a:r>
            <a:r>
              <a:rPr lang="ja-JP" altLang="en-US" sz="2000" dirty="0" smtClean="0">
                <a:latin typeface="HGP創英角ｺﾞｼｯｸUB" pitchFamily="50" charset="-128"/>
                <a:ea typeface="HGP創英角ｺﾞｼｯｸUB" pitchFamily="50" charset="-128"/>
              </a:rPr>
              <a:t>と声掛けをすると頷き、毛布を一枚かけてその後良眠する。」</a:t>
            </a:r>
            <a:endParaRPr lang="en-US" altLang="ja-JP" sz="20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・どんな発言があったのか、折角なのでそのまま記入しましょう。</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夜間は特変などが起きない限り、記載する事も日中よりも少ないかも</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しれません。しかし、例えば夜間</a:t>
            </a:r>
            <a:r>
              <a:rPr lang="ja-JP" altLang="en-US"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トイレに行って～」ということであって</a:t>
            </a:r>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A)</a:t>
            </a:r>
            <a:r>
              <a:rPr lang="ja-JP" altLang="en-US" sz="2400" dirty="0" smtClean="0">
                <a:latin typeface="HGP創英角ｺﾞｼｯｸUB" pitchFamily="50" charset="-128"/>
                <a:ea typeface="HGP創英角ｺﾞｼｯｸUB" pitchFamily="50" charset="-128"/>
              </a:rPr>
              <a:t>自ら起きたのか？Ｂ）介助で起きたのか？</a:t>
            </a:r>
            <a:r>
              <a:rPr lang="en-US" altLang="ja-JP" sz="2400" dirty="0" smtClean="0">
                <a:latin typeface="HGP創英角ｺﾞｼｯｸUB" pitchFamily="50" charset="-128"/>
                <a:ea typeface="HGP創英角ｺﾞｼｯｸUB" pitchFamily="50" charset="-128"/>
              </a:rPr>
              <a:t>C)</a:t>
            </a:r>
            <a:r>
              <a:rPr lang="ja-JP" altLang="en-US" sz="2400" dirty="0" smtClean="0">
                <a:latin typeface="HGP創英角ｺﾞｼｯｸUB" pitchFamily="50" charset="-128"/>
                <a:ea typeface="HGP創英角ｺﾞｼｯｸUB" pitchFamily="50" charset="-128"/>
              </a:rPr>
              <a:t>声掛けで起きたのか？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によっても状況は大きく変わります。</a:t>
            </a:r>
            <a:r>
              <a:rPr lang="en-US" altLang="ja-JP" sz="2400" u="sng" dirty="0" smtClean="0">
                <a:latin typeface="HGP創英角ｺﾞｼｯｸUB" pitchFamily="50" charset="-128"/>
                <a:ea typeface="HGP創英角ｺﾞｼｯｸUB" pitchFamily="50" charset="-128"/>
              </a:rPr>
              <a:t>『</a:t>
            </a:r>
            <a:r>
              <a:rPr lang="ja-JP" altLang="en-US" sz="2400" u="sng" dirty="0" smtClean="0">
                <a:latin typeface="HGP創英角ｺﾞｼｯｸUB" pitchFamily="50" charset="-128"/>
                <a:ea typeface="HGP創英角ｺﾞｼｯｸUB" pitchFamily="50" charset="-128"/>
              </a:rPr>
              <a:t>いつも</a:t>
            </a:r>
            <a:r>
              <a:rPr lang="en-US" altLang="ja-JP" sz="2400" u="sng" dirty="0" err="1" smtClean="0">
                <a:latin typeface="HGP創英角ｺﾞｼｯｸUB" pitchFamily="50" charset="-128"/>
                <a:ea typeface="HGP創英角ｺﾞｼｯｸUB" pitchFamily="50" charset="-128"/>
              </a:rPr>
              <a:t>AorBorC</a:t>
            </a:r>
            <a:r>
              <a:rPr lang="ja-JP" altLang="en-US" sz="2400" u="sng" dirty="0" smtClean="0">
                <a:latin typeface="HGP創英角ｺﾞｼｯｸUB" pitchFamily="50" charset="-128"/>
                <a:ea typeface="HGP創英角ｺﾞｼｯｸUB" pitchFamily="50" charset="-128"/>
              </a:rPr>
              <a:t>の人だから</a:t>
            </a:r>
            <a:r>
              <a:rPr lang="en-US" altLang="ja-JP" sz="2400" u="sng"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となりがちですがその「いつも」も記載がなければ解りません。</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夜間に関しては</a:t>
            </a:r>
            <a:r>
              <a:rPr lang="en-US" altLang="ja-JP" sz="2400" u="sng" dirty="0" smtClean="0">
                <a:latin typeface="HGP創英角ｺﾞｼｯｸUB" pitchFamily="50" charset="-128"/>
                <a:ea typeface="HGP創英角ｺﾞｼｯｸUB" pitchFamily="50" charset="-128"/>
              </a:rPr>
              <a:t>1.5H</a:t>
            </a:r>
            <a:r>
              <a:rPr lang="ja-JP" altLang="en-US" sz="2400" u="sng" dirty="0" smtClean="0">
                <a:latin typeface="HGP創英角ｺﾞｼｯｸUB" pitchFamily="50" charset="-128"/>
                <a:ea typeface="HGP創英角ｺﾞｼｯｸUB" pitchFamily="50" charset="-128"/>
              </a:rPr>
              <a:t>～</a:t>
            </a:r>
            <a:r>
              <a:rPr lang="en-US" altLang="ja-JP" sz="2400" u="sng" dirty="0" smtClean="0">
                <a:latin typeface="HGP創英角ｺﾞｼｯｸUB" pitchFamily="50" charset="-128"/>
                <a:ea typeface="HGP創英角ｺﾞｼｯｸUB" pitchFamily="50" charset="-128"/>
              </a:rPr>
              <a:t>2H</a:t>
            </a:r>
            <a:r>
              <a:rPr lang="ja-JP" altLang="en-US" sz="2400" u="sng" dirty="0" smtClean="0">
                <a:latin typeface="HGP創英角ｺﾞｼｯｸUB" pitchFamily="50" charset="-128"/>
                <a:ea typeface="HGP創英角ｺﾞｼｯｸUB" pitchFamily="50" charset="-128"/>
              </a:rPr>
              <a:t>に一度程度は巡回をしましょう。</a:t>
            </a:r>
            <a:endParaRPr lang="en-US" altLang="ja-JP" sz="2400" u="sng"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夜は前述のように記載が少なくなるかもしれませんが、夜の事は記録からしか解らない方もシフト上おられても</a:t>
            </a:r>
            <a:r>
              <a:rPr lang="ja-JP" altLang="en-US" sz="2400" u="sng" dirty="0" smtClean="0">
                <a:latin typeface="HGP創英角ｺﾞｼｯｸUB" pitchFamily="50" charset="-128"/>
                <a:ea typeface="HGP創英角ｺﾞｼｯｸUB" pitchFamily="50" charset="-128"/>
              </a:rPr>
              <a:t>情報の共有は勿論必要です。</a:t>
            </a:r>
            <a:endParaRPr lang="en-US" altLang="ja-JP" sz="2400" u="sng" dirty="0" smtClean="0">
              <a:latin typeface="HGP創英角ｺﾞｼｯｸUB" pitchFamily="50" charset="-128"/>
              <a:ea typeface="HGP創英角ｺﾞｼｯｸUB" pitchFamily="50" charset="-128"/>
            </a:endParaRPr>
          </a:p>
        </p:txBody>
      </p:sp>
      <p:sp>
        <p:nvSpPr>
          <p:cNvPr id="3" name="正方形/長方形 2"/>
          <p:cNvSpPr/>
          <p:nvPr/>
        </p:nvSpPr>
        <p:spPr>
          <a:xfrm>
            <a:off x="83243" y="76562"/>
            <a:ext cx="4992813" cy="400110"/>
          </a:xfrm>
          <a:prstGeom prst="rect">
            <a:avLst/>
          </a:prstGeom>
        </p:spPr>
        <p:txBody>
          <a:bodyPr wrap="square">
            <a:spAutoFit/>
          </a:bodyPr>
          <a:lstStyle/>
          <a:p>
            <a:r>
              <a:rPr lang="ja-JP" altLang="en-US" sz="2000" dirty="0" smtClean="0">
                <a:latin typeface="HGP創英角ｺﾞｼｯｸUB" pitchFamily="50" charset="-128"/>
                <a:ea typeface="HGP創英角ｺﾞｼｯｸUB" pitchFamily="50" charset="-128"/>
              </a:rPr>
              <a:t>場面ごとでの記録</a:t>
            </a:r>
            <a:r>
              <a:rPr lang="en-US" altLang="ja-JP" sz="2000" dirty="0" smtClean="0">
                <a:latin typeface="HGP創英角ｺﾞｼｯｸUB" pitchFamily="50" charset="-128"/>
                <a:ea typeface="HGP創英角ｺﾞｼｯｸUB" pitchFamily="50" charset="-128"/>
              </a:rPr>
              <a:t>/</a:t>
            </a:r>
            <a:r>
              <a:rPr lang="ja-JP" altLang="en-US" sz="2000" dirty="0" smtClean="0">
                <a:latin typeface="HGP創英角ｺﾞｼｯｸUB" pitchFamily="50" charset="-128"/>
                <a:ea typeface="HGP創英角ｺﾞｼｯｸUB" pitchFamily="50" charset="-128"/>
              </a:rPr>
              <a:t>観察のワンポイント</a:t>
            </a:r>
            <a:endParaRPr lang="en-US" altLang="ja-JP" sz="2000" dirty="0" smtClean="0">
              <a:latin typeface="HGP創英角ｺﾞｼｯｸUB" pitchFamily="50" charset="-128"/>
              <a:ea typeface="HGP創英角ｺﾞｼｯｸUB" pitchFamily="50" charset="-128"/>
            </a:endParaRPr>
          </a:p>
        </p:txBody>
      </p:sp>
    </p:spTree>
    <p:extLst>
      <p:ext uri="{BB962C8B-B14F-4D97-AF65-F5344CB8AC3E}">
        <p14:creationId xmlns="" xmlns:p14="http://schemas.microsoft.com/office/powerpoint/2010/main" val="55946903"/>
      </p:ext>
    </p:extLst>
  </p:cSld>
  <p:clrMapOvr>
    <a:masterClrMapping/>
  </p:clrMapOvr>
  <p:transition>
    <p:newsflash/>
    <p:sndAc>
      <p:stSnd>
        <p:snd r:embed="rId2" name="laser.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35496" y="854710"/>
            <a:ext cx="9108504" cy="2862322"/>
          </a:xfrm>
          <a:prstGeom prst="rect">
            <a:avLst/>
          </a:prstGeom>
          <a:noFill/>
        </p:spPr>
        <p:txBody>
          <a:bodyPr wrap="square" rtlCol="0">
            <a:spAutoFit/>
          </a:bodyPr>
          <a:lstStyle/>
          <a:p>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入浴</a:t>
            </a:r>
            <a:r>
              <a:rPr lang="en-US" altLang="ja-JP" sz="2400" dirty="0" smtClean="0">
                <a:latin typeface="HGP創英角ｺﾞｼｯｸUB" pitchFamily="50" charset="-128"/>
                <a:ea typeface="HGP創英角ｺﾞｼｯｸUB" pitchFamily="50" charset="-128"/>
              </a:rPr>
              <a:t>】</a:t>
            </a:r>
            <a:r>
              <a:rPr lang="ja-JP" altLang="en-US" sz="2000" dirty="0" smtClean="0">
                <a:latin typeface="HGP創英角ｺﾞｼｯｸUB" pitchFamily="50" charset="-128"/>
                <a:ea typeface="HGP創英角ｺﾞｼｯｸUB" pitchFamily="50" charset="-128"/>
              </a:rPr>
              <a:t>「入浴する」</a:t>
            </a:r>
            <a:endParaRPr lang="en-US" altLang="ja-JP" sz="2400" dirty="0" smtClean="0">
              <a:latin typeface="HGP創英角ｺﾞｼｯｸUB" pitchFamily="50" charset="-128"/>
              <a:ea typeface="HGP創英角ｺﾞｼｯｸUB" pitchFamily="50" charset="-128"/>
            </a:endParaRPr>
          </a:p>
          <a:p>
            <a:r>
              <a:rPr lang="ja-JP" altLang="en-US" sz="2000" dirty="0" smtClean="0">
                <a:latin typeface="HGP創英角ｺﾞｼｯｸUB" pitchFamily="50" charset="-128"/>
                <a:ea typeface="HGP創英角ｺﾞｼｯｸUB" pitchFamily="50" charset="-128"/>
              </a:rPr>
              <a:t>→</a:t>
            </a:r>
            <a:r>
              <a:rPr lang="en-US" altLang="ja-JP" sz="2000" dirty="0" smtClean="0">
                <a:latin typeface="HGP創英角ｺﾞｼｯｸUB" pitchFamily="50" charset="-128"/>
                <a:ea typeface="HGP創英角ｺﾞｼｯｸUB" pitchFamily="50" charset="-128"/>
              </a:rPr>
              <a:t>ex)</a:t>
            </a:r>
            <a:r>
              <a:rPr lang="ja-JP" altLang="en-US" sz="2000" dirty="0" smtClean="0">
                <a:latin typeface="HGP創英角ｺﾞｼｯｸUB" pitchFamily="50" charset="-128"/>
                <a:ea typeface="HGP創英角ｺﾞｼｯｸUB" pitchFamily="50" charset="-128"/>
              </a:rPr>
              <a:t>「服の着脱は上半身のみ自身で行う、臀部に半径</a:t>
            </a:r>
            <a:r>
              <a:rPr lang="en-US" altLang="ja-JP" sz="2000" dirty="0" smtClean="0">
                <a:latin typeface="HGP創英角ｺﾞｼｯｸUB" pitchFamily="50" charset="-128"/>
                <a:ea typeface="HGP創英角ｺﾞｼｯｸUB" pitchFamily="50" charset="-128"/>
              </a:rPr>
              <a:t>3</a:t>
            </a:r>
            <a:r>
              <a:rPr lang="ja-JP" altLang="en-US" sz="2000" dirty="0" smtClean="0">
                <a:latin typeface="HGP創英角ｺﾞｼｯｸUB" pitchFamily="50" charset="-128"/>
                <a:ea typeface="HGP創英角ｺﾞｼｯｸUB" pitchFamily="50" charset="-128"/>
              </a:rPr>
              <a:t>ｃｍ程の赤みあり</a:t>
            </a:r>
            <a:endParaRPr lang="en-US" altLang="ja-JP" sz="2000" dirty="0" smtClean="0">
              <a:latin typeface="HGP創英角ｺﾞｼｯｸUB" pitchFamily="50" charset="-128"/>
              <a:ea typeface="HGP創英角ｺﾞｼｯｸUB" pitchFamily="50" charset="-128"/>
            </a:endParaRPr>
          </a:p>
          <a:p>
            <a:r>
              <a:rPr lang="ja-JP" altLang="en-US" sz="2000" dirty="0" smtClean="0">
                <a:latin typeface="HGP創英角ｺﾞｼｯｸUB" pitchFamily="50" charset="-128"/>
                <a:ea typeface="HGP創英角ｺﾞｼｯｸUB" pitchFamily="50" charset="-128"/>
              </a:rPr>
              <a:t>背中と下半身以外はご自身で洗体する。入浴中は子供のころの思い出のことを話している</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・入浴だけでは無く着脱やボディチェックの記載も。</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u="sng" dirty="0" smtClean="0">
                <a:latin typeface="HGP創英角ｺﾞｼｯｸUB" pitchFamily="50" charset="-128"/>
                <a:ea typeface="HGP創英角ｺﾞｼｯｸUB" pitchFamily="50" charset="-128"/>
              </a:rPr>
              <a:t>入浴</a:t>
            </a:r>
            <a:r>
              <a:rPr lang="ja-JP" altLang="en-US" sz="2400" u="sng" dirty="0" smtClean="0">
                <a:latin typeface="HGP創英角ｺﾞｼｯｸUB" pitchFamily="50" charset="-128"/>
                <a:ea typeface="HGP創英角ｺﾞｼｯｸUB" pitchFamily="50" charset="-128"/>
              </a:rPr>
              <a:t>時は介護者が１人になります。</a:t>
            </a:r>
            <a:r>
              <a:rPr lang="ja-JP" altLang="en-US" sz="2400" dirty="0" smtClean="0">
                <a:latin typeface="HGP創英角ｺﾞｼｯｸUB" pitchFamily="50" charset="-128"/>
                <a:ea typeface="HGP創英角ｺﾞｼｯｸUB" pitchFamily="50" charset="-128"/>
              </a:rPr>
              <a:t>それだけに記録は可能な限り</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具体的に記入するのが望ましいです。入浴前バイタル記入も忘れずに。</a:t>
            </a:r>
            <a:endParaRPr lang="en-US" altLang="ja-JP" sz="2400" dirty="0" smtClean="0">
              <a:latin typeface="HGP創英角ｺﾞｼｯｸUB" pitchFamily="50" charset="-128"/>
              <a:ea typeface="HGP創英角ｺﾞｼｯｸUB" pitchFamily="50" charset="-128"/>
            </a:endParaRPr>
          </a:p>
        </p:txBody>
      </p:sp>
      <p:sp>
        <p:nvSpPr>
          <p:cNvPr id="3" name="正方形/長方形 2"/>
          <p:cNvSpPr/>
          <p:nvPr/>
        </p:nvSpPr>
        <p:spPr>
          <a:xfrm>
            <a:off x="83243" y="76562"/>
            <a:ext cx="4992813" cy="400110"/>
          </a:xfrm>
          <a:prstGeom prst="rect">
            <a:avLst/>
          </a:prstGeom>
        </p:spPr>
        <p:txBody>
          <a:bodyPr wrap="square">
            <a:spAutoFit/>
          </a:bodyPr>
          <a:lstStyle/>
          <a:p>
            <a:r>
              <a:rPr lang="ja-JP" altLang="en-US" sz="2000" dirty="0" smtClean="0">
                <a:latin typeface="HGP創英角ｺﾞｼｯｸUB" pitchFamily="50" charset="-128"/>
                <a:ea typeface="HGP創英角ｺﾞｼｯｸUB" pitchFamily="50" charset="-128"/>
              </a:rPr>
              <a:t>場面ごとでの記録</a:t>
            </a:r>
            <a:r>
              <a:rPr lang="en-US" altLang="ja-JP" sz="2000" dirty="0" smtClean="0">
                <a:latin typeface="HGP創英角ｺﾞｼｯｸUB" pitchFamily="50" charset="-128"/>
                <a:ea typeface="HGP創英角ｺﾞｼｯｸUB" pitchFamily="50" charset="-128"/>
              </a:rPr>
              <a:t>/</a:t>
            </a:r>
            <a:r>
              <a:rPr lang="ja-JP" altLang="en-US" sz="2000" dirty="0" smtClean="0">
                <a:latin typeface="HGP創英角ｺﾞｼｯｸUB" pitchFamily="50" charset="-128"/>
                <a:ea typeface="HGP創英角ｺﾞｼｯｸUB" pitchFamily="50" charset="-128"/>
              </a:rPr>
              <a:t>観察のワンポイント</a:t>
            </a:r>
            <a:endParaRPr lang="en-US" altLang="ja-JP" sz="2000" dirty="0" smtClean="0">
              <a:latin typeface="HGP創英角ｺﾞｼｯｸUB" pitchFamily="50" charset="-128"/>
              <a:ea typeface="HGP創英角ｺﾞｼｯｸUB" pitchFamily="50" charset="-128"/>
            </a:endParaRPr>
          </a:p>
        </p:txBody>
      </p:sp>
      <p:sp>
        <p:nvSpPr>
          <p:cNvPr id="4" name="テキスト ボックス 3"/>
          <p:cNvSpPr txBox="1"/>
          <p:nvPr/>
        </p:nvSpPr>
        <p:spPr>
          <a:xfrm>
            <a:off x="72008" y="3933056"/>
            <a:ext cx="8964488" cy="1938992"/>
          </a:xfrm>
          <a:prstGeom prst="rect">
            <a:avLst/>
          </a:prstGeom>
          <a:noFill/>
        </p:spPr>
        <p:txBody>
          <a:bodyPr wrap="square" rtlCol="0">
            <a:spAutoFit/>
          </a:bodyPr>
          <a:lstStyle/>
          <a:p>
            <a:r>
              <a:rPr lang="ja-JP" altLang="en-US" sz="2400" b="1" dirty="0" smtClean="0">
                <a:latin typeface="HG丸ｺﾞｼｯｸM-PRO" pitchFamily="50" charset="-128"/>
                <a:ea typeface="HG丸ｺﾞｼｯｸM-PRO" pitchFamily="50" charset="-128"/>
              </a:rPr>
              <a:t>あくまで一例達です</a:t>
            </a:r>
            <a:r>
              <a:rPr lang="ja-JP" altLang="en-US" sz="2400" b="1" dirty="0" smtClean="0">
                <a:latin typeface="HG丸ｺﾞｼｯｸM-PRO" pitchFamily="50" charset="-128"/>
                <a:ea typeface="HG丸ｺﾞｼｯｸM-PRO" pitchFamily="50" charset="-128"/>
              </a:rPr>
              <a:t>が</a:t>
            </a:r>
            <a:r>
              <a:rPr lang="ja-JP" altLang="en-US" sz="2400" b="1" dirty="0" smtClean="0">
                <a:latin typeface="HG丸ｺﾞｼｯｸM-PRO" pitchFamily="50" charset="-128"/>
                <a:ea typeface="HG丸ｺﾞｼｯｸM-PRO" pitchFamily="50" charset="-128"/>
              </a:rPr>
              <a:t>、</a:t>
            </a:r>
            <a:r>
              <a:rPr lang="ja-JP" altLang="en-US" sz="2400" b="1" dirty="0" smtClean="0">
                <a:latin typeface="メイリオ" pitchFamily="50" charset="-128"/>
                <a:ea typeface="メイリオ" pitchFamily="50" charset="-128"/>
                <a:cs typeface="メイリオ" pitchFamily="50" charset="-128"/>
              </a:rPr>
              <a:t>様子</a:t>
            </a:r>
            <a:r>
              <a:rPr lang="ja-JP" altLang="en-US" sz="2400" b="1" dirty="0" smtClean="0">
                <a:latin typeface="メイリオ" pitchFamily="50" charset="-128"/>
                <a:ea typeface="メイリオ" pitchFamily="50" charset="-128"/>
                <a:cs typeface="メイリオ" pitchFamily="50" charset="-128"/>
              </a:rPr>
              <a:t>を良く知りたい→記録をしっかり書きたい→何を観察すべきかを考える。</a:t>
            </a:r>
            <a:endParaRPr lang="en-US" altLang="ja-JP" sz="2400" b="1" dirty="0" smtClean="0">
              <a:latin typeface="メイリオ" pitchFamily="50" charset="-128"/>
              <a:ea typeface="メイリオ" pitchFamily="50" charset="-128"/>
              <a:cs typeface="メイリオ" pitchFamily="50" charset="-128"/>
            </a:endParaRPr>
          </a:p>
          <a:p>
            <a:r>
              <a:rPr lang="ja-JP" altLang="en-US" sz="2400" b="1" dirty="0" smtClean="0">
                <a:latin typeface="HG丸ｺﾞｼｯｸM-PRO" pitchFamily="50" charset="-128"/>
                <a:ea typeface="HG丸ｺﾞｼｯｸM-PRO" pitchFamily="50" charset="-128"/>
              </a:rPr>
              <a:t>といった自分達の行うサービスの質を向上するために記録するということをスタッフさんも交えてしっかりと共有をしましょう。</a:t>
            </a:r>
            <a:endParaRPr lang="en-US" altLang="ja-JP" sz="2400" b="1" dirty="0" smtClean="0">
              <a:latin typeface="HG丸ｺﾞｼｯｸM-PRO" pitchFamily="50" charset="-128"/>
              <a:ea typeface="HG丸ｺﾞｼｯｸM-PRO" pitchFamily="50" charset="-128"/>
            </a:endParaRPr>
          </a:p>
        </p:txBody>
      </p:sp>
    </p:spTree>
    <p:extLst>
      <p:ext uri="{BB962C8B-B14F-4D97-AF65-F5344CB8AC3E}">
        <p14:creationId xmlns="" xmlns:p14="http://schemas.microsoft.com/office/powerpoint/2010/main" val="55946903"/>
      </p:ext>
    </p:extLst>
  </p:cSld>
  <p:clrMapOvr>
    <a:masterClrMapping/>
  </p:clrMapOvr>
  <p:transition>
    <p:newsflash/>
    <p:sndAc>
      <p:stSnd>
        <p:snd r:embed="rId2" name="laser.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5" name="テキスト ボックス 4"/>
          <p:cNvSpPr txBox="1"/>
          <p:nvPr/>
        </p:nvSpPr>
        <p:spPr>
          <a:xfrm>
            <a:off x="0" y="667717"/>
            <a:ext cx="9144000" cy="6001643"/>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個人ケア記録は「誰が読んでも、その主旨が明確に分かるもの」が求められる理由がもう一つあります。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理由その</a:t>
            </a:r>
            <a:r>
              <a:rPr lang="en-US" altLang="ja-JP" sz="2400" dirty="0" smtClean="0">
                <a:latin typeface="HGP創英角ｺﾞｼｯｸUB" pitchFamily="50" charset="-128"/>
                <a:ea typeface="HGP創英角ｺﾞｼｯｸUB" pitchFamily="50" charset="-128"/>
              </a:rPr>
              <a:t>2】</a:t>
            </a:r>
          </a:p>
          <a:p>
            <a:r>
              <a:rPr lang="ja-JP" altLang="en-US" sz="2400" dirty="0" smtClean="0">
                <a:latin typeface="HGP創英角ｺﾞｼｯｸUB" pitchFamily="50" charset="-128"/>
                <a:ea typeface="HGP創英角ｺﾞｼｯｸUB" pitchFamily="50" charset="-128"/>
              </a:rPr>
              <a:t>■サービス提供の証明。</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時として保険者やご家族、</a:t>
            </a:r>
            <a:r>
              <a:rPr lang="en-US" altLang="ja-JP" sz="2400" dirty="0" smtClean="0">
                <a:latin typeface="HGP創英角ｺﾞｼｯｸUB" pitchFamily="50" charset="-128"/>
                <a:ea typeface="HGP創英角ｺﾞｼｯｸUB" pitchFamily="50" charset="-128"/>
              </a:rPr>
              <a:t>CM</a:t>
            </a:r>
            <a:r>
              <a:rPr lang="ja-JP" altLang="en-US" sz="2400" dirty="0" err="1" smtClean="0">
                <a:latin typeface="HGP創英角ｺﾞｼｯｸUB" pitchFamily="50" charset="-128"/>
                <a:ea typeface="HGP創英角ｺﾞｼｯｸUB" pitchFamily="50" charset="-128"/>
              </a:rPr>
              <a:t>にも</a:t>
            </a:r>
            <a:r>
              <a:rPr lang="ja-JP" altLang="en-US" sz="2400" dirty="0" smtClean="0">
                <a:latin typeface="HGP創英角ｺﾞｼｯｸUB" pitchFamily="50" charset="-128"/>
                <a:ea typeface="HGP創英角ｺﾞｼｯｸUB" pitchFamily="50" charset="-128"/>
              </a:rPr>
              <a:t>本人の状況や、サービス提供の内容を知ってもらうために記録を開示する場合があります。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ここで注意すべきは第三者は普段、スタッフの皆様の様に事業所には居ませんので記録でしか判断材料が無いことです。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どれだけ「私は○○さんにこんなことをしてこんなに喜んでもらえたよ</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」という様な素晴らしいことも、クレームに繋がることで、事後に</a:t>
            </a:r>
            <a:r>
              <a:rPr lang="ja-JP" altLang="en-US" sz="2400" dirty="0" err="1" smtClean="0">
                <a:latin typeface="HGP創英角ｺﾞｼｯｸUB" pitchFamily="50" charset="-128"/>
                <a:ea typeface="HGP創英角ｺﾞｼｯｸUB" pitchFamily="50" charset="-128"/>
              </a:rPr>
              <a:t>的確て迅速な</a:t>
            </a:r>
            <a:r>
              <a:rPr lang="ja-JP" altLang="en-US" sz="2400" dirty="0" smtClean="0">
                <a:latin typeface="HGP創英角ｺﾞｼｯｸUB" pitchFamily="50" charset="-128"/>
                <a:ea typeface="HGP創英角ｺﾞｼｯｸUB" pitchFamily="50" charset="-128"/>
              </a:rPr>
              <a:t>対応を取ったとしても記載がなければ認識できません。</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a:t>
            </a:r>
            <a:r>
              <a:rPr lang="ja-JP" altLang="en-US" sz="2400" dirty="0" smtClean="0">
                <a:solidFill>
                  <a:srgbClr val="FF0000"/>
                </a:solidFill>
                <a:latin typeface="HGP創英角ｺﾞｼｯｸUB" pitchFamily="50" charset="-128"/>
                <a:ea typeface="HGP創英角ｺﾞｼｯｸUB" pitchFamily="50" charset="-128"/>
              </a:rPr>
              <a:t>記録に記入している事は証明であり、記載されていない事は証明されない</a:t>
            </a:r>
            <a:r>
              <a:rPr lang="ja-JP" altLang="en-US" sz="2400" dirty="0" smtClean="0">
                <a:latin typeface="HGP創英角ｺﾞｼｯｸUB" pitchFamily="50" charset="-128"/>
                <a:ea typeface="HGP創英角ｺﾞｼｯｸUB" pitchFamily="50" charset="-128"/>
              </a:rPr>
              <a:t>。</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という一面もあります。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7" name="テキスト ボックス 6"/>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ケア記録を書く意味</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0" y="44624"/>
            <a:ext cx="5940152" cy="461665"/>
          </a:xfrm>
          <a:prstGeom prst="rect">
            <a:avLst/>
          </a:prstGeom>
          <a:noFill/>
        </p:spPr>
        <p:txBody>
          <a:bodyPr wrap="square" rtlCol="0">
            <a:spAutoFit/>
          </a:bodyPr>
          <a:lstStyle/>
          <a:p>
            <a:r>
              <a:rPr lang="en-US" altLang="ja-JP" sz="2400" dirty="0" smtClean="0">
                <a:latin typeface="HGS創英角ｺﾞｼｯｸUB" pitchFamily="50" charset="-128"/>
                <a:ea typeface="HGS創英角ｺﾞｼｯｸUB" pitchFamily="50" charset="-128"/>
              </a:rPr>
              <a:t>※</a:t>
            </a:r>
            <a:r>
              <a:rPr lang="ja-JP" altLang="en-US" sz="2400" dirty="0" smtClean="0">
                <a:latin typeface="HGS創英角ｺﾞｼｯｸUB" pitchFamily="50" charset="-128"/>
                <a:ea typeface="HGS創英角ｺﾞｼｯｸUB" pitchFamily="50" charset="-128"/>
              </a:rPr>
              <a:t>注意点の確認</a:t>
            </a:r>
            <a:r>
              <a:rPr lang="en-US" altLang="ja-JP" sz="2400" dirty="0" smtClean="0">
                <a:latin typeface="HGS創英角ｺﾞｼｯｸUB" pitchFamily="50" charset="-128"/>
                <a:ea typeface="HGS創英角ｺﾞｼｯｸUB" pitchFamily="50" charset="-128"/>
              </a:rPr>
              <a:t>※</a:t>
            </a:r>
            <a:endParaRPr kumimoji="1" lang="ja-JP" altLang="en-US" sz="2400" dirty="0">
              <a:latin typeface="HGS創英角ｺﾞｼｯｸUB" pitchFamily="50" charset="-128"/>
              <a:ea typeface="HGS創英角ｺﾞｼｯｸUB" pitchFamily="50" charset="-128"/>
            </a:endParaRPr>
          </a:p>
        </p:txBody>
      </p:sp>
      <p:sp>
        <p:nvSpPr>
          <p:cNvPr id="5" name="テキスト ボックス 4"/>
          <p:cNvSpPr txBox="1"/>
          <p:nvPr/>
        </p:nvSpPr>
        <p:spPr>
          <a:xfrm>
            <a:off x="35496" y="332656"/>
            <a:ext cx="6552728" cy="6740307"/>
          </a:xfrm>
          <a:prstGeom prst="rect">
            <a:avLst/>
          </a:prstGeom>
          <a:noFill/>
        </p:spPr>
        <p:txBody>
          <a:bodyPr wrap="square" rtlCol="0">
            <a:spAutoFit/>
          </a:bodyPr>
          <a:lstStyle/>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・記載内容を訂正する時は？</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・入浴中止（体調不良、拒否）があった場合</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・機能訓練の記載</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外出に関して（</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一部</a:t>
            </a:r>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・記録者の記名（</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一部）</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下矢印 17"/>
          <p:cNvSpPr/>
          <p:nvPr/>
        </p:nvSpPr>
        <p:spPr>
          <a:xfrm>
            <a:off x="2771800" y="1340768"/>
            <a:ext cx="3600400" cy="2952328"/>
          </a:xfrm>
          <a:prstGeom prst="downArrow">
            <a:avLst/>
          </a:prstGeom>
          <a:solidFill>
            <a:srgbClr val="FFC000"/>
          </a:solidFill>
          <a:ln>
            <a:solidFill>
              <a:schemeClr val="accent4">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0" y="44624"/>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まとめ</a:t>
            </a:r>
            <a:endParaRPr kumimoji="1" lang="ja-JP" altLang="en-US" sz="2400" dirty="0">
              <a:latin typeface="HGS創英角ｺﾞｼｯｸUB" pitchFamily="50" charset="-128"/>
              <a:ea typeface="HGS創英角ｺﾞｼｯｸUB" pitchFamily="50" charset="-128"/>
            </a:endParaRPr>
          </a:p>
        </p:txBody>
      </p:sp>
      <p:sp>
        <p:nvSpPr>
          <p:cNvPr id="5" name="テキスト ボックス 4"/>
          <p:cNvSpPr txBox="1"/>
          <p:nvPr/>
        </p:nvSpPr>
        <p:spPr>
          <a:xfrm>
            <a:off x="35496" y="836712"/>
            <a:ext cx="6552728"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ケア記録をキチンとつけることにより</a:t>
            </a:r>
            <a:endParaRPr lang="en-US" altLang="ja-JP" sz="2400" dirty="0" smtClean="0">
              <a:latin typeface="HGP創英角ｺﾞｼｯｸUB" pitchFamily="50" charset="-128"/>
              <a:ea typeface="HGP創英角ｺﾞｼｯｸUB" pitchFamily="50" charset="-128"/>
            </a:endParaRPr>
          </a:p>
        </p:txBody>
      </p:sp>
      <p:grpSp>
        <p:nvGrpSpPr>
          <p:cNvPr id="17" name="グループ化 16"/>
          <p:cNvGrpSpPr/>
          <p:nvPr/>
        </p:nvGrpSpPr>
        <p:grpSpPr>
          <a:xfrm>
            <a:off x="179512" y="1700808"/>
            <a:ext cx="8820472" cy="4350097"/>
            <a:chOff x="216024" y="1455167"/>
            <a:chExt cx="8820472" cy="4350097"/>
          </a:xfrm>
        </p:grpSpPr>
        <p:sp>
          <p:nvSpPr>
            <p:cNvPr id="10" name="テキスト ボックス 9"/>
            <p:cNvSpPr txBox="1"/>
            <p:nvPr/>
          </p:nvSpPr>
          <p:spPr>
            <a:xfrm>
              <a:off x="1403648" y="1455167"/>
              <a:ext cx="6192688" cy="461665"/>
            </a:xfrm>
            <a:prstGeom prst="rect">
              <a:avLst/>
            </a:prstGeom>
            <a:solidFill>
              <a:srgbClr val="00B050"/>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ja-JP" altLang="en-US" sz="2400" dirty="0" smtClean="0">
                  <a:ln>
                    <a:solidFill>
                      <a:schemeClr val="tx1"/>
                    </a:solidFill>
                  </a:ln>
                  <a:latin typeface="HGP創英角ｺﾞｼｯｸUB" pitchFamily="50" charset="-128"/>
                  <a:ea typeface="HGP創英角ｺﾞｼｯｸUB" pitchFamily="50" charset="-128"/>
                </a:rPr>
                <a:t>自分達が行ったサービスに対する認識が深まる</a:t>
              </a:r>
              <a:endParaRPr lang="en-US" altLang="ja-JP" sz="2400" dirty="0" smtClean="0">
                <a:ln>
                  <a:solidFill>
                    <a:schemeClr val="tx1"/>
                  </a:solidFill>
                </a:ln>
                <a:latin typeface="HGP創英角ｺﾞｼｯｸUB" pitchFamily="50" charset="-128"/>
                <a:ea typeface="HGP創英角ｺﾞｼｯｸUB" pitchFamily="50" charset="-128"/>
              </a:endParaRPr>
            </a:p>
          </p:txBody>
        </p:sp>
        <p:sp>
          <p:nvSpPr>
            <p:cNvPr id="11" name="テキスト ボックス 10"/>
            <p:cNvSpPr txBox="1"/>
            <p:nvPr/>
          </p:nvSpPr>
          <p:spPr>
            <a:xfrm>
              <a:off x="395536" y="2276872"/>
              <a:ext cx="8496944" cy="461665"/>
            </a:xfrm>
            <a:prstGeom prst="rect">
              <a:avLst/>
            </a:prstGeom>
            <a:solidFill>
              <a:srgbClr val="00CC00"/>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ja-JP" altLang="en-US" sz="2400" dirty="0" smtClean="0">
                  <a:ln>
                    <a:solidFill>
                      <a:schemeClr val="tx1"/>
                    </a:solidFill>
                  </a:ln>
                  <a:latin typeface="HGP創英角ｺﾞｼｯｸUB" pitchFamily="50" charset="-128"/>
                  <a:ea typeface="HGP創英角ｺﾞｼｯｸUB" pitchFamily="50" charset="-128"/>
                </a:rPr>
                <a:t>正確なモニタリング、計画評価へのフィードバックが可能になる</a:t>
              </a:r>
              <a:endParaRPr lang="en-US" altLang="ja-JP" sz="2400" dirty="0" smtClean="0">
                <a:ln>
                  <a:solidFill>
                    <a:schemeClr val="tx1"/>
                  </a:solidFill>
                </a:ln>
                <a:latin typeface="HGP創英角ｺﾞｼｯｸUB" pitchFamily="50" charset="-128"/>
                <a:ea typeface="HGP創英角ｺﾞｼｯｸUB" pitchFamily="50" charset="-128"/>
              </a:endParaRPr>
            </a:p>
          </p:txBody>
        </p:sp>
        <p:sp>
          <p:nvSpPr>
            <p:cNvPr id="12" name="テキスト ボックス 11"/>
            <p:cNvSpPr txBox="1"/>
            <p:nvPr/>
          </p:nvSpPr>
          <p:spPr>
            <a:xfrm>
              <a:off x="2411760" y="3111351"/>
              <a:ext cx="4176464" cy="461665"/>
            </a:xfrm>
            <a:prstGeom prst="rect">
              <a:avLst/>
            </a:prstGeom>
            <a:solidFill>
              <a:srgbClr val="92D050"/>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ja-JP" altLang="en-US" sz="2400" dirty="0" smtClean="0">
                  <a:ln>
                    <a:solidFill>
                      <a:schemeClr val="tx1"/>
                    </a:solidFill>
                  </a:ln>
                  <a:latin typeface="HGP創英角ｺﾞｼｯｸUB" pitchFamily="50" charset="-128"/>
                  <a:ea typeface="HGP創英角ｺﾞｼｯｸUB" pitchFamily="50" charset="-128"/>
                </a:rPr>
                <a:t>サービスの質の向上に繋がる。</a:t>
              </a:r>
              <a:endParaRPr lang="en-US" altLang="ja-JP" sz="2400" dirty="0" smtClean="0">
                <a:ln>
                  <a:solidFill>
                    <a:schemeClr val="tx1"/>
                  </a:solidFill>
                </a:ln>
                <a:latin typeface="HGP創英角ｺﾞｼｯｸUB" pitchFamily="50" charset="-128"/>
                <a:ea typeface="HGP創英角ｺﾞｼｯｸUB" pitchFamily="50" charset="-128"/>
              </a:endParaRPr>
            </a:p>
          </p:txBody>
        </p:sp>
        <p:sp>
          <p:nvSpPr>
            <p:cNvPr id="14" name="角丸四角形 13"/>
            <p:cNvSpPr/>
            <p:nvPr/>
          </p:nvSpPr>
          <p:spPr>
            <a:xfrm>
              <a:off x="216024" y="4077072"/>
              <a:ext cx="2627784" cy="1728192"/>
            </a:xfrm>
            <a:prstGeom prst="roundRect">
              <a:avLst/>
            </a:prstGeom>
            <a:ln>
              <a:solidFill>
                <a:srgbClr val="FF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400" dirty="0" smtClean="0">
                  <a:solidFill>
                    <a:srgbClr val="FF6600"/>
                  </a:solidFill>
                  <a:latin typeface="HGP創英角ﾎﾟｯﾌﾟ体" pitchFamily="50" charset="-128"/>
                  <a:ea typeface="HGP創英角ﾎﾟｯﾌﾟ体" pitchFamily="50" charset="-128"/>
                </a:rPr>
                <a:t>ケアマネジャーに対してのアピール</a:t>
              </a:r>
              <a:endParaRPr lang="en-US" altLang="ja-JP" sz="2400" dirty="0" smtClean="0">
                <a:solidFill>
                  <a:srgbClr val="FF6600"/>
                </a:solidFill>
                <a:latin typeface="HGP創英角ﾎﾟｯﾌﾟ体" pitchFamily="50" charset="-128"/>
                <a:ea typeface="HGP創英角ﾎﾟｯﾌﾟ体" pitchFamily="50" charset="-128"/>
              </a:endParaRPr>
            </a:p>
          </p:txBody>
        </p:sp>
        <p:sp>
          <p:nvSpPr>
            <p:cNvPr id="15" name="角丸四角形 14"/>
            <p:cNvSpPr/>
            <p:nvPr/>
          </p:nvSpPr>
          <p:spPr>
            <a:xfrm>
              <a:off x="3059832" y="4077072"/>
              <a:ext cx="3168352" cy="1728192"/>
            </a:xfrm>
            <a:prstGeom prst="roundRect">
              <a:avLst/>
            </a:prstGeom>
            <a:ln>
              <a:solidFill>
                <a:srgbClr val="FFFF00"/>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400" dirty="0" smtClean="0">
                  <a:solidFill>
                    <a:srgbClr val="FF9933"/>
                  </a:solidFill>
                  <a:latin typeface="HGP創英角ﾎﾟｯﾌﾟ体" pitchFamily="50" charset="-128"/>
                  <a:ea typeface="HGP創英角ﾎﾟｯﾌﾟ体" pitchFamily="50" charset="-128"/>
                </a:rPr>
                <a:t>家族に対して</a:t>
              </a:r>
              <a:r>
                <a:rPr lang="ja-JP" altLang="en-US" sz="2400" dirty="0" smtClean="0">
                  <a:solidFill>
                    <a:srgbClr val="FF9933"/>
                  </a:solidFill>
                  <a:latin typeface="HGP創英角ﾎﾟｯﾌﾟ体" pitchFamily="50" charset="-128"/>
                  <a:ea typeface="HGP創英角ﾎﾟｯﾌﾟ体" pitchFamily="50" charset="-128"/>
                </a:rPr>
                <a:t>の</a:t>
              </a:r>
              <a:endParaRPr lang="en-US" altLang="ja-JP" sz="2400" dirty="0" smtClean="0">
                <a:solidFill>
                  <a:srgbClr val="FF9933"/>
                </a:solidFill>
                <a:latin typeface="HGP創英角ﾎﾟｯﾌﾟ体" pitchFamily="50" charset="-128"/>
                <a:ea typeface="HGP創英角ﾎﾟｯﾌﾟ体" pitchFamily="50" charset="-128"/>
              </a:endParaRPr>
            </a:p>
            <a:p>
              <a:pPr algn="ctr"/>
              <a:r>
                <a:rPr lang="ja-JP" altLang="en-US" sz="2400" dirty="0" smtClean="0">
                  <a:solidFill>
                    <a:srgbClr val="FF9933"/>
                  </a:solidFill>
                  <a:latin typeface="HGP創英角ﾎﾟｯﾌﾟ体" pitchFamily="50" charset="-128"/>
                  <a:ea typeface="HGP創英角ﾎﾟｯﾌﾟ体" pitchFamily="50" charset="-128"/>
                </a:rPr>
                <a:t>アピール</a:t>
              </a:r>
              <a:endParaRPr lang="en-US" altLang="ja-JP" sz="2400" dirty="0" smtClean="0">
                <a:solidFill>
                  <a:srgbClr val="FF9933"/>
                </a:solidFill>
                <a:latin typeface="HGP創英角ﾎﾟｯﾌﾟ体" pitchFamily="50" charset="-128"/>
                <a:ea typeface="HGP創英角ﾎﾟｯﾌﾟ体" pitchFamily="50" charset="-128"/>
              </a:endParaRPr>
            </a:p>
          </p:txBody>
        </p:sp>
        <p:sp>
          <p:nvSpPr>
            <p:cNvPr id="16" name="角丸四角形 15"/>
            <p:cNvSpPr/>
            <p:nvPr/>
          </p:nvSpPr>
          <p:spPr>
            <a:xfrm>
              <a:off x="6372200" y="4077072"/>
              <a:ext cx="2664296" cy="1728192"/>
            </a:xfrm>
            <a:prstGeom prst="roundRect">
              <a:avLst/>
            </a:prstGeom>
            <a:ln>
              <a:solidFill>
                <a:srgbClr val="C0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400" dirty="0" smtClean="0">
                  <a:solidFill>
                    <a:srgbClr val="7030A0"/>
                  </a:solidFill>
                  <a:latin typeface="HGP創英角ﾎﾟｯﾌﾟ体" pitchFamily="50" charset="-128"/>
                  <a:ea typeface="HGP創英角ﾎﾟｯﾌﾟ体" pitchFamily="50" charset="-128"/>
                </a:rPr>
                <a:t>スタッフ自身への</a:t>
              </a:r>
              <a:endParaRPr lang="en-US" altLang="ja-JP" sz="2400" dirty="0" smtClean="0">
                <a:solidFill>
                  <a:srgbClr val="7030A0"/>
                </a:solidFill>
                <a:latin typeface="HGP創英角ﾎﾟｯﾌﾟ体" pitchFamily="50" charset="-128"/>
                <a:ea typeface="HGP創英角ﾎﾟｯﾌﾟ体" pitchFamily="50" charset="-128"/>
              </a:endParaRPr>
            </a:p>
            <a:p>
              <a:pPr algn="ctr"/>
              <a:r>
                <a:rPr lang="ja-JP" altLang="en-US" sz="2400" dirty="0" smtClean="0">
                  <a:solidFill>
                    <a:srgbClr val="7030A0"/>
                  </a:solidFill>
                  <a:latin typeface="HGP創英角ﾎﾟｯﾌﾟ体" pitchFamily="50" charset="-128"/>
                  <a:ea typeface="HGP創英角ﾎﾟｯﾌﾟ体" pitchFamily="50" charset="-128"/>
                </a:rPr>
                <a:t>ポジティブな影響</a:t>
              </a:r>
              <a:endParaRPr lang="en-US" altLang="ja-JP" sz="2400" dirty="0" smtClean="0">
                <a:solidFill>
                  <a:srgbClr val="7030A0"/>
                </a:solidFill>
                <a:latin typeface="HGP創英角ﾎﾟｯﾌﾟ体" pitchFamily="50" charset="-128"/>
                <a:ea typeface="HGP創英角ﾎﾟｯﾌﾟ体" pitchFamily="50" charset="-128"/>
              </a:endParaRPr>
            </a:p>
          </p:txBody>
        </p:sp>
      </p:grpSp>
    </p:spTree>
  </p:cSld>
  <p:clrMapOvr>
    <a:masterClrMapping/>
  </p:clrMapOvr>
  <p:transition>
    <p:newsflash/>
    <p:sndAc>
      <p:stSnd>
        <p:snd r:embed="rId2" name="laser.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755576" y="1628800"/>
            <a:ext cx="7776864" cy="3539430"/>
          </a:xfrm>
          <a:prstGeom prst="rect">
            <a:avLst/>
          </a:prstGeom>
          <a:noFill/>
        </p:spPr>
        <p:txBody>
          <a:bodyPr wrap="square" rtlCol="0">
            <a:spAutoFit/>
          </a:bodyPr>
          <a:lstStyle/>
          <a:p>
            <a:r>
              <a:rPr lang="ja-JP" altLang="en-US" sz="2800" dirty="0" smtClean="0">
                <a:latin typeface="HGP創英角ｺﾞｼｯｸUB" pitchFamily="50" charset="-128"/>
                <a:ea typeface="HGP創英角ｺﾞｼｯｸUB" pitchFamily="50" charset="-128"/>
              </a:rPr>
              <a:t>ケア記録について・・・</a:t>
            </a:r>
            <a:endParaRPr lang="en-US" altLang="ja-JP" sz="2800" dirty="0" smtClean="0">
              <a:latin typeface="HGP創英角ｺﾞｼｯｸUB" pitchFamily="50" charset="-128"/>
              <a:ea typeface="HGP創英角ｺﾞｼｯｸUB" pitchFamily="50" charset="-128"/>
            </a:endParaRPr>
          </a:p>
          <a:p>
            <a:endParaRPr lang="en-US" altLang="ja-JP" sz="2800" dirty="0" smtClean="0">
              <a:latin typeface="HGP創英角ｺﾞｼｯｸUB" pitchFamily="50" charset="-128"/>
              <a:ea typeface="HGP創英角ｺﾞｼｯｸUB" pitchFamily="50" charset="-128"/>
            </a:endParaRPr>
          </a:p>
          <a:p>
            <a:r>
              <a:rPr lang="ja-JP" altLang="en-US" sz="2800" dirty="0" smtClean="0">
                <a:latin typeface="HGP創英角ｺﾞｼｯｸUB" pitchFamily="50" charset="-128"/>
                <a:ea typeface="HGP創英角ｺﾞｼｯｸUB" pitchFamily="50" charset="-128"/>
              </a:rPr>
              <a:t>日々沢山ある記録類の中で利用者様に関わる多くの状況を記載する「ケア記録」。</a:t>
            </a:r>
            <a:endParaRPr lang="en-US" altLang="ja-JP" sz="2800" dirty="0" smtClean="0">
              <a:latin typeface="HGP創英角ｺﾞｼｯｸUB" pitchFamily="50" charset="-128"/>
              <a:ea typeface="HGP創英角ｺﾞｼｯｸUB" pitchFamily="50" charset="-128"/>
            </a:endParaRPr>
          </a:p>
          <a:p>
            <a:r>
              <a:rPr lang="ja-JP" altLang="en-US" sz="2800" dirty="0" smtClean="0">
                <a:latin typeface="HGP創英角ｺﾞｼｯｸUB" pitchFamily="50" charset="-128"/>
                <a:ea typeface="HGP創英角ｺﾞｼｯｸUB" pitchFamily="50" charset="-128"/>
              </a:rPr>
              <a:t>今回は改めてそのケア記録に関して振り返ってみる</a:t>
            </a:r>
            <a:endParaRPr lang="en-US" altLang="ja-JP" sz="2800" dirty="0" smtClean="0">
              <a:latin typeface="HGP創英角ｺﾞｼｯｸUB" pitchFamily="50" charset="-128"/>
              <a:ea typeface="HGP創英角ｺﾞｼｯｸUB" pitchFamily="50" charset="-128"/>
            </a:endParaRPr>
          </a:p>
          <a:p>
            <a:r>
              <a:rPr lang="ja-JP" altLang="en-US" sz="2800" dirty="0" smtClean="0">
                <a:latin typeface="HGP創英角ｺﾞｼｯｸUB" pitchFamily="50" charset="-128"/>
                <a:ea typeface="HGP創英角ｺﾞｼｯｸUB" pitchFamily="50" charset="-128"/>
              </a:rPr>
              <a:t>機会にして頂ければと存じます。</a:t>
            </a:r>
            <a:endParaRPr lang="en-US" altLang="ja-JP" sz="2800" dirty="0" smtClean="0">
              <a:latin typeface="HGP創英角ｺﾞｼｯｸUB" pitchFamily="50" charset="-128"/>
              <a:ea typeface="HGP創英角ｺﾞｼｯｸUB" pitchFamily="50" charset="-128"/>
            </a:endParaRPr>
          </a:p>
          <a:p>
            <a:endParaRPr lang="en-US" altLang="ja-JP" sz="2800" dirty="0" smtClean="0">
              <a:latin typeface="HGP創英角ｺﾞｼｯｸUB" pitchFamily="50" charset="-128"/>
              <a:ea typeface="HGP創英角ｺﾞｼｯｸUB" pitchFamily="50" charset="-128"/>
            </a:endParaRPr>
          </a:p>
          <a:p>
            <a:endParaRPr lang="en-US" altLang="ja-JP" sz="28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5" name="テキスト ボックス 4"/>
          <p:cNvSpPr txBox="1"/>
          <p:nvPr/>
        </p:nvSpPr>
        <p:spPr>
          <a:xfrm>
            <a:off x="179512" y="836713"/>
            <a:ext cx="8784976" cy="637097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個人ケア記録は</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「誰が読んでも、その主旨が明確に分かるもの」でなければならない。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ものであります。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理由その１</a:t>
            </a:r>
            <a:r>
              <a:rPr lang="en-US" altLang="ja-JP" sz="2400" dirty="0" smtClean="0">
                <a:latin typeface="HGP創英角ｺﾞｼｯｸUB" pitchFamily="50" charset="-128"/>
                <a:ea typeface="HGP創英角ｺﾞｼｯｸUB" pitchFamily="50" charset="-128"/>
              </a:rPr>
              <a:t>】</a:t>
            </a: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■施設の介護サービス向上のため。</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日々の利用者様の様子を把握できなければ何が「変化」したのかそもそも気づけないでしょう。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記録はその場しのぎでのケアではなく計画に沿って連続性、継続性を持ったサービスを提供するための確認材料として、そしてより適切なサービスの提供検討の際にフィードバックし、介護の質を向上していく上で欠かせない大切なもので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7" name="テキスト ボックス 6"/>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ケア記録を書く意味</a:t>
            </a:r>
            <a:endParaRPr kumimoji="1" lang="ja-JP" altLang="en-US" sz="2400" dirty="0">
              <a:latin typeface="HGS創英角ｺﾞｼｯｸUB" pitchFamily="50" charset="-128"/>
              <a:ea typeface="HGS創英角ｺﾞｼｯｸUB" pitchFamily="50" charset="-128"/>
            </a:endParaRPr>
          </a:p>
        </p:txBody>
      </p:sp>
      <p:pic>
        <p:nvPicPr>
          <p:cNvPr id="8" name="図 7" descr="005189.jpg"/>
          <p:cNvPicPr>
            <a:picLocks noChangeAspect="1"/>
          </p:cNvPicPr>
          <p:nvPr/>
        </p:nvPicPr>
        <p:blipFill>
          <a:blip r:embed="rId3" cstate="print"/>
          <a:stretch>
            <a:fillRect/>
          </a:stretch>
        </p:blipFill>
        <p:spPr>
          <a:xfrm rot="436526">
            <a:off x="6108579" y="1964716"/>
            <a:ext cx="1998340" cy="1649792"/>
          </a:xfrm>
          <a:prstGeom prst="rect">
            <a:avLst/>
          </a:prstGeom>
          <a:ln>
            <a:noFill/>
          </a:ln>
          <a:effectLst>
            <a:softEdge rad="112500"/>
          </a:effectLst>
        </p:spPr>
      </p:pic>
    </p:spTree>
  </p:cSld>
  <p:clrMapOvr>
    <a:masterClrMapping/>
  </p:clrMapOvr>
  <p:transition>
    <p:newsflash/>
    <p:sndAc>
      <p:stSnd>
        <p:snd r:embed="rId2"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ケア記録を書く意味</a:t>
            </a:r>
            <a:endParaRPr kumimoji="1" lang="ja-JP" altLang="en-US" sz="2400" dirty="0">
              <a:latin typeface="HGS創英角ｺﾞｼｯｸUB" pitchFamily="50" charset="-128"/>
              <a:ea typeface="HGS創英角ｺﾞｼｯｸUB" pitchFamily="50" charset="-128"/>
            </a:endParaRPr>
          </a:p>
        </p:txBody>
      </p:sp>
      <p:grpSp>
        <p:nvGrpSpPr>
          <p:cNvPr id="58" name="グループ化 57"/>
          <p:cNvGrpSpPr/>
          <p:nvPr/>
        </p:nvGrpSpPr>
        <p:grpSpPr>
          <a:xfrm>
            <a:off x="179512" y="2132856"/>
            <a:ext cx="8712968" cy="3168352"/>
            <a:chOff x="179512" y="2708920"/>
            <a:chExt cx="8712968" cy="3168352"/>
          </a:xfrm>
        </p:grpSpPr>
        <p:sp>
          <p:nvSpPr>
            <p:cNvPr id="9" name="角丸四角形 8"/>
            <p:cNvSpPr/>
            <p:nvPr/>
          </p:nvSpPr>
          <p:spPr>
            <a:xfrm>
              <a:off x="179512" y="2708920"/>
              <a:ext cx="8712968" cy="3168352"/>
            </a:xfrm>
            <a:prstGeom prst="roundRect">
              <a:avLst/>
            </a:prstGeom>
            <a:blipFill>
              <a:blip r:embed="rId3" cstate="print"/>
              <a:tile tx="0" ty="0" sx="100000" sy="100000" flip="none" algn="tl"/>
            </a:blipFill>
            <a:ln>
              <a:solidFill>
                <a:srgbClr val="FF660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dirty="0"/>
            </a:p>
          </p:txBody>
        </p:sp>
        <p:sp>
          <p:nvSpPr>
            <p:cNvPr id="16" name="角丸四角形 15"/>
            <p:cNvSpPr/>
            <p:nvPr/>
          </p:nvSpPr>
          <p:spPr>
            <a:xfrm>
              <a:off x="3203848" y="2852936"/>
              <a:ext cx="2664296" cy="648072"/>
            </a:xfrm>
            <a:prstGeom prst="roundRect">
              <a:avLst/>
            </a:prstGeom>
            <a:gradFill flip="none" rotWithShape="1">
              <a:gsLst>
                <a:gs pos="0">
                  <a:srgbClr val="FF6600">
                    <a:tint val="66000"/>
                    <a:satMod val="160000"/>
                  </a:srgbClr>
                </a:gs>
                <a:gs pos="50000">
                  <a:srgbClr val="FF6600">
                    <a:tint val="44500"/>
                    <a:satMod val="160000"/>
                  </a:srgbClr>
                </a:gs>
                <a:gs pos="100000">
                  <a:srgbClr val="FF6600">
                    <a:tint val="23500"/>
                    <a:satMod val="160000"/>
                  </a:srgbClr>
                </a:gs>
              </a:gsLst>
              <a:lin ang="2700000" scaled="1"/>
              <a:tileRect/>
            </a:gra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smtClean="0"/>
                <a:t>計画の自己評価</a:t>
              </a:r>
              <a:endParaRPr kumimoji="1" lang="ja-JP" altLang="en-US" dirty="0"/>
            </a:p>
          </p:txBody>
        </p:sp>
        <p:sp>
          <p:nvSpPr>
            <p:cNvPr id="17" name="角丸四角形 16"/>
            <p:cNvSpPr/>
            <p:nvPr/>
          </p:nvSpPr>
          <p:spPr>
            <a:xfrm>
              <a:off x="3203848" y="5085184"/>
              <a:ext cx="2736304" cy="648072"/>
            </a:xfrm>
            <a:prstGeom prst="roundRect">
              <a:avLst/>
            </a:prstGeom>
            <a:gradFill flip="none" rotWithShape="1">
              <a:gsLst>
                <a:gs pos="0">
                  <a:srgbClr val="FF6600">
                    <a:tint val="66000"/>
                    <a:satMod val="160000"/>
                  </a:srgbClr>
                </a:gs>
                <a:gs pos="50000">
                  <a:srgbClr val="FF6600">
                    <a:tint val="44500"/>
                    <a:satMod val="160000"/>
                  </a:srgbClr>
                </a:gs>
                <a:gs pos="100000">
                  <a:srgbClr val="FF6600">
                    <a:tint val="23500"/>
                    <a:satMod val="160000"/>
                  </a:srgbClr>
                </a:gs>
              </a:gsLst>
              <a:lin ang="2700000" scaled="1"/>
              <a:tileRect/>
            </a:gra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ケア記録</a:t>
              </a:r>
              <a:endParaRPr kumimoji="1" lang="ja-JP" altLang="en-US" dirty="0"/>
            </a:p>
          </p:txBody>
        </p:sp>
        <p:grpSp>
          <p:nvGrpSpPr>
            <p:cNvPr id="22" name="グループ化 21"/>
            <p:cNvGrpSpPr/>
            <p:nvPr/>
          </p:nvGrpSpPr>
          <p:grpSpPr>
            <a:xfrm>
              <a:off x="6084168" y="3429000"/>
              <a:ext cx="2664296" cy="1656184"/>
              <a:chOff x="6084168" y="3429000"/>
              <a:chExt cx="2664296" cy="1656184"/>
            </a:xfrm>
          </p:grpSpPr>
          <p:sp>
            <p:nvSpPr>
              <p:cNvPr id="18" name="角丸四角形 17"/>
              <p:cNvSpPr/>
              <p:nvPr/>
            </p:nvSpPr>
            <p:spPr>
              <a:xfrm>
                <a:off x="6084168" y="3429000"/>
                <a:ext cx="2664296" cy="648072"/>
              </a:xfrm>
              <a:prstGeom prst="roundRect">
                <a:avLst/>
              </a:prstGeom>
              <a:gradFill flip="none" rotWithShape="1">
                <a:gsLst>
                  <a:gs pos="0">
                    <a:srgbClr val="FF6600">
                      <a:tint val="66000"/>
                      <a:satMod val="160000"/>
                    </a:srgbClr>
                  </a:gs>
                  <a:gs pos="50000">
                    <a:srgbClr val="FF6600">
                      <a:tint val="44500"/>
                      <a:satMod val="160000"/>
                    </a:srgbClr>
                  </a:gs>
                  <a:gs pos="100000">
                    <a:srgbClr val="FF6600">
                      <a:tint val="23500"/>
                      <a:satMod val="160000"/>
                    </a:srgbClr>
                  </a:gs>
                </a:gsLst>
                <a:lin ang="2700000" scaled="1"/>
                <a:tileRect/>
              </a:gra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目標の新規設定</a:t>
                </a:r>
                <a:endParaRPr kumimoji="1" lang="ja-JP" altLang="en-US" dirty="0"/>
              </a:p>
            </p:txBody>
          </p:sp>
          <p:sp>
            <p:nvSpPr>
              <p:cNvPr id="19" name="角丸四角形 18"/>
              <p:cNvSpPr/>
              <p:nvPr/>
            </p:nvSpPr>
            <p:spPr>
              <a:xfrm>
                <a:off x="6084168" y="4437112"/>
                <a:ext cx="2664296" cy="648072"/>
              </a:xfrm>
              <a:prstGeom prst="roundRect">
                <a:avLst/>
              </a:prstGeom>
              <a:gradFill flip="none" rotWithShape="1">
                <a:gsLst>
                  <a:gs pos="0">
                    <a:srgbClr val="FF6600">
                      <a:tint val="66000"/>
                      <a:satMod val="160000"/>
                    </a:srgbClr>
                  </a:gs>
                  <a:gs pos="50000">
                    <a:srgbClr val="FF6600">
                      <a:tint val="44500"/>
                      <a:satMod val="160000"/>
                    </a:srgbClr>
                  </a:gs>
                  <a:gs pos="100000">
                    <a:srgbClr val="FF6600">
                      <a:tint val="23500"/>
                      <a:satMod val="160000"/>
                    </a:srgbClr>
                  </a:gs>
                </a:gsLst>
                <a:lin ang="2700000" scaled="1"/>
                <a:tileRect/>
              </a:gra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サービスの実施開始</a:t>
                </a:r>
                <a:endParaRPr kumimoji="1" lang="ja-JP" altLang="en-US" dirty="0"/>
              </a:p>
            </p:txBody>
          </p:sp>
        </p:grpSp>
        <p:grpSp>
          <p:nvGrpSpPr>
            <p:cNvPr id="27" name="グループ化 26"/>
            <p:cNvGrpSpPr/>
            <p:nvPr/>
          </p:nvGrpSpPr>
          <p:grpSpPr>
            <a:xfrm>
              <a:off x="323528" y="3501008"/>
              <a:ext cx="2664296" cy="1656184"/>
              <a:chOff x="6084168" y="3429000"/>
              <a:chExt cx="2664296" cy="1656184"/>
            </a:xfrm>
          </p:grpSpPr>
          <p:sp>
            <p:nvSpPr>
              <p:cNvPr id="28" name="角丸四角形 27"/>
              <p:cNvSpPr/>
              <p:nvPr/>
            </p:nvSpPr>
            <p:spPr>
              <a:xfrm>
                <a:off x="6084168" y="3429000"/>
                <a:ext cx="2664296" cy="648072"/>
              </a:xfrm>
              <a:prstGeom prst="roundRect">
                <a:avLst/>
              </a:prstGeom>
              <a:gradFill flip="none" rotWithShape="1">
                <a:gsLst>
                  <a:gs pos="0">
                    <a:srgbClr val="FF6600">
                      <a:tint val="66000"/>
                      <a:satMod val="160000"/>
                    </a:srgbClr>
                  </a:gs>
                  <a:gs pos="50000">
                    <a:srgbClr val="FF6600">
                      <a:tint val="44500"/>
                      <a:satMod val="160000"/>
                    </a:srgbClr>
                  </a:gs>
                  <a:gs pos="100000">
                    <a:srgbClr val="FF6600">
                      <a:tint val="23500"/>
                      <a:satMod val="160000"/>
                    </a:srgbClr>
                  </a:gs>
                </a:gsLst>
                <a:lin ang="2700000" scaled="1"/>
                <a:tileRect/>
              </a:gra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提供サービス実績確認</a:t>
                </a:r>
                <a:endParaRPr kumimoji="1" lang="ja-JP" altLang="en-US" dirty="0"/>
              </a:p>
            </p:txBody>
          </p:sp>
          <p:sp>
            <p:nvSpPr>
              <p:cNvPr id="29" name="角丸四角形 28"/>
              <p:cNvSpPr/>
              <p:nvPr/>
            </p:nvSpPr>
            <p:spPr>
              <a:xfrm>
                <a:off x="6084168" y="4437112"/>
                <a:ext cx="2664296" cy="648072"/>
              </a:xfrm>
              <a:prstGeom prst="roundRect">
                <a:avLst/>
              </a:prstGeom>
              <a:gradFill flip="none" rotWithShape="1">
                <a:gsLst>
                  <a:gs pos="0">
                    <a:srgbClr val="FF6600">
                      <a:tint val="66000"/>
                      <a:satMod val="160000"/>
                    </a:srgbClr>
                  </a:gs>
                  <a:gs pos="50000">
                    <a:srgbClr val="FF6600">
                      <a:tint val="44500"/>
                      <a:satMod val="160000"/>
                    </a:srgbClr>
                  </a:gs>
                  <a:gs pos="100000">
                    <a:srgbClr val="FF6600">
                      <a:tint val="23500"/>
                      <a:satMod val="160000"/>
                    </a:srgbClr>
                  </a:gs>
                </a:gsLst>
                <a:lin ang="2700000" scaled="1"/>
                <a:tileRect/>
              </a:gradFill>
              <a:ln>
                <a:solidFill>
                  <a:schemeClr val="tx1"/>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モニタリング報告</a:t>
                </a:r>
                <a:endParaRPr kumimoji="1" lang="ja-JP" altLang="en-US" dirty="0"/>
              </a:p>
            </p:txBody>
          </p:sp>
        </p:grpSp>
        <p:cxnSp>
          <p:nvCxnSpPr>
            <p:cNvPr id="33" name="直線矢印コネクタ 32"/>
            <p:cNvCxnSpPr/>
            <p:nvPr/>
          </p:nvCxnSpPr>
          <p:spPr>
            <a:xfrm flipV="1">
              <a:off x="1403648" y="3068960"/>
              <a:ext cx="1224136" cy="28803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5" name="直線矢印コネクタ 34"/>
            <p:cNvCxnSpPr/>
            <p:nvPr/>
          </p:nvCxnSpPr>
          <p:spPr>
            <a:xfrm>
              <a:off x="6372200" y="3140968"/>
              <a:ext cx="1296144" cy="14401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38" name="直線矢印コネクタ 37"/>
            <p:cNvCxnSpPr/>
            <p:nvPr/>
          </p:nvCxnSpPr>
          <p:spPr>
            <a:xfrm flipH="1">
              <a:off x="6516216" y="5229200"/>
              <a:ext cx="1152128" cy="28803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2" name="直線矢印コネクタ 41"/>
            <p:cNvCxnSpPr/>
            <p:nvPr/>
          </p:nvCxnSpPr>
          <p:spPr>
            <a:xfrm flipH="1" flipV="1">
              <a:off x="1475656" y="5373216"/>
              <a:ext cx="1224136" cy="21602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cxnSp>
        <p:nvCxnSpPr>
          <p:cNvPr id="45" name="直線矢印コネクタ 44"/>
          <p:cNvCxnSpPr/>
          <p:nvPr/>
        </p:nvCxnSpPr>
        <p:spPr>
          <a:xfrm flipV="1">
            <a:off x="1547664" y="3645024"/>
            <a:ext cx="0" cy="21602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4" name="直線矢印コネクタ 53"/>
          <p:cNvCxnSpPr/>
          <p:nvPr/>
        </p:nvCxnSpPr>
        <p:spPr>
          <a:xfrm>
            <a:off x="7452320" y="3573016"/>
            <a:ext cx="0" cy="21602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56" name="円/楕円 55"/>
          <p:cNvSpPr/>
          <p:nvPr/>
        </p:nvSpPr>
        <p:spPr>
          <a:xfrm>
            <a:off x="3275856" y="3068960"/>
            <a:ext cx="2592288" cy="1152128"/>
          </a:xfrm>
          <a:prstGeom prst="ellipse">
            <a:avLst/>
          </a:prstGeom>
          <a:solidFill>
            <a:srgbClr val="92D050"/>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2000" dirty="0" smtClean="0">
                <a:ln>
                  <a:solidFill>
                    <a:schemeClr val="tx1"/>
                  </a:solidFill>
                </a:ln>
                <a:latin typeface="HGS創英角ﾎﾟｯﾌﾟ体" pitchFamily="50" charset="-128"/>
                <a:ea typeface="HGS創英角ﾎﾟｯﾌﾟ体" pitchFamily="50" charset="-128"/>
              </a:rPr>
              <a:t>サービスの質</a:t>
            </a:r>
            <a:endParaRPr kumimoji="1" lang="en-US" altLang="ja-JP" sz="2000" dirty="0" smtClean="0">
              <a:ln>
                <a:solidFill>
                  <a:schemeClr val="tx1"/>
                </a:solidFill>
              </a:ln>
              <a:latin typeface="HGS創英角ﾎﾟｯﾌﾟ体" pitchFamily="50" charset="-128"/>
              <a:ea typeface="HGS創英角ﾎﾟｯﾌﾟ体" pitchFamily="50" charset="-128"/>
            </a:endParaRPr>
          </a:p>
          <a:p>
            <a:pPr algn="ctr"/>
            <a:r>
              <a:rPr kumimoji="1" lang="ja-JP" altLang="en-US" sz="2000" dirty="0" smtClean="0">
                <a:ln>
                  <a:solidFill>
                    <a:schemeClr val="tx1"/>
                  </a:solidFill>
                </a:ln>
                <a:latin typeface="HGS創英角ﾎﾟｯﾌﾟ体" pitchFamily="50" charset="-128"/>
                <a:ea typeface="HGS創英角ﾎﾟｯﾌﾟ体" pitchFamily="50" charset="-128"/>
              </a:rPr>
              <a:t>向上の流れ</a:t>
            </a:r>
            <a:endParaRPr kumimoji="1" lang="ja-JP" altLang="en-US" sz="2000" dirty="0">
              <a:ln>
                <a:solidFill>
                  <a:schemeClr val="tx1"/>
                </a:solidFill>
              </a:ln>
              <a:latin typeface="HGS創英角ﾎﾟｯﾌﾟ体" pitchFamily="50" charset="-128"/>
              <a:ea typeface="HGS創英角ﾎﾟｯﾌﾟ体" pitchFamily="50" charset="-128"/>
            </a:endParaRPr>
          </a:p>
        </p:txBody>
      </p:sp>
      <p:sp>
        <p:nvSpPr>
          <p:cNvPr id="57" name="テキスト ボックス 56"/>
          <p:cNvSpPr txBox="1"/>
          <p:nvPr/>
        </p:nvSpPr>
        <p:spPr>
          <a:xfrm>
            <a:off x="35496" y="764704"/>
            <a:ext cx="9108504" cy="1938992"/>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「計画に沿ったサービスを行わなければならない」中で、適切なサービス計画を立案できているのか？を振りかえる為の一定期間でのモニタリング作成。その最小単位での材料となるのがケア記録です。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59" name="テキスト ボックス 58"/>
          <p:cNvSpPr txBox="1"/>
          <p:nvPr/>
        </p:nvSpPr>
        <p:spPr>
          <a:xfrm>
            <a:off x="144016" y="5373216"/>
            <a:ext cx="9108504" cy="830997"/>
          </a:xfrm>
          <a:prstGeom prst="rect">
            <a:avLst/>
          </a:prstGeom>
          <a:noFill/>
        </p:spPr>
        <p:txBody>
          <a:bodyPr wrap="square" rtlCol="0">
            <a:spAutoFit/>
          </a:bodyPr>
          <a:lstStyle/>
          <a:p>
            <a:r>
              <a:rPr lang="ja-JP" altLang="en-US" sz="2400" u="sng" dirty="0" smtClean="0">
                <a:solidFill>
                  <a:srgbClr val="FF0000"/>
                </a:solidFill>
                <a:latin typeface="HGP創英角ｺﾞｼｯｸUB" pitchFamily="50" charset="-128"/>
                <a:ea typeface="HGP創英角ｺﾞｼｯｸUB" pitchFamily="50" charset="-128"/>
              </a:rPr>
              <a:t>ひいては、自分達のサービスを確認・向上していくための大元となる</a:t>
            </a:r>
            <a:endParaRPr lang="en-US" altLang="ja-JP" sz="2400" u="sng" dirty="0" smtClean="0">
              <a:solidFill>
                <a:srgbClr val="FF0000"/>
              </a:solidFill>
              <a:latin typeface="HGP創英角ｺﾞｼｯｸUB" pitchFamily="50" charset="-128"/>
              <a:ea typeface="HGP創英角ｺﾞｼｯｸUB" pitchFamily="50" charset="-128"/>
            </a:endParaRPr>
          </a:p>
          <a:p>
            <a:r>
              <a:rPr lang="ja-JP" altLang="en-US" sz="2400" u="sng" dirty="0" smtClean="0">
                <a:solidFill>
                  <a:srgbClr val="FF0000"/>
                </a:solidFill>
                <a:latin typeface="HGP創英角ｺﾞｼｯｸUB" pitchFamily="50" charset="-128"/>
                <a:ea typeface="HGP創英角ｺﾞｼｯｸUB" pitchFamily="50" charset="-128"/>
              </a:rPr>
              <a:t>材料になります！</a:t>
            </a:r>
            <a:endParaRPr lang="en-US" altLang="ja-JP" sz="2400" u="sng" dirty="0" smtClean="0">
              <a:solidFill>
                <a:srgbClr val="FF0000"/>
              </a:solidFill>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934270"/>
            <a:ext cx="8928992" cy="461665"/>
          </a:xfrm>
          <a:prstGeom prst="rect">
            <a:avLst/>
          </a:prstGeom>
          <a:noFill/>
        </p:spPr>
        <p:txBody>
          <a:bodyPr wrap="square" rtlCol="0">
            <a:spAutoFit/>
          </a:bodyPr>
          <a:lstStyle/>
          <a:p>
            <a:endParaRPr lang="en-US" altLang="ja-JP" sz="2400"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72008" y="797803"/>
            <a:ext cx="9108504" cy="46166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解りやすいケア記録を書くためには</a:t>
            </a:r>
            <a:endParaRPr lang="en-US" altLang="ja-JP" sz="2400" dirty="0" smtClean="0">
              <a:latin typeface="HGP創英角ｺﾞｼｯｸUB" pitchFamily="50" charset="-128"/>
              <a:ea typeface="HGP創英角ｺﾞｼｯｸUB" pitchFamily="50" charset="-128"/>
            </a:endParaRPr>
          </a:p>
        </p:txBody>
      </p:sp>
      <p:sp>
        <p:nvSpPr>
          <p:cNvPr id="6" name="テキスト ボックス 5"/>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ケア記録を書く上で</a:t>
            </a:r>
            <a:endParaRPr kumimoji="1" lang="ja-JP" altLang="en-US" sz="2400" dirty="0">
              <a:latin typeface="HGS創英角ｺﾞｼｯｸUB" pitchFamily="50" charset="-128"/>
              <a:ea typeface="HGS創英角ｺﾞｼｯｸUB" pitchFamily="50" charset="-128"/>
            </a:endParaRPr>
          </a:p>
        </p:txBody>
      </p:sp>
      <p:sp>
        <p:nvSpPr>
          <p:cNvPr id="7" name="テキスト ボックス 6"/>
          <p:cNvSpPr txBox="1"/>
          <p:nvPr/>
        </p:nvSpPr>
        <p:spPr>
          <a:xfrm>
            <a:off x="35496" y="1283276"/>
            <a:ext cx="9108504" cy="1569660"/>
          </a:xfrm>
          <a:prstGeom prst="rect">
            <a:avLst/>
          </a:prstGeom>
          <a:noFill/>
        </p:spPr>
        <p:txBody>
          <a:bodyPr wrap="square" rtlCol="0">
            <a:spAutoFit/>
          </a:bodyPr>
          <a:lstStyle/>
          <a:p>
            <a:r>
              <a:rPr lang="ja-JP" altLang="en-US" sz="3200" dirty="0" smtClean="0">
                <a:latin typeface="HGP創英角ｺﾞｼｯｸUB" pitchFamily="50" charset="-128"/>
                <a:ea typeface="HGP創英角ｺﾞｼｯｸUB" pitchFamily="50" charset="-128"/>
              </a:rPr>
              <a:t>・</a:t>
            </a:r>
            <a:r>
              <a:rPr lang="ja-JP" altLang="en-US" sz="3200" b="1" dirty="0" smtClean="0">
                <a:latin typeface="HG丸ｺﾞｼｯｸM-PRO" pitchFamily="50" charset="-128"/>
                <a:ea typeface="HG丸ｺﾞｼｯｸM-PRO" pitchFamily="50" charset="-128"/>
              </a:rPr>
              <a:t>５Ｗ１Ｈが基本</a:t>
            </a:r>
            <a:endParaRPr lang="en-US" altLang="ja-JP" sz="3200" b="1" dirty="0" smtClean="0">
              <a:latin typeface="HG丸ｺﾞｼｯｸM-PRO" pitchFamily="50" charset="-128"/>
              <a:ea typeface="HG丸ｺﾞｼｯｸM-PRO" pitchFamily="50" charset="-128"/>
            </a:endParaRPr>
          </a:p>
          <a:p>
            <a:r>
              <a:rPr lang="ja-JP" altLang="en-US" sz="3200" dirty="0" smtClean="0">
                <a:latin typeface="HGP創英角ｺﾞｼｯｸUB" pitchFamily="50" charset="-128"/>
                <a:ea typeface="HGP創英角ｺﾞｼｯｸUB" pitchFamily="50" charset="-128"/>
              </a:rPr>
              <a:t>①誰が ②いつ ③どこで ④何を ⑤何故 ⑥どの様に</a:t>
            </a:r>
            <a:endParaRPr lang="en-US" altLang="ja-JP" sz="3200" dirty="0" smtClean="0">
              <a:latin typeface="HGP創英角ｺﾞｼｯｸUB" pitchFamily="50" charset="-128"/>
              <a:ea typeface="HGP創英角ｺﾞｼｯｸUB" pitchFamily="50" charset="-128"/>
            </a:endParaRPr>
          </a:p>
          <a:p>
            <a:endParaRPr lang="en-US" altLang="ja-JP" sz="3200" dirty="0" smtClean="0">
              <a:latin typeface="HGP創英角ｺﾞｼｯｸUB" pitchFamily="50" charset="-128"/>
              <a:ea typeface="HGP創英角ｺﾞｼｯｸUB" pitchFamily="50" charset="-128"/>
            </a:endParaRPr>
          </a:p>
        </p:txBody>
      </p:sp>
      <p:sp>
        <p:nvSpPr>
          <p:cNvPr id="11" name="テキスト ボックス 10"/>
          <p:cNvSpPr txBox="1"/>
          <p:nvPr/>
        </p:nvSpPr>
        <p:spPr>
          <a:xfrm>
            <a:off x="44192" y="2300679"/>
            <a:ext cx="9108504" cy="1200329"/>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を念頭に置いて書くことを心がけてみましょう。</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簡単ではないかもしれませんが、この６つのワードが入っていればポイント外しません。</a:t>
            </a:r>
            <a:endParaRPr lang="en-US" altLang="ja-JP" sz="2400" dirty="0" smtClean="0">
              <a:latin typeface="HGP創英角ｺﾞｼｯｸUB" pitchFamily="50" charset="-128"/>
              <a:ea typeface="HGP創英角ｺﾞｼｯｸUB" pitchFamily="50" charset="-128"/>
            </a:endParaRPr>
          </a:p>
        </p:txBody>
      </p:sp>
      <p:sp>
        <p:nvSpPr>
          <p:cNvPr id="12" name="テキスト ボックス 11"/>
          <p:cNvSpPr txBox="1"/>
          <p:nvPr/>
        </p:nvSpPr>
        <p:spPr>
          <a:xfrm>
            <a:off x="72008" y="3564305"/>
            <a:ext cx="9108504" cy="584775"/>
          </a:xfrm>
          <a:prstGeom prst="rect">
            <a:avLst/>
          </a:prstGeom>
          <a:noFill/>
        </p:spPr>
        <p:txBody>
          <a:bodyPr wrap="square" rtlCol="0">
            <a:spAutoFit/>
          </a:bodyPr>
          <a:lstStyle/>
          <a:p>
            <a:r>
              <a:rPr lang="ja-JP" altLang="en-US" sz="3200" dirty="0" smtClean="0">
                <a:latin typeface="HGP創英角ｺﾞｼｯｸUB" pitchFamily="50" charset="-128"/>
                <a:ea typeface="HGP創英角ｺﾞｼｯｸUB" pitchFamily="50" charset="-128"/>
              </a:rPr>
              <a:t>・</a:t>
            </a:r>
            <a:r>
              <a:rPr lang="ja-JP" altLang="en-US" sz="3200" b="1" dirty="0" smtClean="0">
                <a:latin typeface="HG丸ｺﾞｼｯｸM-PRO" pitchFamily="50" charset="-128"/>
                <a:ea typeface="HG丸ｺﾞｼｯｸM-PRO" pitchFamily="50" charset="-128"/>
              </a:rPr>
              <a:t>事実を書く</a:t>
            </a:r>
            <a:endParaRPr lang="en-US" altLang="ja-JP" sz="3200" b="1" dirty="0" smtClean="0">
              <a:latin typeface="HG丸ｺﾞｼｯｸM-PRO" pitchFamily="50" charset="-128"/>
              <a:ea typeface="HG丸ｺﾞｼｯｸM-PRO" pitchFamily="50" charset="-128"/>
            </a:endParaRPr>
          </a:p>
        </p:txBody>
      </p:sp>
      <p:sp>
        <p:nvSpPr>
          <p:cNvPr id="14" name="テキスト ボックス 13"/>
          <p:cNvSpPr txBox="1"/>
          <p:nvPr/>
        </p:nvSpPr>
        <p:spPr>
          <a:xfrm>
            <a:off x="35496" y="4077072"/>
            <a:ext cx="9108504" cy="1200329"/>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例えば「気分良く入浴していた」よりも「ここのお風呂は気持ちいいね、と鼻歌を歌っていた」という様な会話や非言語コミュニケーションそのもの方が状況によっては事実に限りなく近くなります。</a:t>
            </a:r>
            <a:endParaRPr lang="en-US" altLang="ja-JP" sz="2400" dirty="0" smtClean="0">
              <a:latin typeface="HGP創英角ｺﾞｼｯｸUB" pitchFamily="50" charset="-128"/>
              <a:ea typeface="HGP創英角ｺﾞｼｯｸUB" pitchFamily="50" charset="-128"/>
            </a:endParaRPr>
          </a:p>
        </p:txBody>
      </p:sp>
      <p:sp>
        <p:nvSpPr>
          <p:cNvPr id="15" name="テキスト ボックス 14"/>
          <p:cNvSpPr txBox="1"/>
          <p:nvPr/>
        </p:nvSpPr>
        <p:spPr>
          <a:xfrm>
            <a:off x="35496" y="5301208"/>
            <a:ext cx="9108504" cy="83099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ちょっとした出来事や気づきを記録することによって利用者の体調や動作を的確に読み取ることができます。</a:t>
            </a:r>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ケア記録を書く上で</a:t>
            </a:r>
            <a:endParaRPr lang="ja-JP" altLang="en-US" sz="2400" dirty="0">
              <a:latin typeface="HGS創英角ｺﾞｼｯｸUB" pitchFamily="50" charset="-128"/>
              <a:ea typeface="HGS創英角ｺﾞｼｯｸUB" pitchFamily="50" charset="-128"/>
            </a:endParaRPr>
          </a:p>
        </p:txBody>
      </p:sp>
      <p:sp>
        <p:nvSpPr>
          <p:cNvPr id="6" name="テキスト ボックス 5"/>
          <p:cNvSpPr txBox="1"/>
          <p:nvPr/>
        </p:nvSpPr>
        <p:spPr>
          <a:xfrm>
            <a:off x="72008" y="829156"/>
            <a:ext cx="8964488" cy="5078313"/>
          </a:xfrm>
          <a:prstGeom prst="rect">
            <a:avLst/>
          </a:prstGeom>
          <a:noFill/>
        </p:spPr>
        <p:txBody>
          <a:bodyPr wrap="square" rtlCol="0">
            <a:spAutoFit/>
          </a:bodyPr>
          <a:lstStyle/>
          <a:p>
            <a:r>
              <a:rPr lang="ja-JP" altLang="en-US" sz="2000" dirty="0" smtClean="0">
                <a:latin typeface="HGP創英角ｺﾞｼｯｸUB" pitchFamily="50" charset="-128"/>
                <a:ea typeface="HGP創英角ｺﾞｼｯｸUB" pitchFamily="50" charset="-128"/>
              </a:rPr>
              <a:t>「拒否のため入浴なし」「歌レクに参加した」だけは端的な情報しか読み取れません。</a:t>
            </a:r>
            <a:endParaRPr lang="en-US" altLang="ja-JP" sz="2000" dirty="0" smtClean="0">
              <a:latin typeface="HGP創英角ｺﾞｼｯｸUB" pitchFamily="50" charset="-128"/>
              <a:ea typeface="HGP創英角ｺﾞｼｯｸUB" pitchFamily="50" charset="-128"/>
            </a:endParaRPr>
          </a:p>
          <a:p>
            <a:endParaRPr lang="en-US" altLang="ja-JP" sz="2000" dirty="0" smtClean="0">
              <a:latin typeface="HGP創英角ｺﾞｼｯｸUB" pitchFamily="50" charset="-128"/>
              <a:ea typeface="HGP創英角ｺﾞｼｯｸUB" pitchFamily="50" charset="-128"/>
            </a:endParaRPr>
          </a:p>
          <a:p>
            <a:r>
              <a:rPr lang="ja-JP" altLang="en-US" sz="2000" dirty="0" smtClean="0">
                <a:latin typeface="HGP創英角ｺﾞｼｯｸUB" pitchFamily="50" charset="-128"/>
                <a:ea typeface="HGP創英角ｺﾞｼｯｸUB" pitchFamily="50" charset="-128"/>
              </a:rPr>
              <a:t>「入浴の声掛けをすると、ご本人より</a:t>
            </a:r>
            <a:r>
              <a:rPr lang="en-US" altLang="ja-JP" sz="2000" dirty="0" smtClean="0">
                <a:latin typeface="HGP創英角ｺﾞｼｯｸUB" pitchFamily="50" charset="-128"/>
                <a:ea typeface="HGP創英角ｺﾞｼｯｸUB" pitchFamily="50" charset="-128"/>
              </a:rPr>
              <a:t>『</a:t>
            </a:r>
            <a:r>
              <a:rPr lang="ja-JP" altLang="en-US" sz="2000" dirty="0" smtClean="0">
                <a:latin typeface="HGP創英角ｺﾞｼｯｸUB" pitchFamily="50" charset="-128"/>
                <a:ea typeface="HGP創英角ｺﾞｼｯｸUB" pitchFamily="50" charset="-128"/>
              </a:rPr>
              <a:t>今日は入りたくない</a:t>
            </a:r>
            <a:r>
              <a:rPr lang="en-US" altLang="ja-JP" sz="2000" dirty="0" smtClean="0">
                <a:latin typeface="HGP創英角ｺﾞｼｯｸUB" pitchFamily="50" charset="-128"/>
                <a:ea typeface="HGP創英角ｺﾞｼｯｸUB" pitchFamily="50" charset="-128"/>
              </a:rPr>
              <a:t>』</a:t>
            </a:r>
            <a:r>
              <a:rPr lang="ja-JP" altLang="en-US" sz="2000" dirty="0" smtClean="0">
                <a:latin typeface="HGP創英角ｺﾞｼｯｸUB" pitchFamily="50" charset="-128"/>
                <a:ea typeface="HGP創英角ｺﾞｼｯｸUB" pitchFamily="50" charset="-128"/>
              </a:rPr>
              <a:t>と発言があり、理由を尋ねると</a:t>
            </a:r>
            <a:r>
              <a:rPr lang="en-US" altLang="ja-JP" sz="2000" dirty="0" smtClean="0">
                <a:latin typeface="HGP創英角ｺﾞｼｯｸUB" pitchFamily="50" charset="-128"/>
                <a:ea typeface="HGP創英角ｺﾞｼｯｸUB" pitchFamily="50" charset="-128"/>
              </a:rPr>
              <a:t>『</a:t>
            </a:r>
            <a:r>
              <a:rPr lang="ja-JP" altLang="en-US" sz="2000" dirty="0" smtClean="0">
                <a:latin typeface="HGP創英角ｺﾞｼｯｸUB" pitchFamily="50" charset="-128"/>
                <a:ea typeface="HGP創英角ｺﾞｼｯｸUB" pitchFamily="50" charset="-128"/>
              </a:rPr>
              <a:t>頭がちょっと痛いので</a:t>
            </a:r>
            <a:r>
              <a:rPr lang="en-US" altLang="ja-JP" sz="2000" dirty="0" smtClean="0">
                <a:latin typeface="HGP創英角ｺﾞｼｯｸUB" pitchFamily="50" charset="-128"/>
                <a:ea typeface="HGP創英角ｺﾞｼｯｸUB" pitchFamily="50" charset="-128"/>
              </a:rPr>
              <a:t>』</a:t>
            </a:r>
            <a:r>
              <a:rPr lang="ja-JP" altLang="en-US" sz="2000" dirty="0" smtClean="0">
                <a:latin typeface="HGP創英角ｺﾞｼｯｸUB" pitchFamily="50" charset="-128"/>
                <a:ea typeface="HGP創英角ｺﾞｼｯｸUB" pitchFamily="50" charset="-128"/>
              </a:rPr>
              <a:t>と言ったのでバイタル測定するも問題無し（数値を記述</a:t>
            </a:r>
            <a:r>
              <a:rPr lang="en-US" altLang="ja-JP" sz="2000" dirty="0" smtClean="0">
                <a:latin typeface="HGP創英角ｺﾞｼｯｸUB" pitchFamily="50" charset="-128"/>
                <a:ea typeface="HGP創英角ｺﾞｼｯｸUB" pitchFamily="50" charset="-128"/>
              </a:rPr>
              <a:t>or</a:t>
            </a:r>
            <a:r>
              <a:rPr lang="ja-JP" altLang="en-US" sz="2000" dirty="0" smtClean="0">
                <a:latin typeface="HGP創英角ｺﾞｼｯｸUB" pitchFamily="50" charset="-128"/>
                <a:ea typeface="HGP創英角ｺﾞｼｯｸUB" pitchFamily="50" charset="-128"/>
              </a:rPr>
              <a:t>入浴前バイタル覧に記入）であったが、無理に勧めずに様子を見ることにする」</a:t>
            </a:r>
            <a:endParaRPr lang="en-US" altLang="ja-JP" sz="2000" dirty="0" smtClean="0">
              <a:latin typeface="HGP創英角ｺﾞｼｯｸUB" pitchFamily="50" charset="-128"/>
              <a:ea typeface="HGP創英角ｺﾞｼｯｸUB" pitchFamily="50" charset="-128"/>
            </a:endParaRPr>
          </a:p>
          <a:p>
            <a:endParaRPr lang="en-US" altLang="ja-JP" sz="20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と書ければ、その記録を見た別のスタッフや管理者は結果までの起因や経過を把握し易いですし、また</a:t>
            </a:r>
            <a:endParaRPr lang="en-US" altLang="ja-JP" sz="2400" dirty="0" smtClean="0">
              <a:latin typeface="HGP創英角ｺﾞｼｯｸUB" pitchFamily="50" charset="-128"/>
              <a:ea typeface="HGP創英角ｺﾞｼｯｸUB" pitchFamily="50" charset="-128"/>
            </a:endParaRPr>
          </a:p>
          <a:p>
            <a:endParaRPr lang="en-US" altLang="ja-JP" sz="2000" dirty="0" smtClean="0">
              <a:latin typeface="HGP創英角ｺﾞｼｯｸUB" pitchFamily="50" charset="-128"/>
              <a:ea typeface="HGP創英角ｺﾞｼｯｸUB" pitchFamily="50" charset="-128"/>
            </a:endParaRPr>
          </a:p>
          <a:p>
            <a:r>
              <a:rPr lang="ja-JP" altLang="en-US" sz="2000" dirty="0" smtClean="0">
                <a:latin typeface="HGP創英角ｺﾞｼｯｸUB" pitchFamily="50" charset="-128"/>
                <a:ea typeface="HGP創英角ｺﾞｼｯｸUB" pitchFamily="50" charset="-128"/>
              </a:rPr>
              <a:t>「歌のレクに参加され、笑顔で大きな声で歌っていた」</a:t>
            </a:r>
            <a:endParaRPr lang="en-US" altLang="ja-JP" sz="2000" dirty="0" smtClean="0">
              <a:latin typeface="HGP創英角ｺﾞｼｯｸUB" pitchFamily="50" charset="-128"/>
              <a:ea typeface="HGP創英角ｺﾞｼｯｸUB" pitchFamily="50" charset="-128"/>
            </a:endParaRPr>
          </a:p>
          <a:p>
            <a:endParaRPr lang="en-US" altLang="ja-JP" sz="20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の様に「どの様に」の部分で本人の表情が分かるような修飾を行うと情景が浮かびやすくなります。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利用者の発言に気を配り、様子や時刻とともに確かな情報として残して</a:t>
            </a:r>
            <a:r>
              <a:rPr lang="ja-JP" altLang="en-US" sz="2400" dirty="0" smtClean="0">
                <a:latin typeface="HGP創英角ｺﾞｼｯｸUB" pitchFamily="50" charset="-128"/>
                <a:ea typeface="HGP創英角ｺﾞｼｯｸUB" pitchFamily="50" charset="-128"/>
              </a:rPr>
              <a:t>行きます</a:t>
            </a:r>
            <a:r>
              <a:rPr lang="ja-JP" altLang="en-US" sz="2400" dirty="0" smtClean="0">
                <a:latin typeface="HGP創英角ｺﾞｼｯｸUB" pitchFamily="50" charset="-128"/>
                <a:ea typeface="HGP創英角ｺﾞｼｯｸUB" pitchFamily="50" charset="-128"/>
              </a:rPr>
              <a:t>。</a:t>
            </a:r>
            <a:endParaRPr lang="en-US" altLang="ja-JP" sz="2400" dirty="0" smtClean="0">
              <a:latin typeface="HGP創英角ｺﾞｼｯｸUB" pitchFamily="50" charset="-128"/>
              <a:ea typeface="HGP創英角ｺﾞｼｯｸUB" pitchFamily="50" charset="-128"/>
            </a:endParaRPr>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836712"/>
            <a:ext cx="8568952" cy="1200329"/>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・場所、部位の記載はもう一歩具体的に</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「右下肢が腫れていた。」→「右膝下が赤くなり腫れていた。」</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「フロアで～」→「フロアのイスに座っていて～」</a:t>
            </a:r>
            <a:endParaRPr lang="en-US" altLang="ja-JP" sz="2400"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ケア記録を書く上で</a:t>
            </a:r>
            <a:endParaRPr lang="ja-JP" altLang="en-US" sz="2400" dirty="0">
              <a:latin typeface="HGS創英角ｺﾞｼｯｸUB" pitchFamily="50" charset="-128"/>
              <a:ea typeface="HGS創英角ｺﾞｼｯｸUB" pitchFamily="50" charset="-128"/>
            </a:endParaRPr>
          </a:p>
        </p:txBody>
      </p:sp>
      <p:sp>
        <p:nvSpPr>
          <p:cNvPr id="6" name="テキスト ボックス 5"/>
          <p:cNvSpPr txBox="1"/>
          <p:nvPr/>
        </p:nvSpPr>
        <p:spPr>
          <a:xfrm>
            <a:off x="107504" y="2204864"/>
            <a:ext cx="8568952" cy="1200329"/>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・数量は大雑把過ぎない様に</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「コーヒーを少し残し～」→「コーヒーを</a:t>
            </a:r>
            <a:r>
              <a:rPr lang="en-US" altLang="ja-JP" sz="2400" dirty="0" smtClean="0">
                <a:latin typeface="HGP創英角ｺﾞｼｯｸUB" pitchFamily="50" charset="-128"/>
                <a:ea typeface="HGP創英角ｺﾞｼｯｸUB" pitchFamily="50" charset="-128"/>
              </a:rPr>
              <a:t>1/4</a:t>
            </a:r>
            <a:r>
              <a:rPr lang="ja-JP" altLang="en-US" sz="2400" dirty="0" smtClean="0">
                <a:latin typeface="HGP創英角ｺﾞｼｯｸUB" pitchFamily="50" charset="-128"/>
                <a:ea typeface="HGP創英角ｺﾞｼｯｸUB" pitchFamily="50" charset="-128"/>
              </a:rPr>
              <a:t>程残し～」</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「あざが確認され～」→「縦横（半径）</a:t>
            </a:r>
            <a:r>
              <a:rPr lang="en-US" altLang="ja-JP" sz="2400" dirty="0" smtClean="0">
                <a:latin typeface="HGP創英角ｺﾞｼｯｸUB" pitchFamily="50" charset="-128"/>
                <a:ea typeface="HGP創英角ｺﾞｼｯｸUB" pitchFamily="50" charset="-128"/>
              </a:rPr>
              <a:t>4cm</a:t>
            </a:r>
            <a:r>
              <a:rPr lang="ja-JP" altLang="en-US" sz="2400" dirty="0" smtClean="0">
                <a:latin typeface="HGP創英角ｺﾞｼｯｸUB" pitchFamily="50" charset="-128"/>
                <a:ea typeface="HGP創英角ｺﾞｼｯｸUB" pitchFamily="50" charset="-128"/>
              </a:rPr>
              <a:t>程のあざが確認され～」</a:t>
            </a:r>
            <a:endParaRPr lang="en-US" altLang="ja-JP" sz="2400" dirty="0" smtClean="0">
              <a:latin typeface="HGP創英角ｺﾞｼｯｸUB" pitchFamily="50" charset="-128"/>
              <a:ea typeface="HGP創英角ｺﾞｼｯｸUB" pitchFamily="50" charset="-128"/>
            </a:endParaRPr>
          </a:p>
        </p:txBody>
      </p:sp>
      <p:sp>
        <p:nvSpPr>
          <p:cNvPr id="7" name="テキスト ボックス 6"/>
          <p:cNvSpPr txBox="1"/>
          <p:nvPr/>
        </p:nvSpPr>
        <p:spPr>
          <a:xfrm>
            <a:off x="107504" y="3534107"/>
            <a:ext cx="8568952" cy="83099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・オブラートに包みすぎずに</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「暴力的な発言があり～」→「馬鹿ヤロー！と言って～」</a:t>
            </a:r>
            <a:endParaRPr lang="en-US" altLang="ja-JP" sz="2400" dirty="0" smtClean="0">
              <a:latin typeface="HGP創英角ｺﾞｼｯｸUB" pitchFamily="50" charset="-128"/>
              <a:ea typeface="HGP創英角ｺﾞｼｯｸUB" pitchFamily="50" charset="-128"/>
            </a:endParaRPr>
          </a:p>
        </p:txBody>
      </p:sp>
      <p:sp>
        <p:nvSpPr>
          <p:cNvPr id="9" name="テキスト ボックス 8"/>
          <p:cNvSpPr txBox="1"/>
          <p:nvPr/>
        </p:nvSpPr>
        <p:spPr>
          <a:xfrm>
            <a:off x="179512" y="4542219"/>
            <a:ext cx="8568952" cy="1569660"/>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・文体であることに拘りすぎずに</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失語症や認知症などで言語コミュニケーションが困難な場合。本人の意思表示行為を無理に文体で表記せずにイラスト等で表記した方が共有し易い場合もあります。</a:t>
            </a:r>
            <a:endParaRPr lang="en-US" altLang="ja-JP" sz="2400" dirty="0" smtClean="0">
              <a:latin typeface="HGP創英角ｺﾞｼｯｸUB" pitchFamily="50" charset="-128"/>
              <a:ea typeface="HGP創英角ｺﾞｼｯｸUB" pitchFamily="50" charset="-128"/>
            </a:endParaRPr>
          </a:p>
        </p:txBody>
      </p:sp>
    </p:spTree>
    <p:extLst>
      <p:ext uri="{BB962C8B-B14F-4D97-AF65-F5344CB8AC3E}">
        <p14:creationId xmlns="" xmlns:p14="http://schemas.microsoft.com/office/powerpoint/2010/main" val="4186219043"/>
      </p:ext>
    </p:extLst>
  </p:cSld>
  <p:clrMapOvr>
    <a:masterClrMapping/>
  </p:clrMapOvr>
  <p:transition>
    <p:newsflash/>
    <p:sndAc>
      <p:stSnd>
        <p:snd r:embed="rId2" name="laser.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07504" y="814060"/>
            <a:ext cx="8964488" cy="6924973"/>
          </a:xfrm>
          <a:prstGeom prst="rect">
            <a:avLst/>
          </a:prstGeom>
          <a:noFill/>
        </p:spPr>
        <p:txBody>
          <a:bodyPr wrap="square" rtlCol="0">
            <a:spAutoFit/>
          </a:bodyPr>
          <a:lstStyle/>
          <a:p>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食事</a:t>
            </a:r>
            <a:r>
              <a:rPr lang="en-US" altLang="ja-JP" sz="2400" dirty="0" smtClean="0">
                <a:latin typeface="HGP創英角ｺﾞｼｯｸUB" pitchFamily="50" charset="-128"/>
                <a:ea typeface="HGP創英角ｺﾞｼｯｸUB" pitchFamily="50" charset="-128"/>
              </a:rPr>
              <a:t>】</a:t>
            </a:r>
            <a:r>
              <a:rPr lang="ja-JP" altLang="en-US" sz="2000" dirty="0" smtClean="0">
                <a:latin typeface="HGP創英角ｺﾞｼｯｸUB" pitchFamily="50" charset="-128"/>
                <a:ea typeface="HGP創英角ｺﾞｼｯｸUB" pitchFamily="50" charset="-128"/>
              </a:rPr>
              <a:t>「完食する」</a:t>
            </a:r>
            <a:endParaRPr lang="en-US" altLang="ja-JP" sz="2400" dirty="0" smtClean="0">
              <a:latin typeface="HGP創英角ｺﾞｼｯｸUB" pitchFamily="50" charset="-128"/>
              <a:ea typeface="HGP創英角ｺﾞｼｯｸUB" pitchFamily="50" charset="-128"/>
            </a:endParaRPr>
          </a:p>
          <a:p>
            <a:r>
              <a:rPr lang="ja-JP" altLang="en-US" sz="2000" dirty="0" smtClean="0">
                <a:latin typeface="HGP創英角ｺﾞｼｯｸUB" pitchFamily="50" charset="-128"/>
                <a:ea typeface="HGP創英角ｺﾞｼｯｸUB" pitchFamily="50" charset="-128"/>
              </a:rPr>
              <a:t>→</a:t>
            </a:r>
            <a:r>
              <a:rPr lang="en-US" altLang="ja-JP" sz="2000" dirty="0" smtClean="0">
                <a:latin typeface="HGP創英角ｺﾞｼｯｸUB" pitchFamily="50" charset="-128"/>
                <a:ea typeface="HGP創英角ｺﾞｼｯｸUB" pitchFamily="50" charset="-128"/>
              </a:rPr>
              <a:t>ex)</a:t>
            </a:r>
            <a:r>
              <a:rPr lang="ja-JP" altLang="en-US" sz="2000" dirty="0" smtClean="0">
                <a:latin typeface="HGP創英角ｺﾞｼｯｸUB" pitchFamily="50" charset="-128"/>
                <a:ea typeface="HGP創英角ｺﾞｼｯｸUB" pitchFamily="50" charset="-128"/>
              </a:rPr>
              <a:t>いつもより箸が進むが主菜だけ食べ終えると少し動きが止まりがちになる。時折むせはあるが口から出すことは</a:t>
            </a:r>
            <a:r>
              <a:rPr lang="ja-JP" altLang="en-US" sz="2000" dirty="0" err="1" smtClean="0">
                <a:latin typeface="HGP創英角ｺﾞｼｯｸUB" pitchFamily="50" charset="-128"/>
                <a:ea typeface="HGP創英角ｺﾞｼｯｸUB" pitchFamily="50" charset="-128"/>
              </a:rPr>
              <a:t>無し。</a:t>
            </a:r>
            <a:r>
              <a:rPr lang="ja-JP" altLang="en-US" sz="2000" dirty="0" smtClean="0">
                <a:latin typeface="HGP創英角ｺﾞｼｯｸUB" pitchFamily="50" charset="-128"/>
                <a:ea typeface="HGP創英角ｺﾞｼｯｸUB" pitchFamily="50" charset="-128"/>
              </a:rPr>
              <a:t>食後の服薬が</a:t>
            </a:r>
            <a:r>
              <a:rPr lang="en-US" altLang="ja-JP" sz="2000" dirty="0" smtClean="0">
                <a:latin typeface="HGP創英角ｺﾞｼｯｸUB" pitchFamily="50" charset="-128"/>
                <a:ea typeface="HGP創英角ｺﾞｼｯｸUB" pitchFamily="50" charset="-128"/>
              </a:rPr>
              <a:t>1</a:t>
            </a:r>
            <a:r>
              <a:rPr lang="ja-JP" altLang="en-US" sz="2000" dirty="0" smtClean="0">
                <a:latin typeface="HGP創英角ｺﾞｼｯｸUB" pitchFamily="50" charset="-128"/>
                <a:ea typeface="HGP創英角ｺﾞｼｯｸUB" pitchFamily="50" charset="-128"/>
              </a:rPr>
              <a:t>錠から</a:t>
            </a:r>
            <a:r>
              <a:rPr lang="en-US" altLang="ja-JP" sz="2000" dirty="0" smtClean="0">
                <a:latin typeface="HGP創英角ｺﾞｼｯｸUB" pitchFamily="50" charset="-128"/>
                <a:ea typeface="HGP創英角ｺﾞｼｯｸUB" pitchFamily="50" charset="-128"/>
              </a:rPr>
              <a:t>2</a:t>
            </a:r>
            <a:r>
              <a:rPr lang="ja-JP" altLang="en-US" sz="2000" dirty="0" smtClean="0">
                <a:latin typeface="HGP創英角ｺﾞｼｯｸUB" pitchFamily="50" charset="-128"/>
                <a:ea typeface="HGP創英角ｺﾞｼｯｸUB" pitchFamily="50" charset="-128"/>
              </a:rPr>
              <a:t>錠に増えるも問題無く飲みこまれる。</a:t>
            </a:r>
            <a:endParaRPr lang="en-US" altLang="ja-JP" sz="20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・むせ、嚥下の状況は食事につきもの、要観察の一つです。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・食事の際にはほぼ服薬も発生します。服薬の変動があった際の記載はありますか？</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「箸が止まる」部分は主菜以外の提供で形状や固さ等に問題があったかもしれません。仮に嚥下状況が平素と変わらない様子</a:t>
            </a:r>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であれば</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主菜が好み</a:t>
            </a:r>
            <a:r>
              <a:rPr lang="en-US" altLang="ja-JP" sz="2400" dirty="0" smtClean="0">
                <a:latin typeface="HGP創英角ｺﾞｼｯｸUB" pitchFamily="50" charset="-128"/>
                <a:ea typeface="HGP創英角ｺﾞｼｯｸUB" pitchFamily="50" charset="-128"/>
              </a:rPr>
              <a:t>or</a:t>
            </a:r>
            <a:r>
              <a:rPr lang="ja-JP" altLang="en-US" sz="2400" dirty="0" smtClean="0">
                <a:latin typeface="HGP創英角ｺﾞｼｯｸUB" pitchFamily="50" charset="-128"/>
                <a:ea typeface="HGP創英角ｺﾞｼｯｸUB" pitchFamily="50" charset="-128"/>
              </a:rPr>
              <a:t>その他が実は嫌い。かもしれません。</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蓄積することで新たな情報が発見できるかもしれません。</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3" name="正方形/長方形 2"/>
          <p:cNvSpPr/>
          <p:nvPr/>
        </p:nvSpPr>
        <p:spPr>
          <a:xfrm>
            <a:off x="83243" y="76562"/>
            <a:ext cx="4992813" cy="400110"/>
          </a:xfrm>
          <a:prstGeom prst="rect">
            <a:avLst/>
          </a:prstGeom>
        </p:spPr>
        <p:txBody>
          <a:bodyPr wrap="square">
            <a:spAutoFit/>
          </a:bodyPr>
          <a:lstStyle/>
          <a:p>
            <a:r>
              <a:rPr lang="ja-JP" altLang="en-US" sz="2000" dirty="0" smtClean="0">
                <a:latin typeface="HGP創英角ｺﾞｼｯｸUB" pitchFamily="50" charset="-128"/>
                <a:ea typeface="HGP創英角ｺﾞｼｯｸUB" pitchFamily="50" charset="-128"/>
              </a:rPr>
              <a:t>場面ごとでの記録</a:t>
            </a:r>
            <a:r>
              <a:rPr lang="en-US" altLang="ja-JP" sz="2000" dirty="0" smtClean="0">
                <a:latin typeface="HGP創英角ｺﾞｼｯｸUB" pitchFamily="50" charset="-128"/>
                <a:ea typeface="HGP創英角ｺﾞｼｯｸUB" pitchFamily="50" charset="-128"/>
              </a:rPr>
              <a:t>/</a:t>
            </a:r>
            <a:r>
              <a:rPr lang="ja-JP" altLang="en-US" sz="2000" dirty="0" smtClean="0">
                <a:latin typeface="HGP創英角ｺﾞｼｯｸUB" pitchFamily="50" charset="-128"/>
                <a:ea typeface="HGP創英角ｺﾞｼｯｸUB" pitchFamily="50" charset="-128"/>
              </a:rPr>
              <a:t>観察のワンポイント</a:t>
            </a:r>
            <a:endParaRPr lang="en-US" altLang="ja-JP" sz="2000" dirty="0" smtClean="0">
              <a:latin typeface="HGP創英角ｺﾞｼｯｸUB" pitchFamily="50" charset="-128"/>
              <a:ea typeface="HGP創英角ｺﾞｼｯｸUB" pitchFamily="50" charset="-128"/>
            </a:endParaRPr>
          </a:p>
        </p:txBody>
      </p:sp>
    </p:spTree>
    <p:extLst>
      <p:ext uri="{BB962C8B-B14F-4D97-AF65-F5344CB8AC3E}">
        <p14:creationId xmlns="" xmlns:p14="http://schemas.microsoft.com/office/powerpoint/2010/main" val="55946903"/>
      </p:ext>
    </p:extLst>
  </p:cSld>
  <p:clrMapOvr>
    <a:masterClrMapping/>
  </p:clrMapOvr>
  <p:transition>
    <p:newsflash/>
    <p:sndAc>
      <p:stSnd>
        <p:snd r:embed="rId2" name="laser.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07504" y="814060"/>
            <a:ext cx="8964488" cy="6617196"/>
          </a:xfrm>
          <a:prstGeom prst="rect">
            <a:avLst/>
          </a:prstGeom>
          <a:noFill/>
        </p:spPr>
        <p:txBody>
          <a:bodyPr wrap="square" rtlCol="0">
            <a:spAutoFit/>
          </a:bodyPr>
          <a:lstStyle/>
          <a:p>
            <a:r>
              <a:rPr lang="en-US" altLang="ja-JP" sz="2400" dirty="0" smtClean="0">
                <a:latin typeface="HGP創英角ｺﾞｼｯｸUB" pitchFamily="50" charset="-128"/>
                <a:ea typeface="HGP創英角ｺﾞｼｯｸUB" pitchFamily="50" charset="-128"/>
              </a:rPr>
              <a:t>【</a:t>
            </a:r>
            <a:r>
              <a:rPr lang="ja-JP" altLang="en-US" sz="2400" dirty="0" smtClean="0">
                <a:latin typeface="HGP創英角ｺﾞｼｯｸUB" pitchFamily="50" charset="-128"/>
                <a:ea typeface="HGP創英角ｺﾞｼｯｸUB" pitchFamily="50" charset="-128"/>
              </a:rPr>
              <a:t>排泄</a:t>
            </a:r>
            <a:r>
              <a:rPr lang="en-US" altLang="ja-JP" sz="2400" dirty="0" smtClean="0">
                <a:latin typeface="HGP創英角ｺﾞｼｯｸUB" pitchFamily="50" charset="-128"/>
                <a:ea typeface="HGP創英角ｺﾞｼｯｸUB" pitchFamily="50" charset="-128"/>
              </a:rPr>
              <a:t>】</a:t>
            </a:r>
            <a:r>
              <a:rPr lang="ja-JP" altLang="en-US" sz="2000" dirty="0" smtClean="0">
                <a:latin typeface="HGP創英角ｺﾞｼｯｸUB" pitchFamily="50" charset="-128"/>
                <a:ea typeface="HGP創英角ｺﾞｼｯｸUB" pitchFamily="50" charset="-128"/>
              </a:rPr>
              <a:t>「失禁あり」</a:t>
            </a:r>
            <a:endParaRPr lang="en-US" altLang="ja-JP" sz="2400" dirty="0" smtClean="0">
              <a:latin typeface="HGP創英角ｺﾞｼｯｸUB" pitchFamily="50" charset="-128"/>
              <a:ea typeface="HGP創英角ｺﾞｼｯｸUB" pitchFamily="50" charset="-128"/>
            </a:endParaRPr>
          </a:p>
          <a:p>
            <a:r>
              <a:rPr lang="ja-JP" altLang="en-US" sz="2000" dirty="0" smtClean="0">
                <a:latin typeface="HGP創英角ｺﾞｼｯｸUB" pitchFamily="50" charset="-128"/>
                <a:ea typeface="HGP創英角ｺﾞｼｯｸUB" pitchFamily="50" charset="-128"/>
              </a:rPr>
              <a:t>→</a:t>
            </a:r>
            <a:r>
              <a:rPr lang="en-US" altLang="ja-JP" sz="2000" dirty="0" smtClean="0">
                <a:latin typeface="HGP創英角ｺﾞｼｯｸUB" pitchFamily="50" charset="-128"/>
                <a:ea typeface="HGP創英角ｺﾞｼｯｸUB" pitchFamily="50" charset="-128"/>
              </a:rPr>
              <a:t>ex)</a:t>
            </a:r>
            <a:r>
              <a:rPr lang="ja-JP" altLang="en-US" sz="2000" dirty="0" smtClean="0">
                <a:latin typeface="HGP創英角ｺﾞｼｯｸUB" pitchFamily="50" charset="-128"/>
                <a:ea typeface="HGP創英角ｺﾞｼｯｸUB" pitchFamily="50" charset="-128"/>
              </a:rPr>
              <a:t>「トイレ内でズボンを全介助で下している途中で失禁あり。臀部に赤みあり半径</a:t>
            </a:r>
            <a:r>
              <a:rPr lang="en-US" altLang="ja-JP" sz="2000" dirty="0" smtClean="0">
                <a:latin typeface="HGP創英角ｺﾞｼｯｸUB" pitchFamily="50" charset="-128"/>
                <a:ea typeface="HGP創英角ｺﾞｼｯｸUB" pitchFamily="50" charset="-128"/>
              </a:rPr>
              <a:t>3cm</a:t>
            </a:r>
            <a:r>
              <a:rPr lang="ja-JP" altLang="en-US" sz="2000" dirty="0" smtClean="0">
                <a:latin typeface="HGP創英角ｺﾞｼｯｸUB" pitchFamily="50" charset="-128"/>
                <a:ea typeface="HGP創英角ｺﾞｼｯｸUB" pitchFamily="50" charset="-128"/>
              </a:rPr>
              <a:t>程度」</a:t>
            </a:r>
            <a:endParaRPr lang="en-US" altLang="ja-JP" sz="20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・失禁をした地点により、トイレに入る前、後、そもそもフロアで。により今後の対応策も大きく変わってきます。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・お風呂だけでは無いボディチェックの場でもある</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排泄は介助で一番多いのではないでしょうか、それだけに一回一回を速やかに記載していく必要があります。排泄チェック表も記入漏れがあると、一日の排泄の流れを見る本来の役目を果たせません。</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3" name="正方形/長方形 2"/>
          <p:cNvSpPr/>
          <p:nvPr/>
        </p:nvSpPr>
        <p:spPr>
          <a:xfrm>
            <a:off x="83243" y="76562"/>
            <a:ext cx="4992813" cy="400110"/>
          </a:xfrm>
          <a:prstGeom prst="rect">
            <a:avLst/>
          </a:prstGeom>
        </p:spPr>
        <p:txBody>
          <a:bodyPr wrap="square">
            <a:spAutoFit/>
          </a:bodyPr>
          <a:lstStyle/>
          <a:p>
            <a:r>
              <a:rPr lang="ja-JP" altLang="en-US" sz="2000" dirty="0" smtClean="0">
                <a:latin typeface="HGP創英角ｺﾞｼｯｸUB" pitchFamily="50" charset="-128"/>
                <a:ea typeface="HGP創英角ｺﾞｼｯｸUB" pitchFamily="50" charset="-128"/>
              </a:rPr>
              <a:t>場面ごとでの記録</a:t>
            </a:r>
            <a:r>
              <a:rPr lang="en-US" altLang="ja-JP" sz="2000" dirty="0" smtClean="0">
                <a:latin typeface="HGP創英角ｺﾞｼｯｸUB" pitchFamily="50" charset="-128"/>
                <a:ea typeface="HGP創英角ｺﾞｼｯｸUB" pitchFamily="50" charset="-128"/>
              </a:rPr>
              <a:t>/</a:t>
            </a:r>
            <a:r>
              <a:rPr lang="ja-JP" altLang="en-US" sz="2000" dirty="0" smtClean="0">
                <a:latin typeface="HGP創英角ｺﾞｼｯｸUB" pitchFamily="50" charset="-128"/>
                <a:ea typeface="HGP創英角ｺﾞｼｯｸUB" pitchFamily="50" charset="-128"/>
              </a:rPr>
              <a:t>観察のワンポイント</a:t>
            </a:r>
            <a:endParaRPr lang="en-US" altLang="ja-JP" sz="2000" dirty="0" smtClean="0">
              <a:latin typeface="HGP創英角ｺﾞｼｯｸUB" pitchFamily="50" charset="-128"/>
              <a:ea typeface="HGP創英角ｺﾞｼｯｸUB" pitchFamily="50" charset="-128"/>
            </a:endParaRPr>
          </a:p>
        </p:txBody>
      </p:sp>
    </p:spTree>
    <p:extLst>
      <p:ext uri="{BB962C8B-B14F-4D97-AF65-F5344CB8AC3E}">
        <p14:creationId xmlns="" xmlns:p14="http://schemas.microsoft.com/office/powerpoint/2010/main" val="55946903"/>
      </p:ext>
    </p:extLst>
  </p:cSld>
  <p:clrMapOvr>
    <a:masterClrMapping/>
  </p:clrMapOvr>
  <p:transition>
    <p:newsflash/>
    <p:sndAc>
      <p:stSnd>
        <p:snd r:embed="rId2" name="laser.wav"/>
      </p:stSnd>
    </p:sndAc>
  </p:transition>
  <p:timing>
    <p:tnLst>
      <p:par>
        <p:cTn id="1" dur="indefinite" restart="never" nodeType="tmRoot"/>
      </p:par>
    </p:tnLst>
  </p:timing>
</p:sld>
</file>

<file path=ppt/theme/theme1.xml><?xml version="1.0" encoding="utf-8"?>
<a:theme xmlns:a="http://schemas.openxmlformats.org/drawingml/2006/main" name="テーマ1">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5325</TotalTime>
  <Words>1738</Words>
  <Application>Microsoft Office PowerPoint</Application>
  <PresentationFormat>画面に合わせる (4:3)</PresentationFormat>
  <Paragraphs>150</Paragraphs>
  <Slides>14</Slides>
  <Notes>1</Notes>
  <HiddenSlides>0</HiddenSlides>
  <MMClips>0</MMClips>
  <ScaleCrop>false</ScaleCrop>
  <HeadingPairs>
    <vt:vector size="4" baseType="variant">
      <vt:variant>
        <vt:lpstr>テーマ</vt:lpstr>
      </vt:variant>
      <vt:variant>
        <vt:i4>1</vt:i4>
      </vt:variant>
      <vt:variant>
        <vt:lpstr>スライド タイトル</vt:lpstr>
      </vt:variant>
      <vt:variant>
        <vt:i4>14</vt:i4>
      </vt:variant>
    </vt:vector>
  </HeadingPairs>
  <TitlesOfParts>
    <vt:vector size="15" baseType="lpstr">
      <vt:lpstr>テーマ1</vt:lpstr>
      <vt:lpstr>スライド 1</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Windows ユーザー</dc:creator>
  <cp:lastModifiedBy>Owner</cp:lastModifiedBy>
  <cp:revision>394</cp:revision>
  <dcterms:created xsi:type="dcterms:W3CDTF">2013-07-03T01:02:10Z</dcterms:created>
  <dcterms:modified xsi:type="dcterms:W3CDTF">2013-10-22T11:40:59Z</dcterms:modified>
</cp:coreProperties>
</file>