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sldIdLst>
    <p:sldId id="306" r:id="rId2"/>
    <p:sldId id="307" r:id="rId3"/>
    <p:sldId id="308" r:id="rId4"/>
    <p:sldId id="309" r:id="rId5"/>
    <p:sldId id="310" r:id="rId6"/>
    <p:sldId id="316" r:id="rId7"/>
    <p:sldId id="311" r:id="rId8"/>
    <p:sldId id="317" r:id="rId9"/>
    <p:sldId id="315" r:id="rId10"/>
    <p:sldId id="312" r:id="rId11"/>
    <p:sldId id="313" r:id="rId12"/>
    <p:sldId id="314" r:id="rId13"/>
    <p:sldId id="292" r:id="rId14"/>
    <p:sldId id="300" r:id="rId15"/>
    <p:sldId id="301" r:id="rId16"/>
    <p:sldId id="302" r:id="rId17"/>
    <p:sldId id="303" r:id="rId18"/>
    <p:sldId id="304" r:id="rId19"/>
    <p:sldId id="305" r:id="rId20"/>
    <p:sldId id="293" r:id="rId21"/>
    <p:sldId id="295" r:id="rId22"/>
    <p:sldId id="296" r:id="rId23"/>
    <p:sldId id="297" r:id="rId24"/>
    <p:sldId id="298" r:id="rId25"/>
    <p:sldId id="299" r:id="rId26"/>
    <p:sldId id="321" r:id="rId27"/>
    <p:sldId id="320" r:id="rId28"/>
    <p:sldId id="318" r:id="rId29"/>
    <p:sldId id="319" r:id="rId30"/>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79" autoAdjust="0"/>
    <p:restoredTop sz="86406" autoAdjust="0"/>
  </p:normalViewPr>
  <p:slideViewPr>
    <p:cSldViewPr>
      <p:cViewPr>
        <p:scale>
          <a:sx n="67" d="100"/>
          <a:sy n="67" d="100"/>
        </p:scale>
        <p:origin x="-1314" y="1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2013/10/22</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a:t>
            </a:fld>
            <a:endParaRPr kumimoji="1" lang="ja-JP" altLang="en-US"/>
          </a:p>
        </p:txBody>
      </p:sp>
    </p:spTree>
    <p:extLst>
      <p:ext uri="{BB962C8B-B14F-4D97-AF65-F5344CB8AC3E}">
        <p14:creationId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11</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12</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13</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14</a:t>
            </a:fld>
            <a:endParaRPr kumimoji="1" lang="ja-JP" altLang="en-US"/>
          </a:p>
        </p:txBody>
      </p:sp>
    </p:spTree>
    <p:extLst>
      <p:ext uri="{BB962C8B-B14F-4D97-AF65-F5344CB8AC3E}">
        <p14:creationId xmlns:p14="http://schemas.microsoft.com/office/powerpoint/2010/main" val="2855122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15</a:t>
            </a:fld>
            <a:endParaRPr kumimoji="1" lang="ja-JP" altLang="en-US"/>
          </a:p>
        </p:txBody>
      </p:sp>
    </p:spTree>
    <p:extLst>
      <p:ext uri="{BB962C8B-B14F-4D97-AF65-F5344CB8AC3E}">
        <p14:creationId xmlns:p14="http://schemas.microsoft.com/office/powerpoint/2010/main" val="4279614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16</a:t>
            </a:fld>
            <a:endParaRPr kumimoji="1" lang="ja-JP" altLang="en-US"/>
          </a:p>
        </p:txBody>
      </p:sp>
    </p:spTree>
    <p:extLst>
      <p:ext uri="{BB962C8B-B14F-4D97-AF65-F5344CB8AC3E}">
        <p14:creationId xmlns:p14="http://schemas.microsoft.com/office/powerpoint/2010/main" val="3040310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17</a:t>
            </a:fld>
            <a:endParaRPr kumimoji="1" lang="ja-JP" altLang="en-US"/>
          </a:p>
        </p:txBody>
      </p:sp>
    </p:spTree>
    <p:extLst>
      <p:ext uri="{BB962C8B-B14F-4D97-AF65-F5344CB8AC3E}">
        <p14:creationId xmlns:p14="http://schemas.microsoft.com/office/powerpoint/2010/main" val="24426921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18</a:t>
            </a:fld>
            <a:endParaRPr kumimoji="1" lang="ja-JP" altLang="en-US"/>
          </a:p>
        </p:txBody>
      </p:sp>
    </p:spTree>
    <p:extLst>
      <p:ext uri="{BB962C8B-B14F-4D97-AF65-F5344CB8AC3E}">
        <p14:creationId xmlns:p14="http://schemas.microsoft.com/office/powerpoint/2010/main" val="1600056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19</a:t>
            </a:fld>
            <a:endParaRPr kumimoji="1" lang="ja-JP" altLang="en-US"/>
          </a:p>
        </p:txBody>
      </p:sp>
    </p:spTree>
    <p:extLst>
      <p:ext uri="{BB962C8B-B14F-4D97-AF65-F5344CB8AC3E}">
        <p14:creationId xmlns:p14="http://schemas.microsoft.com/office/powerpoint/2010/main" val="2365942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20</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21</a:t>
            </a:fld>
            <a:endParaRPr kumimoji="1" lang="ja-JP" altLang="en-US"/>
          </a:p>
        </p:txBody>
      </p:sp>
    </p:spTree>
    <p:extLst>
      <p:ext uri="{BB962C8B-B14F-4D97-AF65-F5344CB8AC3E}">
        <p14:creationId xmlns:p14="http://schemas.microsoft.com/office/powerpoint/2010/main" val="2941401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22</a:t>
            </a:fld>
            <a:endParaRPr kumimoji="1" lang="ja-JP" altLang="en-US"/>
          </a:p>
        </p:txBody>
      </p:sp>
    </p:spTree>
    <p:extLst>
      <p:ext uri="{BB962C8B-B14F-4D97-AF65-F5344CB8AC3E}">
        <p14:creationId xmlns:p14="http://schemas.microsoft.com/office/powerpoint/2010/main" val="4181941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23</a:t>
            </a:fld>
            <a:endParaRPr kumimoji="1" lang="ja-JP" altLang="en-US"/>
          </a:p>
        </p:txBody>
      </p:sp>
    </p:spTree>
    <p:extLst>
      <p:ext uri="{BB962C8B-B14F-4D97-AF65-F5344CB8AC3E}">
        <p14:creationId xmlns:p14="http://schemas.microsoft.com/office/powerpoint/2010/main" val="5850805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24</a:t>
            </a:fld>
            <a:endParaRPr kumimoji="1" lang="ja-JP" altLang="en-US"/>
          </a:p>
        </p:txBody>
      </p:sp>
    </p:spTree>
    <p:extLst>
      <p:ext uri="{BB962C8B-B14F-4D97-AF65-F5344CB8AC3E}">
        <p14:creationId xmlns:p14="http://schemas.microsoft.com/office/powerpoint/2010/main" val="477330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25</a:t>
            </a:fld>
            <a:endParaRPr kumimoji="1" lang="ja-JP" altLang="en-US"/>
          </a:p>
        </p:txBody>
      </p:sp>
    </p:spTree>
    <p:extLst>
      <p:ext uri="{BB962C8B-B14F-4D97-AF65-F5344CB8AC3E}">
        <p14:creationId xmlns:p14="http://schemas.microsoft.com/office/powerpoint/2010/main" val="10815215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26</a:t>
            </a:fld>
            <a:endParaRPr kumimoji="1" lang="ja-JP" altLang="en-US"/>
          </a:p>
        </p:txBody>
      </p:sp>
    </p:spTree>
    <p:extLst>
      <p:ext uri="{BB962C8B-B14F-4D97-AF65-F5344CB8AC3E}">
        <p14:creationId xmlns:p14="http://schemas.microsoft.com/office/powerpoint/2010/main" val="10815215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27</a:t>
            </a:fld>
            <a:endParaRPr kumimoji="1" lang="ja-JP" altLang="en-US"/>
          </a:p>
        </p:txBody>
      </p:sp>
    </p:spTree>
    <p:extLst>
      <p:ext uri="{BB962C8B-B14F-4D97-AF65-F5344CB8AC3E}">
        <p14:creationId xmlns:p14="http://schemas.microsoft.com/office/powerpoint/2010/main" val="10815215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28</a:t>
            </a:fld>
            <a:endParaRPr kumimoji="1" lang="ja-JP" altLang="en-US"/>
          </a:p>
        </p:txBody>
      </p:sp>
    </p:spTree>
    <p:extLst>
      <p:ext uri="{BB962C8B-B14F-4D97-AF65-F5344CB8AC3E}">
        <p14:creationId xmlns:p14="http://schemas.microsoft.com/office/powerpoint/2010/main" val="10815215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29</a:t>
            </a:fld>
            <a:endParaRPr kumimoji="1" lang="ja-JP" altLang="en-US"/>
          </a:p>
        </p:txBody>
      </p:sp>
    </p:spTree>
    <p:extLst>
      <p:ext uri="{BB962C8B-B14F-4D97-AF65-F5344CB8AC3E}">
        <p14:creationId xmlns:p14="http://schemas.microsoft.com/office/powerpoint/2010/main" val="1081521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5</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6</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7</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8</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9</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10</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11560" y="3068960"/>
            <a:ext cx="7920880" cy="646331"/>
          </a:xfrm>
          <a:prstGeom prst="rect">
            <a:avLst/>
          </a:prstGeom>
          <a:noFill/>
        </p:spPr>
        <p:txBody>
          <a:bodyPr wrap="square" rtlCol="0">
            <a:spAutoFit/>
          </a:bodyPr>
          <a:lstStyle/>
          <a:p>
            <a:pPr algn="ctr"/>
            <a:r>
              <a:rPr kumimoji="1" lang="ja-JP" altLang="en-US" sz="3600" dirty="0" smtClean="0">
                <a:latin typeface="HGS創英角ｺﾞｼｯｸUB" pitchFamily="50" charset="-128"/>
                <a:ea typeface="HGS創英角ｺﾞｼｯｸUB" pitchFamily="50" charset="-128"/>
              </a:rPr>
              <a:t>非常災害対策</a:t>
            </a:r>
            <a:endParaRPr kumimoji="1" lang="en-US" altLang="ja-JP" sz="3600" dirty="0" smtClean="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4225447382"/>
      </p:ext>
    </p:extLst>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836712"/>
            <a:ext cx="8208912" cy="5324535"/>
          </a:xfrm>
          <a:prstGeom prst="rect">
            <a:avLst/>
          </a:prstGeom>
          <a:noFill/>
        </p:spPr>
        <p:txBody>
          <a:bodyPr wrap="square" rtlCol="0">
            <a:spAutoFit/>
          </a:bodyPr>
          <a:lstStyle/>
          <a:p>
            <a:r>
              <a:rPr lang="ja-JP" altLang="en-US" sz="2000" b="1" dirty="0">
                <a:latin typeface="+mn-ea"/>
              </a:rPr>
              <a:t>地域との</a:t>
            </a:r>
            <a:r>
              <a:rPr lang="ja-JP" altLang="en-US" sz="2000" b="1" dirty="0" smtClean="0">
                <a:latin typeface="+mn-ea"/>
              </a:rPr>
              <a:t>連携</a:t>
            </a:r>
            <a:endParaRPr lang="en-US" altLang="ja-JP" sz="2000" b="1" dirty="0" smtClean="0">
              <a:latin typeface="+mn-ea"/>
            </a:endParaRPr>
          </a:p>
          <a:p>
            <a:endParaRPr lang="en-US" altLang="ja-JP" sz="1000" b="1" dirty="0">
              <a:latin typeface="+mn-ea"/>
            </a:endParaRPr>
          </a:p>
          <a:p>
            <a:r>
              <a:rPr lang="ja-JP" altLang="en-US" sz="2000" b="1" dirty="0" smtClean="0">
                <a:latin typeface="+mn-ea"/>
              </a:rPr>
              <a:t>①地域住民との交流及び避難協力体制の構築</a:t>
            </a:r>
            <a:endParaRPr lang="en-US" altLang="ja-JP" sz="2000" b="1" dirty="0" smtClean="0">
              <a:latin typeface="+mn-ea"/>
            </a:endParaRPr>
          </a:p>
          <a:p>
            <a:r>
              <a:rPr lang="ja-JP" altLang="en-US" sz="2000" b="1" dirty="0">
                <a:latin typeface="+mn-ea"/>
              </a:rPr>
              <a:t>　</a:t>
            </a:r>
            <a:r>
              <a:rPr lang="ja-JP" altLang="en-US" sz="2000" b="1" dirty="0" smtClean="0">
                <a:latin typeface="+mn-ea"/>
              </a:rPr>
              <a:t>　日頃から地域住民との交流を図り、災害時の避難協力体制を構築し</a:t>
            </a:r>
            <a:endParaRPr lang="en-US" altLang="ja-JP" sz="2000" b="1" dirty="0" smtClean="0">
              <a:latin typeface="+mn-ea"/>
            </a:endParaRPr>
          </a:p>
          <a:p>
            <a:r>
              <a:rPr lang="ja-JP" altLang="en-US" sz="2000" b="1" dirty="0" smtClean="0">
                <a:latin typeface="+mn-ea"/>
              </a:rPr>
              <a:t>　　協力を得て利用者様の避難等を迅速に行えるようにしましょう。</a:t>
            </a:r>
            <a:endParaRPr lang="en-US" altLang="ja-JP" sz="2000" b="1" dirty="0" smtClean="0">
              <a:latin typeface="+mn-ea"/>
            </a:endParaRPr>
          </a:p>
          <a:p>
            <a:r>
              <a:rPr lang="ja-JP" altLang="en-US" sz="2000" b="1" dirty="0" smtClean="0">
                <a:latin typeface="+mn-ea"/>
              </a:rPr>
              <a:t>　・近隣の交友関係の把握</a:t>
            </a:r>
            <a:endParaRPr lang="en-US" altLang="ja-JP" sz="2000" b="1" dirty="0" smtClean="0">
              <a:latin typeface="+mn-ea"/>
            </a:endParaRPr>
          </a:p>
          <a:p>
            <a:r>
              <a:rPr lang="ja-JP" altLang="en-US" sz="2000" b="1" dirty="0" smtClean="0">
                <a:latin typeface="+mn-ea"/>
              </a:rPr>
              <a:t>　・自治会などとの関係</a:t>
            </a:r>
            <a:endParaRPr lang="en-US" altLang="ja-JP" sz="2000" b="1" dirty="0" smtClean="0">
              <a:latin typeface="+mn-ea"/>
            </a:endParaRPr>
          </a:p>
          <a:p>
            <a:endParaRPr lang="en-US" altLang="ja-JP" sz="1000" b="1" dirty="0" smtClean="0">
              <a:latin typeface="+mn-ea"/>
            </a:endParaRPr>
          </a:p>
          <a:p>
            <a:r>
              <a:rPr lang="ja-JP" altLang="en-US" sz="2000" b="1" dirty="0" smtClean="0">
                <a:latin typeface="+mn-ea"/>
              </a:rPr>
              <a:t>②施設内での啓発活動</a:t>
            </a:r>
            <a:endParaRPr lang="en-US" altLang="ja-JP" sz="2000" b="1" dirty="0" smtClean="0">
              <a:latin typeface="+mn-ea"/>
            </a:endParaRPr>
          </a:p>
          <a:p>
            <a:r>
              <a:rPr lang="ja-JP" altLang="en-US" sz="2000" b="1" dirty="0">
                <a:latin typeface="+mn-ea"/>
              </a:rPr>
              <a:t>　</a:t>
            </a:r>
            <a:r>
              <a:rPr lang="ja-JP" altLang="en-US" sz="2000" b="1" dirty="0" smtClean="0">
                <a:latin typeface="+mn-ea"/>
              </a:rPr>
              <a:t>　日頃から防災への意識を高め、マニュアルを最大限に活用出来る様</a:t>
            </a:r>
            <a:endParaRPr lang="en-US" altLang="ja-JP" sz="2000" b="1" dirty="0" smtClean="0">
              <a:latin typeface="+mn-ea"/>
            </a:endParaRPr>
          </a:p>
          <a:p>
            <a:r>
              <a:rPr lang="ja-JP" altLang="en-US" sz="2000" b="1" dirty="0">
                <a:latin typeface="+mn-ea"/>
              </a:rPr>
              <a:t>　</a:t>
            </a:r>
            <a:r>
              <a:rPr lang="ja-JP" altLang="en-US" sz="2000" b="1" dirty="0" smtClean="0">
                <a:latin typeface="+mn-ea"/>
              </a:rPr>
              <a:t>　にして下さい。</a:t>
            </a:r>
            <a:endParaRPr lang="en-US" altLang="ja-JP" sz="2000" b="1" dirty="0" smtClean="0">
              <a:latin typeface="+mn-ea"/>
            </a:endParaRPr>
          </a:p>
          <a:p>
            <a:endParaRPr lang="en-US" altLang="ja-JP" sz="1000" b="1" dirty="0">
              <a:latin typeface="+mn-ea"/>
            </a:endParaRPr>
          </a:p>
          <a:p>
            <a:r>
              <a:rPr lang="ja-JP" altLang="en-US" sz="2000" b="1" dirty="0" smtClean="0">
                <a:latin typeface="+mn-ea"/>
              </a:rPr>
              <a:t>③</a:t>
            </a:r>
            <a:r>
              <a:rPr lang="ja-JP" altLang="en-US" sz="2000" b="1" dirty="0" smtClean="0">
                <a:solidFill>
                  <a:srgbClr val="FF0000"/>
                </a:solidFill>
                <a:latin typeface="+mn-ea"/>
              </a:rPr>
              <a:t>避難訓練の実施</a:t>
            </a:r>
            <a:endParaRPr lang="en-US" altLang="ja-JP" sz="2000" b="1" dirty="0" smtClean="0">
              <a:solidFill>
                <a:srgbClr val="FF0000"/>
              </a:solidFill>
              <a:latin typeface="+mn-ea"/>
            </a:endParaRPr>
          </a:p>
          <a:p>
            <a:r>
              <a:rPr lang="ja-JP" altLang="en-US" sz="2000" b="1" dirty="0">
                <a:latin typeface="+mn-ea"/>
              </a:rPr>
              <a:t>　・</a:t>
            </a:r>
            <a:r>
              <a:rPr lang="ja-JP" altLang="en-US" sz="2000" b="1" dirty="0" smtClean="0">
                <a:latin typeface="+mn-ea"/>
              </a:rPr>
              <a:t>施設での避難訓練の実施</a:t>
            </a:r>
            <a:endParaRPr lang="en-US" altLang="ja-JP" sz="2000" b="1" dirty="0" smtClean="0">
              <a:latin typeface="+mn-ea"/>
            </a:endParaRPr>
          </a:p>
          <a:p>
            <a:r>
              <a:rPr lang="ja-JP" altLang="en-US" sz="2000" b="1" dirty="0">
                <a:latin typeface="+mn-ea"/>
              </a:rPr>
              <a:t>　</a:t>
            </a:r>
            <a:r>
              <a:rPr lang="ja-JP" altLang="en-US" sz="2000" b="1" dirty="0" smtClean="0">
                <a:latin typeface="+mn-ea"/>
              </a:rPr>
              <a:t>　</a:t>
            </a:r>
            <a:r>
              <a:rPr lang="ja-JP" altLang="en-US" sz="2000" b="1" dirty="0" smtClean="0">
                <a:solidFill>
                  <a:srgbClr val="FF0000"/>
                </a:solidFill>
                <a:latin typeface="+mn-ea"/>
              </a:rPr>
              <a:t>年に２回</a:t>
            </a:r>
            <a:r>
              <a:rPr lang="ja-JP" altLang="en-US" sz="2000" b="1" dirty="0" smtClean="0">
                <a:latin typeface="+mn-ea"/>
              </a:rPr>
              <a:t>、避難訓練を実施して下さい。</a:t>
            </a:r>
            <a:endParaRPr lang="en-US" altLang="ja-JP" sz="2000" b="1" dirty="0" smtClean="0">
              <a:latin typeface="+mn-ea"/>
            </a:endParaRPr>
          </a:p>
          <a:p>
            <a:r>
              <a:rPr lang="ja-JP" altLang="en-US" sz="2000" b="1" dirty="0" smtClean="0">
                <a:latin typeface="+mn-ea"/>
              </a:rPr>
              <a:t>　・地域の避難訓練活動への参加</a:t>
            </a:r>
            <a:endParaRPr lang="en-US" altLang="ja-JP" sz="2000" b="1" dirty="0" smtClean="0">
              <a:latin typeface="+mn-ea"/>
            </a:endParaRPr>
          </a:p>
          <a:p>
            <a:r>
              <a:rPr lang="ja-JP" altLang="en-US" sz="2000" b="1" dirty="0">
                <a:latin typeface="+mn-ea"/>
              </a:rPr>
              <a:t>　</a:t>
            </a:r>
            <a:r>
              <a:rPr lang="ja-JP" altLang="en-US" sz="2000" b="1" dirty="0" smtClean="0">
                <a:latin typeface="+mn-ea"/>
              </a:rPr>
              <a:t>　地域で行っている避難訓練に参加し、地域の交流を深め、ネットワーク</a:t>
            </a:r>
            <a:endParaRPr lang="en-US" altLang="ja-JP" sz="2000" b="1" dirty="0" smtClean="0">
              <a:latin typeface="+mn-ea"/>
            </a:endParaRPr>
          </a:p>
          <a:p>
            <a:r>
              <a:rPr lang="ja-JP" altLang="en-US" sz="2000" b="1" dirty="0">
                <a:latin typeface="+mn-ea"/>
              </a:rPr>
              <a:t>　</a:t>
            </a:r>
            <a:r>
              <a:rPr lang="ja-JP" altLang="en-US" sz="2000" b="1" dirty="0" smtClean="0">
                <a:latin typeface="+mn-ea"/>
              </a:rPr>
              <a:t>　を形成して下さい。</a:t>
            </a:r>
            <a:endParaRPr lang="en-US" altLang="ja-JP" sz="2000" b="1" dirty="0" smtClean="0">
              <a:latin typeface="+mn-ea"/>
            </a:endParaRPr>
          </a:p>
        </p:txBody>
      </p:sp>
    </p:spTree>
    <p:extLst>
      <p:ext uri="{BB962C8B-B14F-4D97-AF65-F5344CB8AC3E}">
        <p14:creationId xmlns:p14="http://schemas.microsoft.com/office/powerpoint/2010/main" val="1104824570"/>
      </p:ext>
    </p:extLst>
  </p:cSld>
  <p:clrMapOvr>
    <a:masterClrMapping/>
  </p:clrMapOvr>
  <p:transition>
    <p:newsflash/>
    <p:sndAc>
      <p:stSnd>
        <p:snd r:embed="rId3"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836712"/>
            <a:ext cx="8208912" cy="5632311"/>
          </a:xfrm>
          <a:prstGeom prst="rect">
            <a:avLst/>
          </a:prstGeom>
          <a:noFill/>
        </p:spPr>
        <p:txBody>
          <a:bodyPr wrap="square" rtlCol="0">
            <a:spAutoFit/>
          </a:bodyPr>
          <a:lstStyle/>
          <a:p>
            <a:r>
              <a:rPr lang="ja-JP" altLang="en-US" sz="2000" b="1" dirty="0" smtClean="0">
                <a:latin typeface="+mn-ea"/>
              </a:rPr>
              <a:t>１　施設内の役割分担</a:t>
            </a:r>
            <a:endParaRPr lang="en-US" altLang="ja-JP" sz="2000" b="1" dirty="0" smtClean="0">
              <a:latin typeface="+mn-ea"/>
            </a:endParaRPr>
          </a:p>
          <a:p>
            <a:endParaRPr lang="en-US" altLang="ja-JP" sz="1000" b="1" dirty="0" smtClean="0">
              <a:latin typeface="+mn-ea"/>
            </a:endParaRPr>
          </a:p>
          <a:p>
            <a:r>
              <a:rPr lang="ja-JP" altLang="en-US" sz="2000" b="1" dirty="0">
                <a:latin typeface="+mn-ea"/>
              </a:rPr>
              <a:t>　</a:t>
            </a:r>
            <a:r>
              <a:rPr lang="ja-JP" altLang="en-US" sz="2000" b="1" dirty="0" smtClean="0">
                <a:latin typeface="+mn-ea"/>
              </a:rPr>
              <a:t>（１）施設組織内の役割分担</a:t>
            </a:r>
            <a:endParaRPr lang="en-US" altLang="ja-JP" sz="2000" b="1" dirty="0" smtClean="0">
              <a:latin typeface="+mn-ea"/>
            </a:endParaRPr>
          </a:p>
          <a:p>
            <a:r>
              <a:rPr lang="ja-JP" altLang="en-US" sz="2000" b="1" dirty="0">
                <a:latin typeface="+mn-ea"/>
              </a:rPr>
              <a:t>　</a:t>
            </a:r>
            <a:r>
              <a:rPr lang="ja-JP" altLang="en-US" sz="2000" b="1" dirty="0" smtClean="0">
                <a:latin typeface="+mn-ea"/>
              </a:rPr>
              <a:t>　　　災害時の役割分担表を日中、夜間を含めて作成し職員へ周知する。</a:t>
            </a:r>
            <a:endParaRPr lang="en-US" altLang="ja-JP" sz="2000" b="1" dirty="0" smtClean="0">
              <a:latin typeface="+mn-ea"/>
            </a:endParaRPr>
          </a:p>
          <a:p>
            <a:endParaRPr lang="en-US" altLang="ja-JP" sz="1000" b="1" dirty="0" smtClean="0">
              <a:latin typeface="+mn-ea"/>
            </a:endParaRPr>
          </a:p>
          <a:p>
            <a:r>
              <a:rPr lang="ja-JP" altLang="en-US" sz="2000" b="1" dirty="0">
                <a:latin typeface="+mn-ea"/>
              </a:rPr>
              <a:t>　</a:t>
            </a:r>
            <a:r>
              <a:rPr lang="ja-JP" altLang="en-US" sz="2000" b="1" dirty="0" smtClean="0">
                <a:latin typeface="+mn-ea"/>
              </a:rPr>
              <a:t>（２）職員の連絡体制の整備</a:t>
            </a:r>
            <a:endParaRPr lang="en-US" altLang="ja-JP" sz="2000" b="1" dirty="0" smtClean="0">
              <a:latin typeface="+mn-ea"/>
            </a:endParaRPr>
          </a:p>
          <a:p>
            <a:r>
              <a:rPr lang="ja-JP" altLang="en-US" sz="2000" b="1" dirty="0">
                <a:latin typeface="+mn-ea"/>
              </a:rPr>
              <a:t>　</a:t>
            </a:r>
            <a:r>
              <a:rPr lang="ja-JP" altLang="en-US" sz="2000" b="1" dirty="0" smtClean="0">
                <a:latin typeface="+mn-ea"/>
              </a:rPr>
              <a:t>　　　災害に備えて、日中や夜間など勤務時間外を含めて緊急連絡網を</a:t>
            </a:r>
            <a:endParaRPr lang="en-US" altLang="ja-JP" sz="2000" b="1" dirty="0" smtClean="0">
              <a:latin typeface="+mn-ea"/>
            </a:endParaRPr>
          </a:p>
          <a:p>
            <a:r>
              <a:rPr lang="ja-JP" altLang="en-US" sz="2000" b="1" dirty="0" smtClean="0">
                <a:latin typeface="+mn-ea"/>
              </a:rPr>
              <a:t>　　　　作成し施設内、職員にもお渡しする。</a:t>
            </a:r>
            <a:endParaRPr lang="en-US" altLang="ja-JP" sz="2000" b="1" dirty="0" smtClean="0">
              <a:latin typeface="+mn-ea"/>
            </a:endParaRPr>
          </a:p>
          <a:p>
            <a:endParaRPr lang="en-US" altLang="ja-JP" sz="1000" b="1" dirty="0" smtClean="0">
              <a:latin typeface="+mn-ea"/>
            </a:endParaRPr>
          </a:p>
          <a:p>
            <a:r>
              <a:rPr lang="ja-JP" altLang="en-US" sz="2000" b="1" dirty="0">
                <a:latin typeface="+mn-ea"/>
              </a:rPr>
              <a:t>　</a:t>
            </a:r>
            <a:r>
              <a:rPr lang="ja-JP" altLang="en-US" sz="2000" b="1" dirty="0" smtClean="0">
                <a:latin typeface="+mn-ea"/>
              </a:rPr>
              <a:t>（３）施設外部関係者</a:t>
            </a:r>
            <a:endParaRPr lang="en-US" altLang="ja-JP" sz="2000" b="1" dirty="0" smtClean="0">
              <a:latin typeface="+mn-ea"/>
            </a:endParaRPr>
          </a:p>
          <a:p>
            <a:r>
              <a:rPr lang="ja-JP" altLang="en-US" sz="2000" b="1" dirty="0">
                <a:latin typeface="+mn-ea"/>
              </a:rPr>
              <a:t>　</a:t>
            </a:r>
            <a:r>
              <a:rPr lang="ja-JP" altLang="en-US" sz="2000" b="1" dirty="0" smtClean="0">
                <a:latin typeface="+mn-ea"/>
              </a:rPr>
              <a:t>　　　消防・警察・町内会・病院等緊急連絡先一覧表を作成します。</a:t>
            </a:r>
            <a:endParaRPr lang="en-US" altLang="ja-JP" sz="2000" b="1" dirty="0" smtClean="0">
              <a:latin typeface="+mn-ea"/>
            </a:endParaRPr>
          </a:p>
          <a:p>
            <a:endParaRPr lang="en-US" altLang="ja-JP" sz="1000" b="1" dirty="0" smtClean="0">
              <a:latin typeface="+mn-ea"/>
            </a:endParaRPr>
          </a:p>
          <a:p>
            <a:r>
              <a:rPr lang="ja-JP" altLang="en-US" sz="2000" b="1" dirty="0">
                <a:latin typeface="+mn-ea"/>
              </a:rPr>
              <a:t>　</a:t>
            </a:r>
            <a:r>
              <a:rPr lang="ja-JP" altLang="en-US" sz="2000" b="1" dirty="0" smtClean="0">
                <a:latin typeface="+mn-ea"/>
              </a:rPr>
              <a:t>（４）職員の参集</a:t>
            </a:r>
            <a:endParaRPr lang="en-US" altLang="ja-JP" sz="2000" b="1" dirty="0" smtClean="0">
              <a:latin typeface="+mn-ea"/>
            </a:endParaRPr>
          </a:p>
          <a:p>
            <a:r>
              <a:rPr lang="ja-JP" altLang="en-US" sz="2000" b="1" dirty="0">
                <a:latin typeface="+mn-ea"/>
              </a:rPr>
              <a:t>　</a:t>
            </a:r>
            <a:r>
              <a:rPr lang="ja-JP" altLang="en-US" sz="2000" b="1" dirty="0" smtClean="0">
                <a:latin typeface="+mn-ea"/>
              </a:rPr>
              <a:t>　　　夜間に発生した場合職員が参集するまで、夜勤者のみの対応と</a:t>
            </a:r>
            <a:r>
              <a:rPr lang="ja-JP" altLang="en-US" sz="2000" b="1" dirty="0" err="1" smtClean="0">
                <a:latin typeface="+mn-ea"/>
              </a:rPr>
              <a:t>な</a:t>
            </a:r>
            <a:endParaRPr lang="en-US" altLang="ja-JP" sz="2000" b="1" dirty="0" smtClean="0">
              <a:latin typeface="+mn-ea"/>
            </a:endParaRPr>
          </a:p>
          <a:p>
            <a:r>
              <a:rPr lang="ja-JP" altLang="en-US" sz="2000" b="1" dirty="0">
                <a:latin typeface="+mn-ea"/>
              </a:rPr>
              <a:t>　</a:t>
            </a:r>
            <a:r>
              <a:rPr lang="ja-JP" altLang="en-US" sz="2000" b="1" dirty="0" smtClean="0">
                <a:latin typeface="+mn-ea"/>
              </a:rPr>
              <a:t>　　　りますが、</a:t>
            </a:r>
            <a:r>
              <a:rPr lang="ja-JP" altLang="en-US" sz="2000" b="1" dirty="0" smtClean="0">
                <a:solidFill>
                  <a:sysClr val="windowText" lastClr="000000"/>
                </a:solidFill>
              </a:rPr>
              <a:t>落ち着いて</a:t>
            </a:r>
            <a:r>
              <a:rPr lang="ja-JP" altLang="en-US" sz="2000" b="1" dirty="0">
                <a:solidFill>
                  <a:sysClr val="windowText" lastClr="000000"/>
                </a:solidFill>
              </a:rPr>
              <a:t>的確な初動活動に努めましょう</a:t>
            </a:r>
            <a:r>
              <a:rPr lang="ja-JP" altLang="en-US" sz="2000" b="1" dirty="0" smtClean="0">
                <a:solidFill>
                  <a:sysClr val="windowText" lastClr="000000"/>
                </a:solidFill>
              </a:rPr>
              <a:t>。</a:t>
            </a:r>
            <a:endParaRPr lang="en-US" altLang="ja-JP" sz="2000" b="1" dirty="0" smtClean="0">
              <a:solidFill>
                <a:sysClr val="windowText" lastClr="000000"/>
              </a:solidFill>
            </a:endParaRPr>
          </a:p>
          <a:p>
            <a:endParaRPr lang="en-US" altLang="ja-JP" sz="1000" dirty="0" smtClean="0">
              <a:solidFill>
                <a:sysClr val="windowText" lastClr="000000"/>
              </a:solidFill>
            </a:endParaRPr>
          </a:p>
          <a:p>
            <a:r>
              <a:rPr lang="en-US" altLang="ja-JP" sz="2000" b="1" dirty="0" smtClean="0">
                <a:solidFill>
                  <a:sysClr val="windowText" lastClr="000000"/>
                </a:solidFill>
              </a:rPr>
              <a:t>※</a:t>
            </a:r>
            <a:r>
              <a:rPr lang="ja-JP" altLang="en-US" sz="2000" b="1" dirty="0" smtClean="0">
                <a:solidFill>
                  <a:sysClr val="windowText" lastClr="000000"/>
                </a:solidFill>
              </a:rPr>
              <a:t>交通手段を考慮し、招集する職員を指定する基準を定めておきましょう。</a:t>
            </a:r>
            <a:endParaRPr lang="en-US" altLang="ja-JP" sz="2000" b="1" dirty="0" smtClean="0">
              <a:solidFill>
                <a:sysClr val="windowText" lastClr="000000"/>
              </a:solidFill>
            </a:endParaRPr>
          </a:p>
          <a:p>
            <a:r>
              <a:rPr lang="en-US" altLang="ja-JP" sz="2000" b="1" dirty="0" smtClean="0">
                <a:solidFill>
                  <a:sysClr val="windowText" lastClr="000000"/>
                </a:solidFill>
              </a:rPr>
              <a:t>※</a:t>
            </a:r>
            <a:r>
              <a:rPr lang="ja-JP" altLang="en-US" sz="2000" b="1" dirty="0" smtClean="0">
                <a:solidFill>
                  <a:sysClr val="windowText" lastClr="000000"/>
                </a:solidFill>
              </a:rPr>
              <a:t>連絡網による連絡のほか、職員の招集が速やかに行えるようあらかじめ参集連絡文案を定型化しておいたり、携帯電話のメール一斉送信の活用なども考えられます。</a:t>
            </a:r>
            <a:endParaRPr lang="en-US" altLang="ja-JP" sz="2000" b="1" dirty="0" smtClean="0">
              <a:solidFill>
                <a:sysClr val="windowText" lastClr="000000"/>
              </a:solidFill>
            </a:endParaRPr>
          </a:p>
        </p:txBody>
      </p:sp>
      <p:sp>
        <p:nvSpPr>
          <p:cNvPr id="3" name="テキスト ボックス 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施設内</a:t>
            </a:r>
            <a:r>
              <a:rPr lang="ja-JP" altLang="en-US" sz="2400" dirty="0" smtClean="0">
                <a:latin typeface="HGS創英角ｺﾞｼｯｸUB" pitchFamily="50" charset="-128"/>
                <a:ea typeface="HGS創英角ｺﾞｼｯｸUB" pitchFamily="50" charset="-128"/>
              </a:rPr>
              <a:t>の役割分担と連絡体制の整備</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839316033"/>
      </p:ext>
    </p:extLst>
  </p:cSld>
  <p:clrMapOvr>
    <a:masterClrMapping/>
  </p:clrMapOvr>
  <p:transition>
    <p:newsflash/>
    <p:sndAc>
      <p:stSnd>
        <p:snd r:embed="rId3"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緊急連絡網</a:t>
            </a:r>
            <a:endParaRPr kumimoji="1" lang="ja-JP" altLang="en-US" sz="2400" dirty="0">
              <a:latin typeface="HGS創英角ｺﾞｼｯｸUB" pitchFamily="50" charset="-128"/>
              <a:ea typeface="HGS創英角ｺﾞｼｯｸUB" pitchFamily="50" charset="-128"/>
            </a:endParaRPr>
          </a:p>
        </p:txBody>
      </p:sp>
      <p:pic>
        <p:nvPicPr>
          <p:cNvPr id="5" name="図 4"/>
          <p:cNvPicPr>
            <a:picLocks noChangeAspect="1"/>
          </p:cNvPicPr>
          <p:nvPr/>
        </p:nvPicPr>
        <p:blipFill>
          <a:blip r:embed="rId4"/>
          <a:stretch>
            <a:fillRect/>
          </a:stretch>
        </p:blipFill>
        <p:spPr>
          <a:xfrm rot="16200000">
            <a:off x="2077412" y="-999492"/>
            <a:ext cx="4989174" cy="8856984"/>
          </a:xfrm>
          <a:prstGeom prst="rect">
            <a:avLst/>
          </a:prstGeom>
        </p:spPr>
      </p:pic>
    </p:spTree>
    <p:extLst>
      <p:ext uri="{BB962C8B-B14F-4D97-AF65-F5344CB8AC3E}">
        <p14:creationId xmlns:p14="http://schemas.microsoft.com/office/powerpoint/2010/main" val="1249298370"/>
      </p:ext>
    </p:extLst>
  </p:cSld>
  <p:clrMapOvr>
    <a:masterClrMapping/>
  </p:clrMapOvr>
  <p:transition>
    <p:newsflash/>
    <p:sndAc>
      <p:stSnd>
        <p:snd r:embed="rId3" name="laser.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２</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台風・大雨（風水害）</a:t>
            </a:r>
            <a:endParaRPr kumimoji="1" lang="ja-JP" altLang="en-US" sz="2400" dirty="0">
              <a:latin typeface="HGS創英角ｺﾞｼｯｸUB" pitchFamily="50" charset="-128"/>
              <a:ea typeface="HGS創英角ｺﾞｼｯｸUB" pitchFamily="50" charset="-128"/>
            </a:endParaRPr>
          </a:p>
        </p:txBody>
      </p:sp>
      <p:sp>
        <p:nvSpPr>
          <p:cNvPr id="3" name="角丸四角形 2"/>
          <p:cNvSpPr/>
          <p:nvPr/>
        </p:nvSpPr>
        <p:spPr>
          <a:xfrm>
            <a:off x="1633537" y="787871"/>
            <a:ext cx="5876925" cy="5305425"/>
          </a:xfrm>
          <a:prstGeom prst="roundRect">
            <a:avLst/>
          </a:prstGeom>
          <a:solidFill>
            <a:sysClr val="window" lastClr="FFFFFF"/>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4" name="正方形/長方形 3"/>
          <p:cNvSpPr/>
          <p:nvPr/>
        </p:nvSpPr>
        <p:spPr>
          <a:xfrm>
            <a:off x="3281362" y="1052512"/>
            <a:ext cx="2438400" cy="400050"/>
          </a:xfrm>
          <a:prstGeom prst="rect">
            <a:avLst/>
          </a:prstGeom>
          <a:solidFill>
            <a:srgbClr val="FFFF00"/>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b="1">
                <a:solidFill>
                  <a:sysClr val="windowText" lastClr="000000"/>
                </a:solidFill>
              </a:rPr>
              <a:t>警　報　発　表</a:t>
            </a:r>
          </a:p>
        </p:txBody>
      </p:sp>
      <p:sp>
        <p:nvSpPr>
          <p:cNvPr id="5" name="下矢印 4"/>
          <p:cNvSpPr/>
          <p:nvPr/>
        </p:nvSpPr>
        <p:spPr>
          <a:xfrm>
            <a:off x="4243387" y="1557338"/>
            <a:ext cx="390525" cy="323850"/>
          </a:xfrm>
          <a:prstGeom prst="downArrow">
            <a:avLst/>
          </a:prstGeom>
          <a:solidFill>
            <a:srgbClr val="FFC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7" name="正方形/長方形 6"/>
          <p:cNvSpPr/>
          <p:nvPr/>
        </p:nvSpPr>
        <p:spPr>
          <a:xfrm>
            <a:off x="1690687" y="2005012"/>
            <a:ext cx="5753100" cy="400050"/>
          </a:xfrm>
          <a:prstGeom prst="rect">
            <a:avLst/>
          </a:prstGeom>
          <a:solidFill>
            <a:schemeClr val="accent1">
              <a:lumMod val="20000"/>
              <a:lumOff val="80000"/>
            </a:schemeClr>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b="1">
                <a:solidFill>
                  <a:sysClr val="windowText" lastClr="000000"/>
                </a:solidFill>
              </a:rPr>
              <a:t>○情報収集　　　　　　　○施設周辺の点検　　　　　　　○職員の招集・参集</a:t>
            </a:r>
          </a:p>
        </p:txBody>
      </p:sp>
      <p:sp>
        <p:nvSpPr>
          <p:cNvPr id="8" name="下矢印 7"/>
          <p:cNvSpPr/>
          <p:nvPr/>
        </p:nvSpPr>
        <p:spPr>
          <a:xfrm>
            <a:off x="4233862" y="2519361"/>
            <a:ext cx="390525" cy="323850"/>
          </a:xfrm>
          <a:prstGeom prst="downArrow">
            <a:avLst/>
          </a:prstGeom>
          <a:solidFill>
            <a:srgbClr val="FFC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9" name="正方形/長方形 8"/>
          <p:cNvSpPr/>
          <p:nvPr/>
        </p:nvSpPr>
        <p:spPr>
          <a:xfrm>
            <a:off x="1681162" y="2909887"/>
            <a:ext cx="5753100" cy="428625"/>
          </a:xfrm>
          <a:prstGeom prst="rect">
            <a:avLst/>
          </a:prstGeom>
          <a:solidFill>
            <a:srgbClr val="00B050"/>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b="1">
                <a:solidFill>
                  <a:sysClr val="windowText" lastClr="000000"/>
                </a:solidFill>
              </a:rPr>
              <a:t>○担当業務内容の確認や準備　○施設の休業判断　○職員や利用者への周知</a:t>
            </a:r>
          </a:p>
        </p:txBody>
      </p:sp>
      <p:sp>
        <p:nvSpPr>
          <p:cNvPr id="10" name="下矢印 9"/>
          <p:cNvSpPr/>
          <p:nvPr/>
        </p:nvSpPr>
        <p:spPr>
          <a:xfrm>
            <a:off x="5900737" y="3424236"/>
            <a:ext cx="390525" cy="323850"/>
          </a:xfrm>
          <a:prstGeom prst="downArrow">
            <a:avLst/>
          </a:prstGeom>
          <a:solidFill>
            <a:srgbClr val="FFC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1" name="下矢印 10"/>
          <p:cNvSpPr/>
          <p:nvPr/>
        </p:nvSpPr>
        <p:spPr>
          <a:xfrm>
            <a:off x="2728912" y="3424236"/>
            <a:ext cx="390525" cy="323850"/>
          </a:xfrm>
          <a:prstGeom prst="downArrow">
            <a:avLst/>
          </a:prstGeom>
          <a:solidFill>
            <a:srgbClr val="FFC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2" name="正方形/長方形 11"/>
          <p:cNvSpPr/>
          <p:nvPr/>
        </p:nvSpPr>
        <p:spPr>
          <a:xfrm>
            <a:off x="1747837" y="3871912"/>
            <a:ext cx="2419350" cy="514350"/>
          </a:xfrm>
          <a:prstGeom prst="rect">
            <a:avLst/>
          </a:prstGeom>
          <a:solidFill>
            <a:srgbClr val="FF9966"/>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b="1">
                <a:solidFill>
                  <a:sysClr val="windowText" lastClr="000000"/>
                </a:solidFill>
              </a:rPr>
              <a:t>○施設外へ避難</a:t>
            </a:r>
          </a:p>
        </p:txBody>
      </p:sp>
      <p:sp>
        <p:nvSpPr>
          <p:cNvPr id="13" name="正方形/長方形 12"/>
          <p:cNvSpPr/>
          <p:nvPr/>
        </p:nvSpPr>
        <p:spPr>
          <a:xfrm>
            <a:off x="4872037" y="3871912"/>
            <a:ext cx="2419350" cy="495300"/>
          </a:xfrm>
          <a:prstGeom prst="rect">
            <a:avLst/>
          </a:prstGeom>
          <a:solidFill>
            <a:srgbClr val="FF9966"/>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b="1">
                <a:solidFill>
                  <a:sysClr val="windowText" lastClr="000000"/>
                </a:solidFill>
              </a:rPr>
              <a:t>○施設内の安全な場所へ避難</a:t>
            </a:r>
          </a:p>
        </p:txBody>
      </p:sp>
      <p:sp>
        <p:nvSpPr>
          <p:cNvPr id="14" name="下矢印 13"/>
          <p:cNvSpPr/>
          <p:nvPr/>
        </p:nvSpPr>
        <p:spPr>
          <a:xfrm>
            <a:off x="2738437" y="4462461"/>
            <a:ext cx="390525" cy="323850"/>
          </a:xfrm>
          <a:prstGeom prst="downArrow">
            <a:avLst/>
          </a:prstGeom>
          <a:solidFill>
            <a:srgbClr val="FFC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下矢印 14"/>
          <p:cNvSpPr/>
          <p:nvPr/>
        </p:nvSpPr>
        <p:spPr>
          <a:xfrm>
            <a:off x="5900737" y="4443411"/>
            <a:ext cx="390525" cy="323850"/>
          </a:xfrm>
          <a:prstGeom prst="downArrow">
            <a:avLst/>
          </a:prstGeom>
          <a:solidFill>
            <a:srgbClr val="FFC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6" name="正方形/長方形 15"/>
          <p:cNvSpPr/>
          <p:nvPr/>
        </p:nvSpPr>
        <p:spPr>
          <a:xfrm>
            <a:off x="1700212" y="4957762"/>
            <a:ext cx="5753100" cy="428625"/>
          </a:xfrm>
          <a:prstGeom prst="rect">
            <a:avLst/>
          </a:prstGeom>
          <a:solidFill>
            <a:srgbClr val="FFFF66"/>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b="1">
                <a:solidFill>
                  <a:sysClr val="windowText" lastClr="000000"/>
                </a:solidFill>
              </a:rPr>
              <a:t>○家族への報告　　○健康ケアとメンタル対策　　○他の施設等への受入要請</a:t>
            </a:r>
          </a:p>
        </p:txBody>
      </p:sp>
      <p:sp>
        <p:nvSpPr>
          <p:cNvPr id="17" name="角丸四角形 16"/>
          <p:cNvSpPr/>
          <p:nvPr/>
        </p:nvSpPr>
        <p:spPr>
          <a:xfrm>
            <a:off x="1738312" y="1385887"/>
            <a:ext cx="1504950" cy="504825"/>
          </a:xfrm>
          <a:prstGeom prst="roundRect">
            <a:avLst/>
          </a:prstGeom>
          <a:solidFill>
            <a:sysClr val="window" lastClr="FFFFFF"/>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100">
                <a:solidFill>
                  <a:sysClr val="windowText" lastClr="000000"/>
                </a:solidFill>
              </a:rPr>
              <a:t>災害時の行動手順</a:t>
            </a:r>
          </a:p>
        </p:txBody>
      </p:sp>
    </p:spTree>
    <p:extLst>
      <p:ext uri="{BB962C8B-B14F-4D97-AF65-F5344CB8AC3E}">
        <p14:creationId xmlns:p14="http://schemas.microsoft.com/office/powerpoint/2010/main" val="1236161389"/>
      </p:ext>
    </p:extLst>
  </p:cSld>
  <p:clrMapOvr>
    <a:masterClrMapping/>
  </p:clrMapOvr>
  <p:transition>
    <p:newsflash/>
    <p:sndAc>
      <p:stSnd>
        <p:snd r:embed="rId3" name="laser.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２</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台風・大雨（風水害）①</a:t>
            </a:r>
            <a:endParaRPr kumimoji="1" lang="ja-JP" altLang="en-US" sz="2400" dirty="0">
              <a:latin typeface="HGS創英角ｺﾞｼｯｸUB" pitchFamily="50" charset="-128"/>
              <a:ea typeface="HGS創英角ｺﾞｼｯｸUB" pitchFamily="50" charset="-128"/>
            </a:endParaRPr>
          </a:p>
        </p:txBody>
      </p:sp>
      <p:sp>
        <p:nvSpPr>
          <p:cNvPr id="2" name="テキスト ボックス 1"/>
          <p:cNvSpPr txBox="1"/>
          <p:nvPr/>
        </p:nvSpPr>
        <p:spPr>
          <a:xfrm>
            <a:off x="179512" y="836712"/>
            <a:ext cx="8712968" cy="4247317"/>
          </a:xfrm>
          <a:prstGeom prst="rect">
            <a:avLst/>
          </a:prstGeom>
          <a:noFill/>
        </p:spPr>
        <p:txBody>
          <a:bodyPr wrap="square" rtlCol="0">
            <a:spAutoFit/>
          </a:bodyPr>
          <a:lstStyle/>
          <a:p>
            <a:r>
              <a:rPr kumimoji="1" lang="ja-JP" altLang="en-US" dirty="0" smtClean="0"/>
              <a:t>○</a:t>
            </a:r>
            <a:r>
              <a:rPr kumimoji="1" lang="ja-JP" altLang="en-US" dirty="0" smtClean="0">
                <a:latin typeface="+mn-ea"/>
              </a:rPr>
              <a:t>情報の収集</a:t>
            </a:r>
            <a:endParaRPr kumimoji="1" lang="en-US" altLang="ja-JP" dirty="0" smtClean="0">
              <a:latin typeface="+mn-ea"/>
            </a:endParaRPr>
          </a:p>
          <a:p>
            <a:endParaRPr lang="en-US" altLang="ja-JP" dirty="0" smtClean="0">
              <a:solidFill>
                <a:sysClr val="windowText" lastClr="000000"/>
              </a:solidFill>
              <a:latin typeface="+mn-ea"/>
            </a:endParaRPr>
          </a:p>
          <a:p>
            <a:r>
              <a:rPr lang="ja-JP" altLang="en-US" dirty="0">
                <a:solidFill>
                  <a:sysClr val="windowText" lastClr="000000"/>
                </a:solidFill>
                <a:latin typeface="+mn-ea"/>
              </a:rPr>
              <a:t>■</a:t>
            </a:r>
            <a:r>
              <a:rPr lang="ja-JP" altLang="en-US" dirty="0" smtClean="0">
                <a:solidFill>
                  <a:sysClr val="windowText" lastClr="000000"/>
                </a:solidFill>
                <a:latin typeface="+mn-ea"/>
              </a:rPr>
              <a:t>テレビ</a:t>
            </a:r>
            <a:r>
              <a:rPr lang="ja-JP" altLang="en-US" dirty="0">
                <a:solidFill>
                  <a:sysClr val="windowText" lastClr="000000"/>
                </a:solidFill>
                <a:latin typeface="+mn-ea"/>
              </a:rPr>
              <a:t>やラジオ、インターネットなどによる大雨や台風に関する気象情報</a:t>
            </a:r>
            <a:r>
              <a:rPr lang="ja-JP" altLang="en-US" dirty="0" smtClean="0">
                <a:solidFill>
                  <a:sysClr val="windowText" lastClr="000000"/>
                </a:solidFill>
                <a:latin typeface="+mn-ea"/>
              </a:rPr>
              <a:t>に</a:t>
            </a:r>
            <a:endParaRPr lang="en-US" altLang="ja-JP" dirty="0" smtClean="0">
              <a:solidFill>
                <a:sysClr val="windowText" lastClr="000000"/>
              </a:solidFill>
              <a:latin typeface="+mn-ea"/>
            </a:endParaRPr>
          </a:p>
          <a:p>
            <a:r>
              <a:rPr lang="ja-JP" altLang="en-US" dirty="0">
                <a:solidFill>
                  <a:sysClr val="windowText" lastClr="000000"/>
                </a:solidFill>
                <a:latin typeface="+mn-ea"/>
              </a:rPr>
              <a:t>　</a:t>
            </a:r>
            <a:r>
              <a:rPr lang="ja-JP" altLang="en-US" dirty="0" smtClean="0">
                <a:solidFill>
                  <a:sysClr val="windowText" lastClr="000000"/>
                </a:solidFill>
                <a:latin typeface="+mn-ea"/>
              </a:rPr>
              <a:t> 注意</a:t>
            </a:r>
            <a:r>
              <a:rPr lang="ja-JP" altLang="en-US" dirty="0">
                <a:solidFill>
                  <a:sysClr val="windowText" lastClr="000000"/>
                </a:solidFill>
                <a:latin typeface="+mn-ea"/>
              </a:rPr>
              <a:t>しましょう。</a:t>
            </a:r>
            <a:endParaRPr lang="en-US" altLang="ja-JP" dirty="0">
              <a:solidFill>
                <a:sysClr val="windowText" lastClr="000000"/>
              </a:solidFill>
              <a:latin typeface="+mn-ea"/>
            </a:endParaRPr>
          </a:p>
          <a:p>
            <a:endParaRPr lang="en-US" altLang="ja-JP" dirty="0">
              <a:solidFill>
                <a:sysClr val="windowText" lastClr="000000"/>
              </a:solidFill>
              <a:latin typeface="+mn-ea"/>
            </a:endParaRPr>
          </a:p>
          <a:p>
            <a:r>
              <a:rPr lang="ja-JP" altLang="en-US" dirty="0" smtClean="0">
                <a:solidFill>
                  <a:sysClr val="windowText" lastClr="000000"/>
                </a:solidFill>
                <a:latin typeface="+mn-ea"/>
              </a:rPr>
              <a:t>■警報</a:t>
            </a:r>
            <a:r>
              <a:rPr lang="ja-JP" altLang="en-US" dirty="0">
                <a:solidFill>
                  <a:sysClr val="windowText" lastClr="000000"/>
                </a:solidFill>
                <a:latin typeface="+mn-ea"/>
              </a:rPr>
              <a:t>は急に出ることも多いため、常時、気象情報に気をつけましょう</a:t>
            </a:r>
            <a:r>
              <a:rPr lang="ja-JP" altLang="en-US" dirty="0" smtClean="0">
                <a:solidFill>
                  <a:sysClr val="windowText" lastClr="000000"/>
                </a:solidFill>
                <a:latin typeface="+mn-ea"/>
              </a:rPr>
              <a:t>。</a:t>
            </a:r>
            <a:endParaRPr lang="en-US" altLang="ja-JP" dirty="0" smtClean="0">
              <a:solidFill>
                <a:sysClr val="windowText" lastClr="000000"/>
              </a:solidFill>
              <a:latin typeface="+mn-ea"/>
            </a:endParaRPr>
          </a:p>
          <a:p>
            <a:endParaRPr lang="en-US" altLang="ja-JP" dirty="0">
              <a:solidFill>
                <a:sysClr val="windowText" lastClr="000000"/>
              </a:solidFill>
              <a:latin typeface="+mn-ea"/>
            </a:endParaRPr>
          </a:p>
          <a:p>
            <a:r>
              <a:rPr lang="ja-JP" altLang="en-US" dirty="0" smtClean="0">
                <a:solidFill>
                  <a:sysClr val="windowText" lastClr="000000"/>
                </a:solidFill>
                <a:latin typeface="+mn-ea"/>
              </a:rPr>
              <a:t>○施設</a:t>
            </a:r>
            <a:r>
              <a:rPr lang="ja-JP" altLang="en-US" dirty="0">
                <a:solidFill>
                  <a:sysClr val="windowText" lastClr="000000"/>
                </a:solidFill>
                <a:latin typeface="+mn-ea"/>
              </a:rPr>
              <a:t>周辺の</a:t>
            </a:r>
            <a:r>
              <a:rPr lang="ja-JP" altLang="en-US" dirty="0" smtClean="0">
                <a:solidFill>
                  <a:sysClr val="windowText" lastClr="000000"/>
                </a:solidFill>
                <a:latin typeface="+mn-ea"/>
              </a:rPr>
              <a:t>点検</a:t>
            </a:r>
            <a:endParaRPr lang="en-US" altLang="ja-JP" dirty="0" smtClean="0">
              <a:solidFill>
                <a:sysClr val="windowText" lastClr="000000"/>
              </a:solidFill>
              <a:latin typeface="+mn-ea"/>
            </a:endParaRPr>
          </a:p>
          <a:p>
            <a:endParaRPr lang="en-US" altLang="ja-JP" dirty="0" smtClean="0">
              <a:solidFill>
                <a:sysClr val="windowText" lastClr="000000"/>
              </a:solidFill>
              <a:latin typeface="+mn-ea"/>
            </a:endParaRPr>
          </a:p>
          <a:p>
            <a:r>
              <a:rPr lang="ja-JP" altLang="en-US" dirty="0" smtClean="0">
                <a:solidFill>
                  <a:sysClr val="windowText" lastClr="000000"/>
                </a:solidFill>
                <a:latin typeface="+mn-ea"/>
              </a:rPr>
              <a:t>■</a:t>
            </a:r>
            <a:r>
              <a:rPr lang="ja-JP" altLang="en-US" dirty="0">
                <a:solidFill>
                  <a:sysClr val="windowText" lastClr="000000"/>
                </a:solidFill>
                <a:latin typeface="+mn-ea"/>
              </a:rPr>
              <a:t>施設周辺を定期的に見回り、水かさの増加や土砂災害の前兆現象がない</a:t>
            </a:r>
            <a:r>
              <a:rPr lang="ja-JP" altLang="en-US" dirty="0" smtClean="0">
                <a:solidFill>
                  <a:sysClr val="windowText" lastClr="000000"/>
                </a:solidFill>
                <a:latin typeface="+mn-ea"/>
              </a:rPr>
              <a:t>か</a:t>
            </a:r>
            <a:endParaRPr lang="en-US" altLang="ja-JP" dirty="0" smtClean="0">
              <a:solidFill>
                <a:sysClr val="windowText" lastClr="000000"/>
              </a:solidFill>
              <a:latin typeface="+mn-ea"/>
            </a:endParaRPr>
          </a:p>
          <a:p>
            <a:r>
              <a:rPr lang="ja-JP" altLang="en-US" dirty="0">
                <a:solidFill>
                  <a:sysClr val="windowText" lastClr="000000"/>
                </a:solidFill>
                <a:latin typeface="+mn-ea"/>
              </a:rPr>
              <a:t>　</a:t>
            </a:r>
            <a:r>
              <a:rPr lang="ja-JP" altLang="en-US" dirty="0" smtClean="0">
                <a:solidFill>
                  <a:sysClr val="windowText" lastClr="000000"/>
                </a:solidFill>
                <a:latin typeface="+mn-ea"/>
              </a:rPr>
              <a:t> 注意</a:t>
            </a:r>
            <a:r>
              <a:rPr lang="ja-JP" altLang="en-US" dirty="0">
                <a:solidFill>
                  <a:sysClr val="windowText" lastClr="000000"/>
                </a:solidFill>
                <a:latin typeface="+mn-ea"/>
              </a:rPr>
              <a:t>しましょう</a:t>
            </a:r>
            <a:r>
              <a:rPr lang="ja-JP" altLang="en-US" dirty="0" smtClean="0">
                <a:solidFill>
                  <a:sysClr val="windowText" lastClr="000000"/>
                </a:solidFill>
                <a:latin typeface="+mn-ea"/>
              </a:rPr>
              <a:t>。</a:t>
            </a:r>
            <a:r>
              <a:rPr lang="en-US" altLang="ja-JP" sz="1400" dirty="0" smtClean="0">
                <a:solidFill>
                  <a:sysClr val="windowText" lastClr="000000"/>
                </a:solidFill>
                <a:latin typeface="+mn-ea"/>
              </a:rPr>
              <a:t>※</a:t>
            </a:r>
            <a:r>
              <a:rPr lang="ja-JP" altLang="en-US" sz="1400" dirty="0" smtClean="0">
                <a:solidFill>
                  <a:sysClr val="windowText" lastClr="000000"/>
                </a:solidFill>
                <a:latin typeface="+mn-ea"/>
              </a:rPr>
              <a:t>風雨</a:t>
            </a:r>
            <a:r>
              <a:rPr lang="ja-JP" altLang="en-US" sz="1400" dirty="0">
                <a:solidFill>
                  <a:sysClr val="windowText" lastClr="000000"/>
                </a:solidFill>
                <a:latin typeface="+mn-ea"/>
              </a:rPr>
              <a:t>の激しい段階では見回りを一時控えるなど、職員の安全にも配慮しましょう。</a:t>
            </a:r>
            <a:endParaRPr lang="en-US" altLang="ja-JP" sz="1400" dirty="0" smtClean="0">
              <a:solidFill>
                <a:sysClr val="windowText" lastClr="000000"/>
              </a:solidFill>
              <a:latin typeface="+mn-ea"/>
            </a:endParaRPr>
          </a:p>
          <a:p>
            <a:endParaRPr lang="ja-JP" altLang="en-US" sz="1400" dirty="0">
              <a:solidFill>
                <a:sysClr val="windowText" lastClr="000000"/>
              </a:solidFill>
            </a:endParaRPr>
          </a:p>
          <a:p>
            <a:endParaRPr lang="ja-JP" altLang="en-US" dirty="0">
              <a:solidFill>
                <a:sysClr val="windowText" lastClr="000000"/>
              </a:solidFill>
            </a:endParaRPr>
          </a:p>
          <a:p>
            <a:endParaRPr kumimoji="1" lang="en-US" altLang="ja-JP" dirty="0" smtClean="0"/>
          </a:p>
          <a:p>
            <a:endParaRPr kumimoji="1" lang="ja-JP" altLang="en-US" dirty="0"/>
          </a:p>
        </p:txBody>
      </p:sp>
      <p:graphicFrame>
        <p:nvGraphicFramePr>
          <p:cNvPr id="23" name="表 22"/>
          <p:cNvGraphicFramePr>
            <a:graphicFrameLocks noGrp="1"/>
          </p:cNvGraphicFramePr>
          <p:nvPr>
            <p:extLst>
              <p:ext uri="{D42A27DB-BD31-4B8C-83A1-F6EECF244321}">
                <p14:modId xmlns:p14="http://schemas.microsoft.com/office/powerpoint/2010/main" val="3137191975"/>
              </p:ext>
            </p:extLst>
          </p:nvPr>
        </p:nvGraphicFramePr>
        <p:xfrm>
          <a:off x="251520" y="4040088"/>
          <a:ext cx="8712968" cy="1981200"/>
        </p:xfrm>
        <a:graphic>
          <a:graphicData uri="http://schemas.openxmlformats.org/drawingml/2006/table">
            <a:tbl>
              <a:tblPr firstRow="1" bandRow="1">
                <a:tableStyleId>{5940675A-B579-460E-94D1-54222C63F5DA}</a:tableStyleId>
              </a:tblPr>
              <a:tblGrid>
                <a:gridCol w="1699389"/>
                <a:gridCol w="2117035"/>
                <a:gridCol w="1656184"/>
                <a:gridCol w="1584176"/>
                <a:gridCol w="1656184"/>
              </a:tblGrid>
              <a:tr h="557064">
                <a:tc>
                  <a:txBody>
                    <a:bodyPr/>
                    <a:lstStyle/>
                    <a:p>
                      <a:r>
                        <a:rPr kumimoji="1" lang="ja-JP" altLang="en-US" sz="1600" dirty="0" smtClean="0"/>
                        <a:t>がけ崩れ</a:t>
                      </a:r>
                      <a:endParaRPr kumimoji="1" lang="ja-JP" altLang="en-US" sz="1600" dirty="0">
                        <a:solidFill>
                          <a:schemeClr val="tx1"/>
                        </a:solidFill>
                      </a:endParaRPr>
                    </a:p>
                  </a:txBody>
                  <a:tcPr/>
                </a:tc>
                <a:tc>
                  <a:txBody>
                    <a:bodyPr/>
                    <a:lstStyle/>
                    <a:p>
                      <a:r>
                        <a:rPr kumimoji="1" lang="ja-JP" altLang="en-US" sz="1600" dirty="0" smtClean="0"/>
                        <a:t>崖からの水が濁る</a:t>
                      </a:r>
                      <a:endParaRPr kumimoji="1" lang="ja-JP" altLang="en-US" sz="1600" dirty="0">
                        <a:solidFill>
                          <a:schemeClr val="tx1"/>
                        </a:solidFill>
                      </a:endParaRPr>
                    </a:p>
                  </a:txBody>
                  <a:tcPr/>
                </a:tc>
                <a:tc>
                  <a:txBody>
                    <a:bodyPr/>
                    <a:lstStyle/>
                    <a:p>
                      <a:r>
                        <a:rPr kumimoji="1" lang="ja-JP" altLang="en-US" sz="1600" dirty="0" smtClean="0"/>
                        <a:t>崖の斜面に亀裂が入る</a:t>
                      </a:r>
                      <a:endParaRPr kumimoji="1" lang="ja-JP" altLang="en-US" sz="1600" dirty="0">
                        <a:solidFill>
                          <a:schemeClr val="tx1"/>
                        </a:solidFill>
                      </a:endParaRPr>
                    </a:p>
                  </a:txBody>
                  <a:tcPr/>
                </a:tc>
                <a:tc>
                  <a:txBody>
                    <a:bodyPr/>
                    <a:lstStyle/>
                    <a:p>
                      <a:r>
                        <a:rPr kumimoji="1" lang="ja-JP" altLang="en-US" sz="1600" dirty="0" smtClean="0"/>
                        <a:t>小石がばらばら落ちてくる</a:t>
                      </a:r>
                      <a:endParaRPr kumimoji="1" lang="ja-JP" altLang="en-US" sz="1600" dirty="0">
                        <a:solidFill>
                          <a:schemeClr val="tx1"/>
                        </a:solidFill>
                      </a:endParaRPr>
                    </a:p>
                  </a:txBody>
                  <a:tcPr/>
                </a:tc>
                <a:tc>
                  <a:txBody>
                    <a:bodyPr/>
                    <a:lstStyle/>
                    <a:p>
                      <a:r>
                        <a:rPr kumimoji="1" lang="ja-JP" altLang="en-US" sz="1600" dirty="0" smtClean="0"/>
                        <a:t>崖から異常な音がする</a:t>
                      </a:r>
                      <a:endParaRPr kumimoji="1" lang="ja-JP" altLang="en-US" sz="1600" dirty="0">
                        <a:solidFill>
                          <a:schemeClr val="tx1"/>
                        </a:solidFill>
                      </a:endParaRPr>
                    </a:p>
                  </a:txBody>
                  <a:tcPr/>
                </a:tc>
              </a:tr>
              <a:tr h="795806">
                <a:tc>
                  <a:txBody>
                    <a:bodyPr/>
                    <a:lstStyle/>
                    <a:p>
                      <a:r>
                        <a:rPr kumimoji="1" lang="ja-JP" altLang="en-US" sz="1600" dirty="0" smtClean="0"/>
                        <a:t>土石流</a:t>
                      </a:r>
                      <a:endParaRPr kumimoji="1" lang="ja-JP" altLang="en-US" sz="1600" dirty="0">
                        <a:solidFill>
                          <a:schemeClr val="tx1"/>
                        </a:solidFill>
                      </a:endParaRPr>
                    </a:p>
                  </a:txBody>
                  <a:tcPr/>
                </a:tc>
                <a:tc>
                  <a:txBody>
                    <a:bodyPr/>
                    <a:lstStyle/>
                    <a:p>
                      <a:r>
                        <a:rPr kumimoji="1" lang="ja-JP" altLang="en-US" sz="1600" dirty="0" smtClean="0"/>
                        <a:t>山鳴りや立木の裂ける音、石のぶつかりあう音が聞こえる</a:t>
                      </a:r>
                      <a:endParaRPr kumimoji="1" lang="ja-JP" altLang="en-US" sz="1600" dirty="0">
                        <a:solidFill>
                          <a:schemeClr val="tx1"/>
                        </a:solidFill>
                      </a:endParaRPr>
                    </a:p>
                  </a:txBody>
                  <a:tcPr/>
                </a:tc>
                <a:tc>
                  <a:txBody>
                    <a:bodyPr/>
                    <a:lstStyle/>
                    <a:p>
                      <a:r>
                        <a:rPr kumimoji="1" lang="ja-JP" altLang="en-US" sz="1600" dirty="0" smtClean="0"/>
                        <a:t>雨が降り続いているのに川の水位が下がる</a:t>
                      </a:r>
                      <a:endParaRPr kumimoji="1" lang="ja-JP" altLang="en-US" sz="1600" dirty="0">
                        <a:solidFill>
                          <a:schemeClr val="tx1"/>
                        </a:solidFill>
                      </a:endParaRPr>
                    </a:p>
                  </a:txBody>
                  <a:tcPr/>
                </a:tc>
                <a:tc>
                  <a:txBody>
                    <a:bodyPr/>
                    <a:lstStyle/>
                    <a:p>
                      <a:r>
                        <a:rPr kumimoji="1" lang="ja-JP" altLang="en-US" sz="1600" dirty="0" smtClean="0"/>
                        <a:t>川に水が急に濁ったり、流木が混ざり始める</a:t>
                      </a:r>
                      <a:endParaRPr kumimoji="1" lang="ja-JP" altLang="en-US" sz="1600" dirty="0">
                        <a:solidFill>
                          <a:schemeClr val="tx1"/>
                        </a:solidFill>
                      </a:endParaRPr>
                    </a:p>
                  </a:txBody>
                  <a:tcPr/>
                </a:tc>
                <a:tc>
                  <a:txBody>
                    <a:bodyPr/>
                    <a:lstStyle/>
                    <a:p>
                      <a:r>
                        <a:rPr kumimoji="1" lang="ja-JP" altLang="en-US" sz="1600" dirty="0" smtClean="0"/>
                        <a:t>異常な臭い（土の腐った臭い、きな臭い匂い等）</a:t>
                      </a:r>
                      <a:endParaRPr kumimoji="1" lang="ja-JP" altLang="en-US" sz="1600" dirty="0">
                        <a:solidFill>
                          <a:schemeClr val="tx1"/>
                        </a:solidFill>
                      </a:endParaRPr>
                    </a:p>
                  </a:txBody>
                  <a:tcPr/>
                </a:tc>
              </a:tr>
              <a:tr h="519338">
                <a:tc>
                  <a:txBody>
                    <a:bodyPr/>
                    <a:lstStyle/>
                    <a:p>
                      <a:r>
                        <a:rPr kumimoji="1" lang="ja-JP" altLang="en-US" sz="1600" dirty="0" smtClean="0"/>
                        <a:t>地すべり</a:t>
                      </a:r>
                      <a:endParaRPr kumimoji="1" lang="ja-JP" altLang="en-US" sz="1600" dirty="0">
                        <a:solidFill>
                          <a:schemeClr val="tx1"/>
                        </a:solidFill>
                      </a:endParaRPr>
                    </a:p>
                  </a:txBody>
                  <a:tcPr/>
                </a:tc>
                <a:tc>
                  <a:txBody>
                    <a:bodyPr/>
                    <a:lstStyle/>
                    <a:p>
                      <a:r>
                        <a:rPr kumimoji="1" lang="ja-JP" altLang="en-US" sz="1600" dirty="0" smtClean="0"/>
                        <a:t>地面からひび割れができる</a:t>
                      </a:r>
                      <a:endParaRPr kumimoji="1" lang="ja-JP" altLang="en-US" sz="1600" dirty="0">
                        <a:solidFill>
                          <a:schemeClr val="tx1"/>
                        </a:solidFill>
                      </a:endParaRPr>
                    </a:p>
                  </a:txBody>
                  <a:tcPr/>
                </a:tc>
                <a:tc>
                  <a:txBody>
                    <a:bodyPr/>
                    <a:lstStyle/>
                    <a:p>
                      <a:r>
                        <a:rPr kumimoji="1" lang="ja-JP" altLang="en-US" sz="1600" dirty="0" smtClean="0"/>
                        <a:t>沢や井戸水が濁る</a:t>
                      </a:r>
                      <a:endParaRPr kumimoji="1" lang="ja-JP" altLang="en-US" sz="1600" dirty="0">
                        <a:solidFill>
                          <a:schemeClr val="tx1"/>
                        </a:solidFill>
                      </a:endParaRPr>
                    </a:p>
                  </a:txBody>
                  <a:tcPr/>
                </a:tc>
                <a:tc>
                  <a:txBody>
                    <a:bodyPr/>
                    <a:lstStyle/>
                    <a:p>
                      <a:r>
                        <a:rPr kumimoji="1" lang="ja-JP" altLang="en-US" sz="1600" dirty="0" smtClean="0"/>
                        <a:t>斜面から水が吹き出す</a:t>
                      </a:r>
                      <a:endParaRPr kumimoji="1" lang="ja-JP" altLang="en-US" sz="1600" dirty="0">
                        <a:solidFill>
                          <a:schemeClr val="tx1"/>
                        </a:solidFill>
                      </a:endParaRPr>
                    </a:p>
                  </a:txBody>
                  <a:tcPr/>
                </a:tc>
                <a:tc>
                  <a:txBody>
                    <a:bodyPr/>
                    <a:lstStyle/>
                    <a:p>
                      <a:r>
                        <a:rPr kumimoji="1" lang="ja-JP" altLang="en-US" sz="1600" dirty="0" smtClean="0"/>
                        <a:t>電柱や塀が傾く</a:t>
                      </a:r>
                      <a:endParaRPr kumimoji="1" lang="ja-JP" altLang="en-US" sz="1600" dirty="0">
                        <a:solidFill>
                          <a:schemeClr val="tx1"/>
                        </a:solidFill>
                      </a:endParaRPr>
                    </a:p>
                  </a:txBody>
                  <a:tcPr/>
                </a:tc>
              </a:tr>
            </a:tbl>
          </a:graphicData>
        </a:graphic>
      </p:graphicFrame>
    </p:spTree>
    <p:extLst>
      <p:ext uri="{BB962C8B-B14F-4D97-AF65-F5344CB8AC3E}">
        <p14:creationId xmlns:p14="http://schemas.microsoft.com/office/powerpoint/2010/main" val="2858537876"/>
      </p:ext>
    </p:extLst>
  </p:cSld>
  <p:clrMapOvr>
    <a:masterClrMapping/>
  </p:clrMapOvr>
  <p:transition>
    <p:newsflash/>
    <p:sndAc>
      <p:stSnd>
        <p:snd r:embed="rId3" name="laser.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２</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台風・大雨（風水害）②</a:t>
            </a:r>
            <a:endParaRPr kumimoji="1" lang="ja-JP" altLang="en-US" sz="2400" dirty="0">
              <a:latin typeface="HGS創英角ｺﾞｼｯｸUB" pitchFamily="50" charset="-128"/>
              <a:ea typeface="HGS創英角ｺﾞｼｯｸUB" pitchFamily="50" charset="-128"/>
            </a:endParaRPr>
          </a:p>
        </p:txBody>
      </p:sp>
      <p:sp>
        <p:nvSpPr>
          <p:cNvPr id="2" name="テキスト ボックス 1"/>
          <p:cNvSpPr txBox="1"/>
          <p:nvPr/>
        </p:nvSpPr>
        <p:spPr>
          <a:xfrm>
            <a:off x="35496" y="970850"/>
            <a:ext cx="9108504" cy="3970318"/>
          </a:xfrm>
          <a:prstGeom prst="rect">
            <a:avLst/>
          </a:prstGeom>
          <a:noFill/>
        </p:spPr>
        <p:txBody>
          <a:bodyPr wrap="square" rtlCol="0">
            <a:spAutoFit/>
          </a:bodyPr>
          <a:lstStyle/>
          <a:p>
            <a:r>
              <a:rPr lang="ja-JP" altLang="en-US" dirty="0" smtClean="0">
                <a:solidFill>
                  <a:sysClr val="windowText" lastClr="000000"/>
                </a:solidFill>
              </a:rPr>
              <a:t>担当</a:t>
            </a:r>
            <a:r>
              <a:rPr lang="ja-JP" altLang="en-US" dirty="0">
                <a:solidFill>
                  <a:sysClr val="windowText" lastClr="000000"/>
                </a:solidFill>
              </a:rPr>
              <a:t>業務内容の確認や</a:t>
            </a:r>
            <a:r>
              <a:rPr lang="ja-JP" altLang="en-US" dirty="0" smtClean="0">
                <a:solidFill>
                  <a:sysClr val="windowText" lastClr="000000"/>
                </a:solidFill>
              </a:rPr>
              <a:t>準備</a:t>
            </a:r>
            <a:endParaRPr lang="en-US" altLang="ja-JP" dirty="0" smtClean="0">
              <a:solidFill>
                <a:sysClr val="windowText" lastClr="000000"/>
              </a:solidFill>
            </a:endParaRPr>
          </a:p>
          <a:p>
            <a:endParaRPr lang="en-US" altLang="ja-JP" dirty="0">
              <a:solidFill>
                <a:sysClr val="windowText" lastClr="000000"/>
              </a:solidFill>
            </a:endParaRPr>
          </a:p>
          <a:p>
            <a:r>
              <a:rPr lang="ja-JP" altLang="en-US" dirty="0">
                <a:solidFill>
                  <a:sysClr val="windowText" lastClr="000000"/>
                </a:solidFill>
              </a:rPr>
              <a:t>○災害警戒時には、担当別の業務内容を確認し、速やかに避難等の対応ができるよう、点検や準備などをしましょう。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a:solidFill>
                  <a:sysClr val="windowText" lastClr="000000"/>
                </a:solidFill>
              </a:rPr>
              <a:t>■情報収集・連絡担当（気象情報の継続確認、市区町村や防災関係機関からの情報収集など）</a:t>
            </a:r>
            <a:endParaRPr lang="en-US" altLang="ja-JP" dirty="0">
              <a:solidFill>
                <a:sysClr val="windowText" lastClr="000000"/>
              </a:solidFill>
            </a:endParaRPr>
          </a:p>
          <a:p>
            <a:r>
              <a:rPr lang="ja-JP" altLang="en-US" dirty="0">
                <a:solidFill>
                  <a:sysClr val="windowText" lastClr="000000"/>
                </a:solidFill>
              </a:rPr>
              <a:t>■救護班（救護運搬用具の点検、配備、医薬品等の点検、準備等）</a:t>
            </a:r>
            <a:endParaRPr lang="en-US" altLang="ja-JP" dirty="0">
              <a:solidFill>
                <a:sysClr val="windowText" lastClr="000000"/>
              </a:solidFill>
            </a:endParaRPr>
          </a:p>
          <a:p>
            <a:endParaRPr lang="en-US" altLang="ja-JP" dirty="0">
              <a:solidFill>
                <a:sysClr val="windowText" lastClr="000000"/>
              </a:solidFill>
            </a:endParaRPr>
          </a:p>
          <a:p>
            <a:r>
              <a:rPr lang="ja-JP" altLang="en-US" dirty="0">
                <a:solidFill>
                  <a:sysClr val="windowText" lastClr="000000"/>
                </a:solidFill>
              </a:rPr>
              <a:t>■安全対策班（鉢植え、物干し等飛ばされそうな者の室内移動、土嚢の準備、火の元の点検、発電機の手配、避難場所・経路・場所の確認）</a:t>
            </a:r>
            <a:endParaRPr lang="en-US" altLang="ja-JP" dirty="0">
              <a:solidFill>
                <a:sysClr val="windowText" lastClr="000000"/>
              </a:solidFill>
            </a:endParaRPr>
          </a:p>
          <a:p>
            <a:endParaRPr lang="en-US" altLang="ja-JP" dirty="0">
              <a:solidFill>
                <a:sysClr val="windowText" lastClr="000000"/>
              </a:solidFill>
            </a:endParaRPr>
          </a:p>
          <a:p>
            <a:r>
              <a:rPr lang="ja-JP" altLang="en-US" dirty="0">
                <a:solidFill>
                  <a:sysClr val="windowText" lastClr="000000"/>
                </a:solidFill>
              </a:rPr>
              <a:t>■物資班（備蓄品の高い場所への移動、非常用持ち出しセットの確認等）</a:t>
            </a:r>
            <a:endParaRPr lang="en-US" altLang="ja-JP" dirty="0">
              <a:solidFill>
                <a:sysClr val="windowText" lastClr="000000"/>
              </a:solidFill>
            </a:endParaRPr>
          </a:p>
          <a:p>
            <a:endParaRPr lang="ja-JP" altLang="en-US" dirty="0">
              <a:solidFill>
                <a:sysClr val="windowText" lastClr="000000"/>
              </a:solidFill>
            </a:endParaRPr>
          </a:p>
        </p:txBody>
      </p:sp>
    </p:spTree>
    <p:extLst>
      <p:ext uri="{BB962C8B-B14F-4D97-AF65-F5344CB8AC3E}">
        <p14:creationId xmlns:p14="http://schemas.microsoft.com/office/powerpoint/2010/main" val="2275380509"/>
      </p:ext>
    </p:extLst>
  </p:cSld>
  <p:clrMapOvr>
    <a:masterClrMapping/>
  </p:clrMapOvr>
  <p:transition>
    <p:newsflash/>
    <p:sndAc>
      <p:stSnd>
        <p:snd r:embed="rId3" name="laser.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２</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台風・大雨（風水害）③</a:t>
            </a:r>
            <a:endParaRPr kumimoji="1" lang="ja-JP" altLang="en-US" sz="2400" dirty="0">
              <a:latin typeface="HGS創英角ｺﾞｼｯｸUB" pitchFamily="50" charset="-128"/>
              <a:ea typeface="HGS創英角ｺﾞｼｯｸUB" pitchFamily="50" charset="-128"/>
            </a:endParaRPr>
          </a:p>
        </p:txBody>
      </p:sp>
      <p:sp>
        <p:nvSpPr>
          <p:cNvPr id="2" name="正方形/長方形 1"/>
          <p:cNvSpPr/>
          <p:nvPr/>
        </p:nvSpPr>
        <p:spPr>
          <a:xfrm>
            <a:off x="64096" y="894782"/>
            <a:ext cx="2723823" cy="369332"/>
          </a:xfrm>
          <a:prstGeom prst="rect">
            <a:avLst/>
          </a:prstGeom>
        </p:spPr>
        <p:txBody>
          <a:bodyPr wrap="none">
            <a:spAutoFit/>
          </a:bodyPr>
          <a:lstStyle/>
          <a:p>
            <a:pPr algn="ctr"/>
            <a:r>
              <a:rPr lang="ja-JP" altLang="en-US" dirty="0" smtClean="0">
                <a:solidFill>
                  <a:sysClr val="windowText" lastClr="000000"/>
                </a:solidFill>
              </a:rPr>
              <a:t>○職員</a:t>
            </a:r>
            <a:r>
              <a:rPr lang="ja-JP" altLang="en-US" dirty="0">
                <a:solidFill>
                  <a:sysClr val="windowText" lastClr="000000"/>
                </a:solidFill>
              </a:rPr>
              <a:t>や利用者への周知</a:t>
            </a:r>
          </a:p>
        </p:txBody>
      </p:sp>
      <p:sp>
        <p:nvSpPr>
          <p:cNvPr id="22" name="正方形/長方形 21"/>
          <p:cNvSpPr/>
          <p:nvPr/>
        </p:nvSpPr>
        <p:spPr>
          <a:xfrm>
            <a:off x="64096" y="1340768"/>
            <a:ext cx="6750496" cy="1477328"/>
          </a:xfrm>
          <a:prstGeom prst="rect">
            <a:avLst/>
          </a:prstGeom>
        </p:spPr>
        <p:txBody>
          <a:bodyPr wrap="square">
            <a:spAutoFit/>
          </a:bodyPr>
          <a:lstStyle/>
          <a:p>
            <a:r>
              <a:rPr lang="ja-JP" altLang="en-US" dirty="0" smtClean="0">
                <a:solidFill>
                  <a:sysClr val="windowText" lastClr="000000"/>
                </a:solidFill>
              </a:rPr>
              <a:t>■職員間</a:t>
            </a:r>
            <a:r>
              <a:rPr lang="ja-JP" altLang="en-US" dirty="0">
                <a:solidFill>
                  <a:sysClr val="windowText" lastClr="000000"/>
                </a:solidFill>
              </a:rPr>
              <a:t>で十分な意思疎通や情報の共有化が図れるよう、ホワイトボードや掲示板に気象情報などを記入しましょう。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smtClean="0">
                <a:solidFill>
                  <a:sysClr val="windowText" lastClr="000000"/>
                </a:solidFill>
              </a:rPr>
              <a:t>■災害</a:t>
            </a:r>
            <a:r>
              <a:rPr lang="ja-JP" altLang="en-US" dirty="0">
                <a:solidFill>
                  <a:sysClr val="windowText" lastClr="000000"/>
                </a:solidFill>
              </a:rPr>
              <a:t>についての才覚な情報を伝えて利用者の動揺・不安を解消するとともに、避難の準備など適切な行動が取れるようにしましょう。</a:t>
            </a:r>
          </a:p>
        </p:txBody>
      </p:sp>
      <p:sp>
        <p:nvSpPr>
          <p:cNvPr id="23" name="正方形/長方形 22"/>
          <p:cNvSpPr/>
          <p:nvPr/>
        </p:nvSpPr>
        <p:spPr>
          <a:xfrm>
            <a:off x="35496" y="2953975"/>
            <a:ext cx="9275296" cy="3139321"/>
          </a:xfrm>
          <a:prstGeom prst="rect">
            <a:avLst/>
          </a:prstGeom>
        </p:spPr>
        <p:txBody>
          <a:bodyPr wrap="none">
            <a:spAutoFit/>
          </a:bodyPr>
          <a:lstStyle/>
          <a:p>
            <a:r>
              <a:rPr lang="ja-JP" altLang="en-US" dirty="0" smtClean="0">
                <a:solidFill>
                  <a:sysClr val="windowText" lastClr="000000"/>
                </a:solidFill>
              </a:rPr>
              <a:t>○避難</a:t>
            </a:r>
            <a:endParaRPr lang="en-US" altLang="ja-JP" dirty="0" smtClean="0">
              <a:solidFill>
                <a:sysClr val="windowText" lastClr="000000"/>
              </a:solidFill>
            </a:endParaRPr>
          </a:p>
          <a:p>
            <a:endParaRPr lang="en-US" altLang="ja-JP" dirty="0" smtClean="0">
              <a:solidFill>
                <a:sysClr val="windowText" lastClr="000000"/>
              </a:solidFill>
            </a:endParaRPr>
          </a:p>
          <a:p>
            <a:r>
              <a:rPr lang="ja-JP" altLang="en-US" dirty="0" smtClean="0">
                <a:solidFill>
                  <a:sysClr val="windowText" lastClr="000000"/>
                </a:solidFill>
              </a:rPr>
              <a:t>■市区</a:t>
            </a:r>
            <a:r>
              <a:rPr lang="ja-JP" altLang="en-US" dirty="0">
                <a:solidFill>
                  <a:sysClr val="windowText" lastClr="000000"/>
                </a:solidFill>
              </a:rPr>
              <a:t>町村の防災担当課又は福祉担当課、消防その他の防災関係機関から避難</a:t>
            </a:r>
            <a:r>
              <a:rPr lang="ja-JP" altLang="en-US" dirty="0" smtClean="0">
                <a:solidFill>
                  <a:sysClr val="windowText" lastClr="000000"/>
                </a:solidFill>
              </a:rPr>
              <a:t>に</a:t>
            </a:r>
            <a:endParaRPr lang="en-US" altLang="ja-JP" dirty="0" smtClean="0">
              <a:solidFill>
                <a:sysClr val="windowText" lastClr="000000"/>
              </a:solidFill>
            </a:endParaRPr>
          </a:p>
          <a:p>
            <a:r>
              <a:rPr lang="ja-JP" altLang="en-US" dirty="0" smtClean="0">
                <a:solidFill>
                  <a:sysClr val="windowText" lastClr="000000"/>
                </a:solidFill>
              </a:rPr>
              <a:t>関する</a:t>
            </a:r>
            <a:r>
              <a:rPr lang="ja-JP" altLang="en-US" dirty="0">
                <a:solidFill>
                  <a:sysClr val="windowText" lastClr="000000"/>
                </a:solidFill>
              </a:rPr>
              <a:t>情報を得たときや施設周辺で少しでも異常現象を見つけたときに</a:t>
            </a:r>
            <a:r>
              <a:rPr lang="ja-JP" altLang="en-US" dirty="0" smtClean="0">
                <a:solidFill>
                  <a:sysClr val="windowText" lastClr="000000"/>
                </a:solidFill>
              </a:rPr>
              <a:t>は</a:t>
            </a:r>
            <a:endParaRPr lang="en-US" altLang="ja-JP" dirty="0" smtClean="0">
              <a:solidFill>
                <a:sysClr val="windowText" lastClr="000000"/>
              </a:solidFill>
            </a:endParaRPr>
          </a:p>
          <a:p>
            <a:r>
              <a:rPr lang="ja-JP" altLang="en-US" dirty="0" smtClean="0">
                <a:solidFill>
                  <a:sysClr val="windowText" lastClr="000000"/>
                </a:solidFill>
              </a:rPr>
              <a:t>避難</a:t>
            </a:r>
            <a:r>
              <a:rPr lang="ja-JP" altLang="en-US" dirty="0">
                <a:solidFill>
                  <a:sysClr val="windowText" lastClr="000000"/>
                </a:solidFill>
              </a:rPr>
              <a:t>を決定しましょう。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smtClean="0">
                <a:solidFill>
                  <a:sysClr val="windowText" lastClr="000000"/>
                </a:solidFill>
              </a:rPr>
              <a:t>■市区</a:t>
            </a:r>
            <a:r>
              <a:rPr lang="ja-JP" altLang="en-US" dirty="0">
                <a:solidFill>
                  <a:sysClr val="windowText" lastClr="000000"/>
                </a:solidFill>
              </a:rPr>
              <a:t>町村の防災担当課等から河川の増水状況や近隣の被害状況等を入手し</a:t>
            </a:r>
            <a:r>
              <a:rPr lang="ja-JP" altLang="en-US" dirty="0" smtClean="0">
                <a:solidFill>
                  <a:sysClr val="windowText" lastClr="000000"/>
                </a:solidFill>
              </a:rPr>
              <a:t>、</a:t>
            </a:r>
            <a:endParaRPr lang="en-US" altLang="ja-JP" dirty="0" smtClean="0">
              <a:solidFill>
                <a:sysClr val="windowText" lastClr="000000"/>
              </a:solidFill>
            </a:endParaRPr>
          </a:p>
          <a:p>
            <a:r>
              <a:rPr lang="ja-JP" altLang="en-US" dirty="0" smtClean="0">
                <a:solidFill>
                  <a:sysClr val="windowText" lastClr="000000"/>
                </a:solidFill>
              </a:rPr>
              <a:t>最も</a:t>
            </a:r>
            <a:r>
              <a:rPr lang="ja-JP" altLang="en-US" dirty="0">
                <a:solidFill>
                  <a:sysClr val="windowText" lastClr="000000"/>
                </a:solidFill>
              </a:rPr>
              <a:t>安全と思われる避難場所や避難経路を選びましょう。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smtClean="0">
                <a:solidFill>
                  <a:sysClr val="windowText" lastClr="000000"/>
                </a:solidFill>
              </a:rPr>
              <a:t>■浸水</a:t>
            </a:r>
            <a:r>
              <a:rPr lang="ja-JP" altLang="en-US" dirty="0">
                <a:solidFill>
                  <a:sysClr val="windowText" lastClr="000000"/>
                </a:solidFill>
              </a:rPr>
              <a:t>や土砂災害のおそれがある場合に施設内で避難するとき</a:t>
            </a:r>
            <a:r>
              <a:rPr lang="ja-JP" altLang="en-US" dirty="0" smtClean="0">
                <a:solidFill>
                  <a:sysClr val="windowText" lastClr="000000"/>
                </a:solidFill>
              </a:rPr>
              <a:t>は</a:t>
            </a:r>
            <a:endParaRPr lang="en-US" altLang="ja-JP" dirty="0" smtClean="0">
              <a:solidFill>
                <a:sysClr val="windowText" lastClr="000000"/>
              </a:solidFill>
            </a:endParaRPr>
          </a:p>
          <a:p>
            <a:r>
              <a:rPr lang="ja-JP" altLang="en-US" dirty="0" smtClean="0">
                <a:solidFill>
                  <a:sysClr val="windowText" lastClr="000000"/>
                </a:solidFill>
              </a:rPr>
              <a:t>できるだけ</a:t>
            </a:r>
            <a:r>
              <a:rPr lang="ja-JP" altLang="en-US" dirty="0">
                <a:solidFill>
                  <a:sysClr val="windowText" lastClr="000000"/>
                </a:solidFill>
              </a:rPr>
              <a:t>高層階に避難しましょう。この場合、食料等の備蓄品も一緒に高層階に搬送します。</a:t>
            </a:r>
            <a:endParaRPr lang="en-US" altLang="ja-JP" dirty="0">
              <a:solidFill>
                <a:sysClr val="windowText" lastClr="000000"/>
              </a:solidFill>
            </a:endParaRPr>
          </a:p>
        </p:txBody>
      </p:sp>
    </p:spTree>
    <p:extLst>
      <p:ext uri="{BB962C8B-B14F-4D97-AF65-F5344CB8AC3E}">
        <p14:creationId xmlns:p14="http://schemas.microsoft.com/office/powerpoint/2010/main" val="3529007275"/>
      </p:ext>
    </p:extLst>
  </p:cSld>
  <p:clrMapOvr>
    <a:masterClrMapping/>
  </p:clrMapOvr>
  <p:transition>
    <p:newsflash/>
    <p:sndAc>
      <p:stSnd>
        <p:snd r:embed="rId3" name="laser.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２</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台風・大雨（風水害）④</a:t>
            </a:r>
            <a:endParaRPr kumimoji="1" lang="ja-JP" altLang="en-US" sz="2400" dirty="0">
              <a:latin typeface="HGS創英角ｺﾞｼｯｸUB" pitchFamily="50" charset="-128"/>
              <a:ea typeface="HGS創英角ｺﾞｼｯｸUB" pitchFamily="50" charset="-128"/>
            </a:endParaRPr>
          </a:p>
        </p:txBody>
      </p:sp>
      <p:sp>
        <p:nvSpPr>
          <p:cNvPr id="2" name="正方形/長方形 1"/>
          <p:cNvSpPr/>
          <p:nvPr/>
        </p:nvSpPr>
        <p:spPr>
          <a:xfrm>
            <a:off x="179512" y="1028343"/>
            <a:ext cx="8784976" cy="3139321"/>
          </a:xfrm>
          <a:prstGeom prst="rect">
            <a:avLst/>
          </a:prstGeom>
        </p:spPr>
        <p:txBody>
          <a:bodyPr wrap="square">
            <a:spAutoFit/>
          </a:bodyPr>
          <a:lstStyle/>
          <a:p>
            <a:r>
              <a:rPr lang="ja-JP" altLang="en-US" dirty="0">
                <a:solidFill>
                  <a:sysClr val="windowText" lastClr="000000"/>
                </a:solidFill>
              </a:rPr>
              <a:t>○市区町村から避難準備情報が出る前に自主避難するときは、避難所の使用が可能かどうかお市区町村の防災担当課又は福祉担当課に確認しましょう。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a:solidFill>
                  <a:sysClr val="windowText" lastClr="000000"/>
                </a:solidFill>
              </a:rPr>
              <a:t>○施設職員は不測している場合、地域の協力者の協力も得て避難するようにしましょう。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a:solidFill>
                  <a:sysClr val="windowText" lastClr="000000"/>
                </a:solidFill>
              </a:rPr>
              <a:t>○ブレーカーの切断など、２次災害発生の防止措置をとりましょう。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a:solidFill>
                  <a:sysClr val="windowText" lastClr="000000"/>
                </a:solidFill>
              </a:rPr>
              <a:t>老人福祉施設・障害者福祉施設</a:t>
            </a:r>
            <a:endParaRPr lang="en-US" altLang="ja-JP" dirty="0">
              <a:solidFill>
                <a:sysClr val="windowText" lastClr="000000"/>
              </a:solidFill>
            </a:endParaRPr>
          </a:p>
          <a:p>
            <a:r>
              <a:rPr lang="ja-JP" altLang="en-US" dirty="0">
                <a:solidFill>
                  <a:sysClr val="windowText" lastClr="000000"/>
                </a:solidFill>
              </a:rPr>
              <a:t>・寝たきりの方や介助の必要な方が利用する施設については、避難時に一人の利用者の避難に複数の職員と相当な時間を必要とすることから早い段階で避難の判断をするようにしましょう。</a:t>
            </a:r>
            <a:endParaRPr lang="en-US" altLang="ja-JP" dirty="0">
              <a:solidFill>
                <a:sysClr val="windowText" lastClr="000000"/>
              </a:solidFill>
            </a:endParaRPr>
          </a:p>
        </p:txBody>
      </p:sp>
    </p:spTree>
    <p:extLst>
      <p:ext uri="{BB962C8B-B14F-4D97-AF65-F5344CB8AC3E}">
        <p14:creationId xmlns:p14="http://schemas.microsoft.com/office/powerpoint/2010/main" val="2649455107"/>
      </p:ext>
    </p:extLst>
  </p:cSld>
  <p:clrMapOvr>
    <a:masterClrMapping/>
  </p:clrMapOvr>
  <p:transition>
    <p:newsflash/>
    <p:sndAc>
      <p:stSnd>
        <p:snd r:embed="rId3" name="laser.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２</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台風・大雨（風水害）⑤</a:t>
            </a:r>
            <a:endParaRPr kumimoji="1" lang="ja-JP" altLang="en-US" sz="2400" dirty="0">
              <a:latin typeface="HGS創英角ｺﾞｼｯｸUB" pitchFamily="50" charset="-128"/>
              <a:ea typeface="HGS創英角ｺﾞｼｯｸUB" pitchFamily="50" charset="-128"/>
            </a:endParaRPr>
          </a:p>
        </p:txBody>
      </p:sp>
      <p:sp>
        <p:nvSpPr>
          <p:cNvPr id="2" name="正方形/長方形 1"/>
          <p:cNvSpPr/>
          <p:nvPr/>
        </p:nvSpPr>
        <p:spPr>
          <a:xfrm>
            <a:off x="179512" y="1028343"/>
            <a:ext cx="8784976" cy="646331"/>
          </a:xfrm>
          <a:prstGeom prst="rect">
            <a:avLst/>
          </a:prstGeom>
        </p:spPr>
        <p:txBody>
          <a:bodyPr wrap="square">
            <a:spAutoFit/>
          </a:bodyPr>
          <a:lstStyle/>
          <a:p>
            <a:r>
              <a:rPr lang="ja-JP" altLang="en-US" dirty="0" smtClean="0">
                <a:solidFill>
                  <a:sysClr val="windowText" lastClr="000000"/>
                </a:solidFill>
              </a:rPr>
              <a:t>○</a:t>
            </a:r>
            <a:r>
              <a:rPr lang="ja-JP" altLang="en-US" dirty="0">
                <a:solidFill>
                  <a:sysClr val="windowText" lastClr="000000"/>
                </a:solidFill>
              </a:rPr>
              <a:t>家族への報告</a:t>
            </a:r>
          </a:p>
          <a:p>
            <a:endParaRPr lang="en-US" altLang="ja-JP" dirty="0">
              <a:solidFill>
                <a:sysClr val="windowText" lastClr="000000"/>
              </a:solidFill>
            </a:endParaRPr>
          </a:p>
        </p:txBody>
      </p:sp>
      <p:sp>
        <p:nvSpPr>
          <p:cNvPr id="3" name="正方形/長方形 2"/>
          <p:cNvSpPr/>
          <p:nvPr/>
        </p:nvSpPr>
        <p:spPr>
          <a:xfrm>
            <a:off x="166414" y="1358935"/>
            <a:ext cx="8798073" cy="646331"/>
          </a:xfrm>
          <a:prstGeom prst="rect">
            <a:avLst/>
          </a:prstGeom>
        </p:spPr>
        <p:txBody>
          <a:bodyPr wrap="square">
            <a:spAutoFit/>
          </a:bodyPr>
          <a:lstStyle/>
          <a:p>
            <a:r>
              <a:rPr lang="ja-JP" altLang="en-US" dirty="0" smtClean="0">
                <a:solidFill>
                  <a:sysClr val="windowText" lastClr="000000"/>
                </a:solidFill>
              </a:rPr>
              <a:t>■災害用</a:t>
            </a:r>
            <a:r>
              <a:rPr lang="ja-JP" altLang="en-US" dirty="0">
                <a:solidFill>
                  <a:sysClr val="windowText" lastClr="000000"/>
                </a:solidFill>
              </a:rPr>
              <a:t>伝言ダイヤルサービスなど、事前に定めた災害時の連絡方法により</a:t>
            </a:r>
            <a:r>
              <a:rPr lang="ja-JP" altLang="en-US" dirty="0" smtClean="0">
                <a:solidFill>
                  <a:sysClr val="windowText" lastClr="000000"/>
                </a:solidFill>
              </a:rPr>
              <a:t>、</a:t>
            </a:r>
            <a:endParaRPr lang="en-US" altLang="ja-JP" dirty="0" smtClean="0">
              <a:solidFill>
                <a:sysClr val="windowText" lastClr="000000"/>
              </a:solidFill>
            </a:endParaRPr>
          </a:p>
          <a:p>
            <a:r>
              <a:rPr lang="ja-JP" altLang="en-US" dirty="0">
                <a:solidFill>
                  <a:sysClr val="windowText" lastClr="000000"/>
                </a:solidFill>
              </a:rPr>
              <a:t>　 </a:t>
            </a:r>
            <a:r>
              <a:rPr lang="ja-JP" altLang="en-US" dirty="0" smtClean="0">
                <a:solidFill>
                  <a:sysClr val="windowText" lastClr="000000"/>
                </a:solidFill>
              </a:rPr>
              <a:t>家族</a:t>
            </a:r>
            <a:r>
              <a:rPr lang="ja-JP" altLang="en-US" dirty="0">
                <a:solidFill>
                  <a:sysClr val="windowText" lastClr="000000"/>
                </a:solidFill>
              </a:rPr>
              <a:t>に利用者と施設の状況を伝えましょう。</a:t>
            </a:r>
          </a:p>
        </p:txBody>
      </p:sp>
      <p:sp>
        <p:nvSpPr>
          <p:cNvPr id="11" name="正方形/長方形 10"/>
          <p:cNvSpPr/>
          <p:nvPr/>
        </p:nvSpPr>
        <p:spPr>
          <a:xfrm>
            <a:off x="179512" y="2185972"/>
            <a:ext cx="2709396" cy="369332"/>
          </a:xfrm>
          <a:prstGeom prst="rect">
            <a:avLst/>
          </a:prstGeom>
        </p:spPr>
        <p:txBody>
          <a:bodyPr wrap="none">
            <a:spAutoFit/>
          </a:bodyPr>
          <a:lstStyle/>
          <a:p>
            <a:pPr algn="ctr"/>
            <a:r>
              <a:rPr lang="ja-JP" altLang="en-US" dirty="0">
                <a:solidFill>
                  <a:sysClr val="windowText" lastClr="000000"/>
                </a:solidFill>
              </a:rPr>
              <a:t>○</a:t>
            </a:r>
            <a:r>
              <a:rPr lang="ja-JP" altLang="en-US" dirty="0" smtClean="0">
                <a:solidFill>
                  <a:sysClr val="windowText" lastClr="000000"/>
                </a:solidFill>
              </a:rPr>
              <a:t>健康</a:t>
            </a:r>
            <a:r>
              <a:rPr lang="ja-JP" altLang="en-US" dirty="0">
                <a:solidFill>
                  <a:sysClr val="windowText" lastClr="000000"/>
                </a:solidFill>
              </a:rPr>
              <a:t>ケアとメンタル対策</a:t>
            </a:r>
          </a:p>
        </p:txBody>
      </p:sp>
      <p:sp>
        <p:nvSpPr>
          <p:cNvPr id="12" name="正方形/長方形 11"/>
          <p:cNvSpPr/>
          <p:nvPr/>
        </p:nvSpPr>
        <p:spPr>
          <a:xfrm>
            <a:off x="179512" y="2565827"/>
            <a:ext cx="8424936" cy="1200329"/>
          </a:xfrm>
          <a:prstGeom prst="rect">
            <a:avLst/>
          </a:prstGeom>
        </p:spPr>
        <p:txBody>
          <a:bodyPr wrap="square">
            <a:spAutoFit/>
          </a:bodyPr>
          <a:lstStyle/>
          <a:p>
            <a:r>
              <a:rPr lang="ja-JP" altLang="en-US" dirty="0" smtClean="0">
                <a:solidFill>
                  <a:sysClr val="windowText" lastClr="000000"/>
                </a:solidFill>
              </a:rPr>
              <a:t>■利用者</a:t>
            </a:r>
            <a:r>
              <a:rPr lang="ja-JP" altLang="en-US" dirty="0">
                <a:solidFill>
                  <a:sysClr val="windowText" lastClr="000000"/>
                </a:solidFill>
              </a:rPr>
              <a:t>の健康状態や精神状態を確認し、体調管理や不安感の軽減に努めましょう。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smtClean="0">
                <a:solidFill>
                  <a:sysClr val="windowText" lastClr="000000"/>
                </a:solidFill>
              </a:rPr>
              <a:t>■心身</a:t>
            </a:r>
            <a:r>
              <a:rPr lang="ja-JP" altLang="en-US" dirty="0">
                <a:solidFill>
                  <a:sysClr val="windowText" lastClr="000000"/>
                </a:solidFill>
              </a:rPr>
              <a:t>の変調が著しい利用者に対しては、市区町村と相談して医師カウンセラーの</a:t>
            </a:r>
            <a:r>
              <a:rPr lang="ja-JP" altLang="en-US" dirty="0" smtClean="0">
                <a:solidFill>
                  <a:sysClr val="windowText" lastClr="000000"/>
                </a:solidFill>
              </a:rPr>
              <a:t>受　　　　　　　　　　　　</a:t>
            </a:r>
            <a:endParaRPr lang="en-US" altLang="ja-JP" dirty="0" smtClean="0">
              <a:solidFill>
                <a:sysClr val="windowText" lastClr="000000"/>
              </a:solidFill>
            </a:endParaRPr>
          </a:p>
          <a:p>
            <a:r>
              <a:rPr lang="ja-JP" altLang="en-US" dirty="0">
                <a:solidFill>
                  <a:sysClr val="windowText" lastClr="000000"/>
                </a:solidFill>
              </a:rPr>
              <a:t>　</a:t>
            </a:r>
            <a:r>
              <a:rPr lang="ja-JP" altLang="en-US" dirty="0" smtClean="0">
                <a:solidFill>
                  <a:sysClr val="windowText" lastClr="000000"/>
                </a:solidFill>
              </a:rPr>
              <a:t> 診</a:t>
            </a:r>
            <a:r>
              <a:rPr lang="ja-JP" altLang="en-US" dirty="0">
                <a:solidFill>
                  <a:sysClr val="windowText" lastClr="000000"/>
                </a:solidFill>
              </a:rPr>
              <a:t>や受入れ可能な医療機関への入院の検討をしましょう。</a:t>
            </a:r>
          </a:p>
        </p:txBody>
      </p:sp>
      <p:sp>
        <p:nvSpPr>
          <p:cNvPr id="13" name="正方形/長方形 12"/>
          <p:cNvSpPr/>
          <p:nvPr/>
        </p:nvSpPr>
        <p:spPr>
          <a:xfrm>
            <a:off x="179512" y="3805091"/>
            <a:ext cx="3185488" cy="369332"/>
          </a:xfrm>
          <a:prstGeom prst="rect">
            <a:avLst/>
          </a:prstGeom>
        </p:spPr>
        <p:txBody>
          <a:bodyPr wrap="none">
            <a:spAutoFit/>
          </a:bodyPr>
          <a:lstStyle/>
          <a:p>
            <a:pPr algn="ctr"/>
            <a:r>
              <a:rPr lang="ja-JP" altLang="en-US" dirty="0" smtClean="0">
                <a:solidFill>
                  <a:sysClr val="windowText" lastClr="000000"/>
                </a:solidFill>
              </a:rPr>
              <a:t>○他</a:t>
            </a:r>
            <a:r>
              <a:rPr lang="ja-JP" altLang="en-US" dirty="0">
                <a:solidFill>
                  <a:sysClr val="windowText" lastClr="000000"/>
                </a:solidFill>
              </a:rPr>
              <a:t>の施設等への受入れ要請</a:t>
            </a:r>
          </a:p>
        </p:txBody>
      </p:sp>
      <p:sp>
        <p:nvSpPr>
          <p:cNvPr id="14" name="正方形/長方形 13"/>
          <p:cNvSpPr/>
          <p:nvPr/>
        </p:nvSpPr>
        <p:spPr>
          <a:xfrm>
            <a:off x="179512" y="4212368"/>
            <a:ext cx="7992888" cy="1754326"/>
          </a:xfrm>
          <a:prstGeom prst="rect">
            <a:avLst/>
          </a:prstGeom>
        </p:spPr>
        <p:txBody>
          <a:bodyPr wrap="square">
            <a:spAutoFit/>
          </a:bodyPr>
          <a:lstStyle/>
          <a:p>
            <a:r>
              <a:rPr lang="ja-JP" altLang="en-US" dirty="0" smtClean="0">
                <a:solidFill>
                  <a:sysClr val="windowText" lastClr="000000"/>
                </a:solidFill>
              </a:rPr>
              <a:t>■施設</a:t>
            </a:r>
            <a:r>
              <a:rPr lang="ja-JP" altLang="en-US" dirty="0">
                <a:solidFill>
                  <a:sysClr val="windowText" lastClr="000000"/>
                </a:solidFill>
              </a:rPr>
              <a:t>の被災や避難勧告の継続等により、休業せざるを得ない場合は、協力施設や市区町村の福祉担当課、都道府県の施設担当課とも協議し、利用者を他の施設等で受け入れてもらうようにしましょう。</a:t>
            </a:r>
            <a:endParaRPr lang="en-US" altLang="ja-JP" dirty="0">
              <a:solidFill>
                <a:sysClr val="windowText" lastClr="000000"/>
              </a:solidFill>
            </a:endParaRPr>
          </a:p>
          <a:p>
            <a:endParaRPr lang="en-US" altLang="ja-JP" dirty="0">
              <a:solidFill>
                <a:sysClr val="windowText" lastClr="000000"/>
              </a:solidFill>
            </a:endParaRPr>
          </a:p>
          <a:p>
            <a:r>
              <a:rPr lang="ja-JP" altLang="en-US" dirty="0" smtClean="0">
                <a:solidFill>
                  <a:sysClr val="windowText" lastClr="000000"/>
                </a:solidFill>
              </a:rPr>
              <a:t>■他</a:t>
            </a:r>
            <a:r>
              <a:rPr lang="ja-JP" altLang="en-US" dirty="0">
                <a:solidFill>
                  <a:sysClr val="windowText" lastClr="000000"/>
                </a:solidFill>
              </a:rPr>
              <a:t>の施設等に引き受けてもらう際には、施設利用者一覧表などにより、利用者の配慮事項等をきちんと伝えましょう。</a:t>
            </a:r>
          </a:p>
        </p:txBody>
      </p:sp>
    </p:spTree>
    <p:extLst>
      <p:ext uri="{BB962C8B-B14F-4D97-AF65-F5344CB8AC3E}">
        <p14:creationId xmlns:p14="http://schemas.microsoft.com/office/powerpoint/2010/main" val="3330295335"/>
      </p:ext>
    </p:extLst>
  </p:cSld>
  <p:clrMapOvr>
    <a:masterClrMapping/>
  </p:clrMapOvr>
  <p:transition>
    <p:newsflash/>
    <p:sndAc>
      <p:stSnd>
        <p:snd r:embed="rId3" name="laser.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２</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台風・大雨（風水害）⑥</a:t>
            </a:r>
            <a:endParaRPr kumimoji="1" lang="ja-JP" altLang="en-US" sz="2400" dirty="0">
              <a:latin typeface="HGS創英角ｺﾞｼｯｸUB" pitchFamily="50" charset="-128"/>
              <a:ea typeface="HGS創英角ｺﾞｼｯｸUB" pitchFamily="50" charset="-128"/>
            </a:endParaRPr>
          </a:p>
        </p:txBody>
      </p:sp>
      <p:sp>
        <p:nvSpPr>
          <p:cNvPr id="2" name="正方形/長方形 1"/>
          <p:cNvSpPr/>
          <p:nvPr/>
        </p:nvSpPr>
        <p:spPr>
          <a:xfrm>
            <a:off x="179512" y="1028343"/>
            <a:ext cx="8784976" cy="3139321"/>
          </a:xfrm>
          <a:prstGeom prst="rect">
            <a:avLst/>
          </a:prstGeom>
        </p:spPr>
        <p:txBody>
          <a:bodyPr wrap="square">
            <a:spAutoFit/>
          </a:bodyPr>
          <a:lstStyle/>
          <a:p>
            <a:r>
              <a:rPr lang="ja-JP" altLang="en-US" dirty="0">
                <a:solidFill>
                  <a:sysClr val="windowText" lastClr="000000"/>
                </a:solidFill>
                <a:latin typeface="+mn-ea"/>
              </a:rPr>
              <a:t>○市区町村から避難準備情報が出る前に自主避難するときは、避難所の使用が可能か</a:t>
            </a:r>
            <a:r>
              <a:rPr lang="ja-JP" altLang="en-US" dirty="0" smtClean="0">
                <a:solidFill>
                  <a:sysClr val="windowText" lastClr="000000"/>
                </a:solidFill>
                <a:latin typeface="+mn-ea"/>
              </a:rPr>
              <a:t>どうかを市区</a:t>
            </a:r>
            <a:r>
              <a:rPr lang="ja-JP" altLang="en-US" dirty="0">
                <a:solidFill>
                  <a:sysClr val="windowText" lastClr="000000"/>
                </a:solidFill>
                <a:latin typeface="+mn-ea"/>
              </a:rPr>
              <a:t>町村の防災担当課又は福祉担当課に確認しましょう。</a:t>
            </a:r>
            <a:endParaRPr lang="en-US" altLang="ja-JP" dirty="0">
              <a:solidFill>
                <a:sysClr val="windowText" lastClr="000000"/>
              </a:solidFill>
              <a:latin typeface="+mn-ea"/>
            </a:endParaRPr>
          </a:p>
          <a:p>
            <a:endParaRPr lang="en-US" altLang="ja-JP" dirty="0">
              <a:solidFill>
                <a:sysClr val="windowText" lastClr="000000"/>
              </a:solidFill>
              <a:latin typeface="+mn-ea"/>
            </a:endParaRPr>
          </a:p>
          <a:p>
            <a:r>
              <a:rPr lang="ja-JP" altLang="en-US" dirty="0">
                <a:solidFill>
                  <a:sysClr val="windowText" lastClr="000000"/>
                </a:solidFill>
                <a:latin typeface="+mn-ea"/>
              </a:rPr>
              <a:t>○施設職員は不測している場合、地域の協力者の協力も得て避難するようにしましょう。</a:t>
            </a:r>
            <a:endParaRPr lang="en-US" altLang="ja-JP" dirty="0">
              <a:solidFill>
                <a:sysClr val="windowText" lastClr="000000"/>
              </a:solidFill>
              <a:latin typeface="+mn-ea"/>
            </a:endParaRPr>
          </a:p>
          <a:p>
            <a:endParaRPr lang="en-US" altLang="ja-JP" dirty="0">
              <a:solidFill>
                <a:sysClr val="windowText" lastClr="000000"/>
              </a:solidFill>
              <a:latin typeface="+mn-ea"/>
            </a:endParaRPr>
          </a:p>
          <a:p>
            <a:r>
              <a:rPr lang="ja-JP" altLang="en-US" dirty="0">
                <a:solidFill>
                  <a:sysClr val="windowText" lastClr="000000"/>
                </a:solidFill>
                <a:latin typeface="+mn-ea"/>
              </a:rPr>
              <a:t>○ブレーカーの切断など、２次災害発生の防止措置をとりましょう。</a:t>
            </a:r>
            <a:endParaRPr lang="en-US" altLang="ja-JP" dirty="0">
              <a:solidFill>
                <a:sysClr val="windowText" lastClr="000000"/>
              </a:solidFill>
              <a:latin typeface="+mn-ea"/>
            </a:endParaRPr>
          </a:p>
          <a:p>
            <a:endParaRPr lang="en-US" altLang="ja-JP" dirty="0">
              <a:solidFill>
                <a:sysClr val="windowText" lastClr="000000"/>
              </a:solidFill>
              <a:latin typeface="+mn-ea"/>
            </a:endParaRPr>
          </a:p>
          <a:p>
            <a:r>
              <a:rPr lang="ja-JP" altLang="en-US" dirty="0">
                <a:solidFill>
                  <a:sysClr val="windowText" lastClr="000000"/>
                </a:solidFill>
                <a:latin typeface="+mn-ea"/>
              </a:rPr>
              <a:t>老人福祉施設・障害者福祉施設</a:t>
            </a:r>
            <a:endParaRPr lang="en-US" altLang="ja-JP" dirty="0">
              <a:solidFill>
                <a:sysClr val="windowText" lastClr="000000"/>
              </a:solidFill>
              <a:latin typeface="+mn-ea"/>
            </a:endParaRPr>
          </a:p>
          <a:p>
            <a:r>
              <a:rPr lang="ja-JP" altLang="en-US" dirty="0">
                <a:solidFill>
                  <a:sysClr val="windowText" lastClr="000000"/>
                </a:solidFill>
                <a:latin typeface="+mn-ea"/>
              </a:rPr>
              <a:t>・寝たきりの方や介助の必要な方が利用する施設については、避難時に一人の利用者の避難に複数の職員と相当な時間を必要とすることから早い段階で避難の判断をするようにしましょう。</a:t>
            </a:r>
            <a:endParaRPr lang="en-US" altLang="ja-JP" dirty="0">
              <a:solidFill>
                <a:sysClr val="windowText" lastClr="000000"/>
              </a:solidFill>
              <a:latin typeface="+mn-ea"/>
            </a:endParaRPr>
          </a:p>
        </p:txBody>
      </p:sp>
    </p:spTree>
    <p:extLst>
      <p:ext uri="{BB962C8B-B14F-4D97-AF65-F5344CB8AC3E}">
        <p14:creationId xmlns:p14="http://schemas.microsoft.com/office/powerpoint/2010/main" val="3890094830"/>
      </p:ext>
    </p:extLst>
  </p:cSld>
  <p:clrMapOvr>
    <a:masterClrMapping/>
  </p:clrMapOvr>
  <p:transition>
    <p:newsflash/>
    <p:sndAc>
      <p:stSnd>
        <p:snd r:embed="rId3"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467544" y="836712"/>
            <a:ext cx="8208912" cy="5324535"/>
          </a:xfrm>
          <a:prstGeom prst="rect">
            <a:avLst/>
          </a:prstGeom>
          <a:noFill/>
        </p:spPr>
        <p:txBody>
          <a:bodyPr wrap="square" rtlCol="0">
            <a:spAutoFit/>
          </a:bodyPr>
          <a:lstStyle/>
          <a:p>
            <a:r>
              <a:rPr lang="en-US" altLang="ja-JP" sz="2000" b="1" dirty="0" smtClean="0">
                <a:latin typeface="+mn-ea"/>
              </a:rPr>
              <a:t>1</a:t>
            </a:r>
            <a:r>
              <a:rPr lang="ja-JP" altLang="en-US" sz="2000" b="1" dirty="0" smtClean="0">
                <a:latin typeface="+mn-ea"/>
              </a:rPr>
              <a:t>）火災</a:t>
            </a:r>
            <a:endParaRPr lang="en-US" altLang="ja-JP" sz="2000" b="1" dirty="0" smtClean="0">
              <a:latin typeface="+mn-ea"/>
            </a:endParaRPr>
          </a:p>
          <a:p>
            <a:r>
              <a:rPr lang="ja-JP" altLang="ja-JP" sz="2000" dirty="0"/>
              <a:t>想定される火災は、施設内からの発生</a:t>
            </a:r>
            <a:r>
              <a:rPr lang="ja-JP" altLang="ja-JP" sz="2000" dirty="0" smtClean="0"/>
              <a:t>、</a:t>
            </a:r>
            <a:r>
              <a:rPr lang="ja-JP" altLang="en-US" sz="2000" dirty="0" smtClean="0"/>
              <a:t>近隣からの延焼です。</a:t>
            </a:r>
            <a:r>
              <a:rPr lang="ja-JP" altLang="ja-JP" sz="2000" dirty="0"/>
              <a:t>施設内での火事に対しては、いかに防ぐかという取り組みと、万一発生した時の消火および</a:t>
            </a:r>
            <a:r>
              <a:rPr lang="ja-JP" altLang="ja-JP" sz="2000" dirty="0" smtClean="0"/>
              <a:t>避難</a:t>
            </a:r>
            <a:r>
              <a:rPr lang="ja-JP" altLang="en-US" sz="2000" dirty="0" smtClean="0"/>
              <a:t>訓練が必要です。また、</a:t>
            </a:r>
            <a:r>
              <a:rPr lang="ja-JP" altLang="ja-JP" sz="2000" dirty="0"/>
              <a:t>火災で施設が全面的に（または一部が）使えなくなった場合の対応も描いておく必要があります</a:t>
            </a:r>
            <a:r>
              <a:rPr lang="ja-JP" altLang="ja-JP" sz="2000" dirty="0" smtClean="0"/>
              <a:t>。</a:t>
            </a:r>
            <a:endParaRPr lang="en-US" altLang="ja-JP" sz="2000" dirty="0" smtClean="0"/>
          </a:p>
          <a:p>
            <a:endParaRPr lang="en-US" altLang="ja-JP" sz="2000" b="1" dirty="0">
              <a:latin typeface="+mn-ea"/>
            </a:endParaRPr>
          </a:p>
          <a:p>
            <a:r>
              <a:rPr lang="en-US" altLang="ja-JP" sz="2000" b="1" dirty="0" smtClean="0">
                <a:latin typeface="+mn-ea"/>
              </a:rPr>
              <a:t>2</a:t>
            </a:r>
            <a:r>
              <a:rPr lang="ja-JP" altLang="en-US" sz="2000" b="1" dirty="0" smtClean="0">
                <a:latin typeface="+mn-ea"/>
              </a:rPr>
              <a:t>）台風・大雨（風水害）</a:t>
            </a:r>
            <a:endParaRPr lang="en-US" altLang="ja-JP" sz="2000" b="1" dirty="0" smtClean="0">
              <a:latin typeface="+mn-ea"/>
            </a:endParaRPr>
          </a:p>
          <a:p>
            <a:r>
              <a:rPr lang="ja-JP" altLang="ja-JP" sz="2000" dirty="0"/>
              <a:t>台風や集中豪雨で土砂崩れが発生し、交通が遮断されたり、敷地の一部が崩壊する等の被災が想定されます。まれに、それに伴う停電等に見舞われることもありえます。孤立した際の対応も描いておくことが重要です</a:t>
            </a:r>
            <a:r>
              <a:rPr lang="ja-JP" altLang="ja-JP" sz="2000" dirty="0" smtClean="0"/>
              <a:t>。</a:t>
            </a:r>
            <a:endParaRPr lang="en-US" altLang="ja-JP" sz="2000" dirty="0" smtClean="0"/>
          </a:p>
          <a:p>
            <a:endParaRPr lang="en-US" altLang="ja-JP" sz="2000" b="1" dirty="0">
              <a:latin typeface="+mn-ea"/>
            </a:endParaRPr>
          </a:p>
          <a:p>
            <a:r>
              <a:rPr lang="en-US" altLang="ja-JP" sz="2000" b="1" dirty="0" smtClean="0">
                <a:latin typeface="+mn-ea"/>
              </a:rPr>
              <a:t>3</a:t>
            </a:r>
            <a:r>
              <a:rPr lang="ja-JP" altLang="en-US" sz="2000" b="1" dirty="0" smtClean="0">
                <a:latin typeface="+mn-ea"/>
              </a:rPr>
              <a:t>）地震</a:t>
            </a:r>
            <a:endParaRPr lang="en-US" altLang="ja-JP" sz="2000" b="1" dirty="0" smtClean="0">
              <a:latin typeface="+mn-ea"/>
            </a:endParaRPr>
          </a:p>
          <a:p>
            <a:r>
              <a:rPr lang="ja-JP" altLang="ja-JP" sz="2000" dirty="0"/>
              <a:t>大きな地震に見舞われた時は、施設が孤立する恐れがあります。導入路が土砂崩れ等で遮断され、人、モノの出入りができなくなることが想定されます。さらに、電気や水道、ガス等が使えなくなることや、被災により施設の建物が使えなくなることもあり得ます。</a:t>
            </a:r>
          </a:p>
          <a:p>
            <a:r>
              <a:rPr lang="ja-JP" altLang="en-US" sz="2000" dirty="0" smtClean="0"/>
              <a:t>上記の</a:t>
            </a:r>
            <a:r>
              <a:rPr lang="ja-JP" altLang="ja-JP" sz="2000" dirty="0" smtClean="0"/>
              <a:t>ような被災</a:t>
            </a:r>
            <a:r>
              <a:rPr lang="ja-JP" altLang="ja-JP" sz="2000" dirty="0"/>
              <a:t>を前提に、対応を検討</a:t>
            </a:r>
            <a:r>
              <a:rPr lang="ja-JP" altLang="ja-JP" sz="2000" dirty="0" smtClean="0"/>
              <a:t>す</a:t>
            </a:r>
            <a:r>
              <a:rPr lang="ja-JP" altLang="en-US" sz="2000" dirty="0" smtClean="0"/>
              <a:t>る必要があります</a:t>
            </a:r>
            <a:r>
              <a:rPr lang="ja-JP" altLang="ja-JP" sz="2000" dirty="0" smtClean="0"/>
              <a:t>。</a:t>
            </a:r>
            <a:endParaRPr lang="en-US" altLang="ja-JP" sz="2000" b="1" dirty="0" smtClean="0">
              <a:latin typeface="+mn-ea"/>
            </a:endParaRPr>
          </a:p>
        </p:txBody>
      </p:sp>
      <p:sp>
        <p:nvSpPr>
          <p:cNvPr id="13" name="テキスト ボックス 1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想定す</a:t>
            </a:r>
            <a:r>
              <a:rPr lang="ja-JP" altLang="en-US" sz="2400" dirty="0" smtClean="0">
                <a:latin typeface="HGS創英角ｺﾞｼｯｸUB" pitchFamily="50" charset="-128"/>
                <a:ea typeface="HGS創英角ｺﾞｼｯｸUB" pitchFamily="50" charset="-128"/>
              </a:rPr>
              <a:t>べき主な災害</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579043144"/>
      </p:ext>
    </p:extLst>
  </p:cSld>
  <p:clrMapOvr>
    <a:masterClrMapping/>
  </p:clrMapOvr>
  <p:transition>
    <p:newsflash/>
    <p:sndAc>
      <p:stSnd>
        <p:snd r:embed="rId3" name="laser.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496" y="87015"/>
            <a:ext cx="7416824"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３</a:t>
            </a:r>
            <a:r>
              <a:rPr lang="en-US" altLang="ja-JP" sz="2400" dirty="0" smtClean="0">
                <a:latin typeface="HGS創英角ｺﾞｼｯｸUB" pitchFamily="50" charset="-128"/>
                <a:ea typeface="HGS創英角ｺﾞｼｯｸUB" pitchFamily="50" charset="-128"/>
              </a:rPr>
              <a:t>)</a:t>
            </a:r>
            <a:r>
              <a:rPr lang="ja-JP" altLang="en-US" sz="2400" dirty="0">
                <a:latin typeface="HGS創英角ｺﾞｼｯｸUB" pitchFamily="50" charset="-128"/>
                <a:ea typeface="HGS創英角ｺﾞｼｯｸUB" pitchFamily="50" charset="-128"/>
              </a:rPr>
              <a:t>地震</a:t>
            </a:r>
            <a:endParaRPr kumimoji="1" lang="ja-JP" altLang="en-US" sz="2400" dirty="0">
              <a:latin typeface="HGS創英角ｺﾞｼｯｸUB" pitchFamily="50" charset="-128"/>
              <a:ea typeface="HGS創英角ｺﾞｼｯｸUB" pitchFamily="50" charset="-128"/>
            </a:endParaRPr>
          </a:p>
        </p:txBody>
      </p:sp>
      <p:sp>
        <p:nvSpPr>
          <p:cNvPr id="3" name="テキスト ボックス 2"/>
          <p:cNvSpPr txBox="1"/>
          <p:nvPr/>
        </p:nvSpPr>
        <p:spPr>
          <a:xfrm>
            <a:off x="539552" y="980728"/>
            <a:ext cx="8136904" cy="5909310"/>
          </a:xfrm>
          <a:prstGeom prst="rect">
            <a:avLst/>
          </a:prstGeom>
          <a:noFill/>
        </p:spPr>
        <p:txBody>
          <a:bodyPr wrap="square" rtlCol="0">
            <a:spAutoFit/>
          </a:bodyPr>
          <a:lstStyle/>
          <a:p>
            <a:r>
              <a:rPr lang="ja-JP" altLang="en-US" dirty="0" smtClean="0">
                <a:latin typeface="+mn-ea"/>
              </a:rPr>
              <a:t>１</a:t>
            </a:r>
            <a:r>
              <a:rPr lang="ja-JP" altLang="en-US" dirty="0">
                <a:latin typeface="+mn-ea"/>
              </a:rPr>
              <a:t>．被害</a:t>
            </a:r>
            <a:r>
              <a:rPr lang="ja-JP" altLang="en-US" dirty="0" smtClean="0">
                <a:latin typeface="+mn-ea"/>
              </a:rPr>
              <a:t>想定</a:t>
            </a:r>
            <a:endParaRPr lang="en-US" altLang="ja-JP" dirty="0" smtClean="0">
              <a:latin typeface="+mn-ea"/>
            </a:endParaRPr>
          </a:p>
          <a:p>
            <a:r>
              <a:rPr lang="ja-JP" altLang="en-US" dirty="0" smtClean="0">
                <a:latin typeface="+mn-ea"/>
              </a:rPr>
              <a:t>１）立地条件の確認</a:t>
            </a:r>
            <a:endParaRPr lang="en-US" altLang="ja-JP" dirty="0" smtClean="0">
              <a:latin typeface="+mn-ea"/>
            </a:endParaRPr>
          </a:p>
          <a:p>
            <a:r>
              <a:rPr lang="ja-JP" altLang="en-US" dirty="0">
                <a:latin typeface="+mn-ea"/>
              </a:rPr>
              <a:t>市区町村にあるハザードマップを使用し、施設周辺の立地条件、予測される災害を把握</a:t>
            </a:r>
            <a:r>
              <a:rPr lang="ja-JP" altLang="en-US" dirty="0" smtClean="0">
                <a:latin typeface="+mn-ea"/>
              </a:rPr>
              <a:t>します。</a:t>
            </a:r>
            <a:endParaRPr lang="en-US" altLang="ja-JP" dirty="0" smtClean="0">
              <a:latin typeface="+mn-ea"/>
            </a:endParaRPr>
          </a:p>
          <a:p>
            <a:r>
              <a:rPr lang="ja-JP" altLang="en-US" dirty="0">
                <a:latin typeface="+mn-ea"/>
              </a:rPr>
              <a:t>地震発生後、建物の倒壊など不測の事態に備えて、二重、三重の避難経路・避難場所を想定しておきましょう。避難経路図は施設内外で作成しておきます</a:t>
            </a:r>
            <a:r>
              <a:rPr lang="ja-JP" altLang="en-US" dirty="0" smtClean="0">
                <a:latin typeface="+mn-ea"/>
              </a:rPr>
              <a:t>。</a:t>
            </a:r>
            <a:endParaRPr lang="en-US" altLang="ja-JP" dirty="0" smtClean="0">
              <a:latin typeface="+mn-ea"/>
            </a:endParaRPr>
          </a:p>
          <a:p>
            <a:r>
              <a:rPr lang="ja-JP" altLang="en-US" dirty="0">
                <a:latin typeface="+mn-ea"/>
              </a:rPr>
              <a:t>また、避難場所については、利用者の家族等にも連絡しておきましょう</a:t>
            </a:r>
            <a:r>
              <a:rPr lang="ja-JP" altLang="en-US" dirty="0" smtClean="0">
                <a:latin typeface="+mn-ea"/>
              </a:rPr>
              <a:t>。</a:t>
            </a:r>
            <a:endParaRPr lang="en-US" altLang="ja-JP" dirty="0" smtClean="0">
              <a:latin typeface="+mn-ea"/>
            </a:endParaRPr>
          </a:p>
          <a:p>
            <a:r>
              <a:rPr lang="en-US" altLang="ja-JP" dirty="0" smtClean="0">
                <a:latin typeface="+mn-ea"/>
              </a:rPr>
              <a:t>※</a:t>
            </a:r>
            <a:r>
              <a:rPr lang="ja-JP" altLang="en-US" dirty="0" smtClean="0">
                <a:latin typeface="+mn-ea"/>
              </a:rPr>
              <a:t>ハザードマップとは？</a:t>
            </a:r>
            <a:endParaRPr lang="en-US" altLang="ja-JP" dirty="0" smtClean="0">
              <a:latin typeface="+mn-ea"/>
            </a:endParaRPr>
          </a:p>
          <a:p>
            <a:r>
              <a:rPr lang="ja-JP" altLang="en-US" dirty="0" smtClean="0">
                <a:latin typeface="+mn-ea"/>
              </a:rPr>
              <a:t>土砂</a:t>
            </a:r>
            <a:r>
              <a:rPr lang="ja-JP" altLang="en-US" dirty="0">
                <a:latin typeface="+mn-ea"/>
              </a:rPr>
              <a:t>災害・洪水、高潮等の自然災害に対して、被害が予想される区域及び避難地・避難経路が記載されている地図の</a:t>
            </a:r>
            <a:r>
              <a:rPr lang="ja-JP" altLang="en-US" dirty="0" smtClean="0">
                <a:latin typeface="+mn-ea"/>
              </a:rPr>
              <a:t>こと</a:t>
            </a:r>
            <a:endParaRPr lang="en-US" altLang="ja-JP" dirty="0" smtClean="0">
              <a:latin typeface="+mn-ea"/>
            </a:endParaRPr>
          </a:p>
          <a:p>
            <a:endParaRPr kumimoji="1" lang="en-US" altLang="ja-JP" dirty="0">
              <a:latin typeface="+mn-ea"/>
            </a:endParaRPr>
          </a:p>
          <a:p>
            <a:r>
              <a:rPr lang="ja-JP" altLang="en-US" dirty="0">
                <a:latin typeface="+mn-ea"/>
              </a:rPr>
              <a:t>２）施設の被害</a:t>
            </a:r>
            <a:r>
              <a:rPr lang="ja-JP" altLang="en-US" dirty="0" smtClean="0">
                <a:latin typeface="+mn-ea"/>
              </a:rPr>
              <a:t>想定</a:t>
            </a:r>
            <a:endParaRPr lang="en-US" altLang="ja-JP" dirty="0" smtClean="0">
              <a:latin typeface="+mn-ea"/>
            </a:endParaRPr>
          </a:p>
          <a:p>
            <a:r>
              <a:rPr lang="ja-JP" altLang="en-US" dirty="0">
                <a:latin typeface="+mn-ea"/>
              </a:rPr>
              <a:t>施設における具体的な被害想定を行います</a:t>
            </a:r>
            <a:r>
              <a:rPr lang="ja-JP" altLang="en-US" dirty="0" smtClean="0">
                <a:latin typeface="+mn-ea"/>
              </a:rPr>
              <a:t>。</a:t>
            </a:r>
            <a:endParaRPr lang="en-US" altLang="ja-JP" dirty="0" smtClean="0">
              <a:latin typeface="+mn-ea"/>
            </a:endParaRPr>
          </a:p>
          <a:p>
            <a:r>
              <a:rPr lang="ja-JP" altLang="en-US" dirty="0">
                <a:latin typeface="+mn-ea"/>
              </a:rPr>
              <a:t>・施設、設備の想定される具体的な被害はどのようなものか</a:t>
            </a:r>
            <a:r>
              <a:rPr lang="ja-JP" altLang="en-US" dirty="0" smtClean="0">
                <a:latin typeface="+mn-ea"/>
              </a:rPr>
              <a:t>。</a:t>
            </a:r>
            <a:endParaRPr lang="en-US" altLang="ja-JP" dirty="0" smtClean="0">
              <a:latin typeface="+mn-ea"/>
            </a:endParaRPr>
          </a:p>
          <a:p>
            <a:r>
              <a:rPr lang="ja-JP" altLang="en-US" dirty="0">
                <a:latin typeface="+mn-ea"/>
              </a:rPr>
              <a:t>・施設利用者・職員の被災に関する危険の具体的な目安はなにか</a:t>
            </a:r>
            <a:r>
              <a:rPr lang="ja-JP" altLang="en-US" dirty="0" smtClean="0">
                <a:latin typeface="+mn-ea"/>
              </a:rPr>
              <a:t>。</a:t>
            </a:r>
            <a:endParaRPr lang="en-US" altLang="ja-JP" dirty="0" smtClean="0">
              <a:latin typeface="+mn-ea"/>
            </a:endParaRPr>
          </a:p>
          <a:p>
            <a:r>
              <a:rPr lang="ja-JP" altLang="en-US" dirty="0">
                <a:latin typeface="+mn-ea"/>
              </a:rPr>
              <a:t>・ライフラインの停止等により施設運営上具体的にどのような支障が想定されるのか。</a:t>
            </a:r>
            <a:endParaRPr lang="ja-JP" altLang="en-US" dirty="0">
              <a:solidFill>
                <a:srgbClr val="000000"/>
              </a:solidFill>
              <a:latin typeface="+mn-ea"/>
            </a:endParaRPr>
          </a:p>
          <a:p>
            <a:endParaRPr lang="ja-JP" altLang="en-US" dirty="0">
              <a:solidFill>
                <a:srgbClr val="000000"/>
              </a:solidFill>
              <a:latin typeface="+mn-ea"/>
            </a:endParaRPr>
          </a:p>
          <a:p>
            <a:endParaRPr lang="ja-JP" altLang="en-US" dirty="0">
              <a:solidFill>
                <a:srgbClr val="000000"/>
              </a:solidFill>
              <a:latin typeface="+mn-ea"/>
            </a:endParaRPr>
          </a:p>
          <a:p>
            <a:endParaRPr lang="en-US" altLang="ja-JP" dirty="0" smtClean="0">
              <a:latin typeface="+mn-ea"/>
            </a:endParaRPr>
          </a:p>
          <a:p>
            <a:endParaRPr kumimoji="1" lang="ja-JP" altLang="en-US" dirty="0">
              <a:latin typeface="+mn-ea"/>
            </a:endParaRPr>
          </a:p>
        </p:txBody>
      </p:sp>
    </p:spTree>
    <p:extLst>
      <p:ext uri="{BB962C8B-B14F-4D97-AF65-F5344CB8AC3E}">
        <p14:creationId xmlns:p14="http://schemas.microsoft.com/office/powerpoint/2010/main" val="2358342002"/>
      </p:ext>
    </p:extLst>
  </p:cSld>
  <p:clrMapOvr>
    <a:masterClrMapping/>
  </p:clrMapOvr>
  <p:transition>
    <p:newsflash/>
    <p:sndAc>
      <p:stSnd>
        <p:snd r:embed="rId3" name="laser.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9552" y="980728"/>
            <a:ext cx="8136904" cy="3970318"/>
          </a:xfrm>
          <a:prstGeom prst="rect">
            <a:avLst/>
          </a:prstGeom>
          <a:noFill/>
        </p:spPr>
        <p:txBody>
          <a:bodyPr wrap="square" rtlCol="0">
            <a:spAutoFit/>
          </a:bodyPr>
          <a:lstStyle/>
          <a:p>
            <a:r>
              <a:rPr lang="ja-JP" altLang="ja-JP" dirty="0" smtClean="0">
                <a:latin typeface="+mn-ea"/>
              </a:rPr>
              <a:t>３</a:t>
            </a:r>
            <a:r>
              <a:rPr lang="ja-JP" altLang="ja-JP" dirty="0">
                <a:latin typeface="+mn-ea"/>
              </a:rPr>
              <a:t>）施設の防災対策の</a:t>
            </a:r>
            <a:r>
              <a:rPr lang="ja-JP" altLang="ja-JP" dirty="0" smtClean="0">
                <a:latin typeface="+mn-ea"/>
              </a:rPr>
              <a:t>検討</a:t>
            </a:r>
            <a:endParaRPr lang="en-US" altLang="ja-JP" dirty="0" smtClean="0">
              <a:latin typeface="+mn-ea"/>
            </a:endParaRPr>
          </a:p>
          <a:p>
            <a:pPr fontAlgn="ctr"/>
            <a:r>
              <a:rPr lang="ja-JP" altLang="ja-JP" dirty="0">
                <a:latin typeface="+mn-ea"/>
              </a:rPr>
              <a:t>被害を最小限に抑えるために、被害想定に対応した具体的な防災対策（ハード面、ソフト面）を</a:t>
            </a:r>
          </a:p>
          <a:p>
            <a:pPr fontAlgn="ctr"/>
            <a:r>
              <a:rPr lang="ja-JP" altLang="ja-JP" dirty="0">
                <a:latin typeface="+mn-ea"/>
              </a:rPr>
              <a:t>行うことが必要です。</a:t>
            </a:r>
          </a:p>
          <a:p>
            <a:pPr fontAlgn="ctr"/>
            <a:r>
              <a:rPr lang="ja-JP" altLang="ja-JP" dirty="0">
                <a:latin typeface="+mn-ea"/>
              </a:rPr>
              <a:t>・ハード面・・・落下物、家具等の転倒防止対策、施設の耐震化の検討等</a:t>
            </a:r>
          </a:p>
          <a:p>
            <a:pPr fontAlgn="ctr"/>
            <a:r>
              <a:rPr lang="ja-JP" altLang="ja-JP" dirty="0">
                <a:latin typeface="+mn-ea"/>
              </a:rPr>
              <a:t>・ソフト面・・・必需品の備蓄、情報収集及び連絡体制の整備、</a:t>
            </a:r>
          </a:p>
          <a:p>
            <a:pPr fontAlgn="ctr"/>
            <a:r>
              <a:rPr lang="ja-JP" altLang="ja-JP" dirty="0">
                <a:latin typeface="+mn-ea"/>
              </a:rPr>
              <a:t>　　　　　　　　避難経路・避難場所の確認、地震防災訓練の実施</a:t>
            </a:r>
            <a:r>
              <a:rPr lang="ja-JP" altLang="ja-JP" dirty="0" smtClean="0">
                <a:latin typeface="+mn-ea"/>
              </a:rPr>
              <a:t>等</a:t>
            </a:r>
            <a:endParaRPr lang="en-US" altLang="ja-JP" dirty="0" smtClean="0">
              <a:latin typeface="+mn-ea"/>
            </a:endParaRPr>
          </a:p>
          <a:p>
            <a:pPr fontAlgn="ctr"/>
            <a:endParaRPr lang="en-US" altLang="ja-JP" dirty="0" smtClean="0">
              <a:latin typeface="+mn-ea"/>
            </a:endParaRPr>
          </a:p>
          <a:p>
            <a:pPr fontAlgn="ctr"/>
            <a:endParaRPr lang="en-US" altLang="ja-JP" dirty="0">
              <a:latin typeface="+mn-ea"/>
            </a:endParaRPr>
          </a:p>
          <a:p>
            <a:pPr fontAlgn="ctr"/>
            <a:endParaRPr lang="ja-JP" altLang="ja-JP" dirty="0">
              <a:latin typeface="+mn-ea"/>
            </a:endParaRPr>
          </a:p>
          <a:p>
            <a:endParaRPr lang="ja-JP" altLang="ja-JP" dirty="0">
              <a:latin typeface="+mn-ea"/>
            </a:endParaRPr>
          </a:p>
          <a:p>
            <a:endParaRPr lang="ja-JP" altLang="en-US" dirty="0">
              <a:solidFill>
                <a:srgbClr val="000000"/>
              </a:solidFill>
              <a:latin typeface="+mn-ea"/>
            </a:endParaRPr>
          </a:p>
          <a:p>
            <a:endParaRPr lang="en-US" altLang="ja-JP" dirty="0" smtClean="0">
              <a:latin typeface="+mn-ea"/>
            </a:endParaRPr>
          </a:p>
          <a:p>
            <a:endParaRPr kumimoji="1" lang="ja-JP" altLang="en-US" dirty="0">
              <a:latin typeface="+mn-ea"/>
            </a:endParaRPr>
          </a:p>
        </p:txBody>
      </p:sp>
      <p:sp>
        <p:nvSpPr>
          <p:cNvPr id="4" name="正方形/長方形 3"/>
          <p:cNvSpPr/>
          <p:nvPr/>
        </p:nvSpPr>
        <p:spPr>
          <a:xfrm>
            <a:off x="0" y="116632"/>
            <a:ext cx="1580882"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３</a:t>
            </a:r>
            <a:r>
              <a:rPr lang="en-US" altLang="ja-JP" sz="2400" dirty="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地震①</a:t>
            </a:r>
            <a:endParaRPr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3731893340"/>
      </p:ext>
    </p:extLst>
  </p:cSld>
  <p:clrMapOvr>
    <a:masterClrMapping/>
  </p:clrMapOvr>
  <p:transition>
    <p:newsflash/>
    <p:sndAc>
      <p:stSnd>
        <p:snd r:embed="rId3" name="laser.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980728"/>
            <a:ext cx="8136904" cy="4801314"/>
          </a:xfrm>
          <a:prstGeom prst="rect">
            <a:avLst/>
          </a:prstGeom>
        </p:spPr>
        <p:txBody>
          <a:bodyPr wrap="square">
            <a:spAutoFit/>
          </a:bodyPr>
          <a:lstStyle/>
          <a:p>
            <a:pPr fontAlgn="ctr"/>
            <a:r>
              <a:rPr lang="ja-JP" altLang="ja-JP" dirty="0">
                <a:latin typeface="+mn-ea"/>
              </a:rPr>
              <a:t>２．施設（ハード面）の地震防災対策</a:t>
            </a:r>
          </a:p>
          <a:p>
            <a:pPr fontAlgn="ctr"/>
            <a:r>
              <a:rPr lang="ja-JP" altLang="ja-JP" dirty="0">
                <a:latin typeface="+mn-ea"/>
              </a:rPr>
              <a:t>（１）落下物、家具等の転倒防止対策</a:t>
            </a:r>
          </a:p>
          <a:p>
            <a:pPr fontAlgn="ctr"/>
            <a:r>
              <a:rPr lang="ja-JP" altLang="ja-JP" dirty="0">
                <a:latin typeface="+mn-ea"/>
              </a:rPr>
              <a:t>①備品等の対策</a:t>
            </a:r>
          </a:p>
          <a:p>
            <a:pPr fontAlgn="ctr"/>
            <a:r>
              <a:rPr lang="ja-JP" altLang="ja-JP" dirty="0">
                <a:latin typeface="+mn-ea"/>
              </a:rPr>
              <a:t>・机、ロッカー及びタンス等の固定</a:t>
            </a:r>
          </a:p>
          <a:p>
            <a:pPr fontAlgn="ctr"/>
            <a:r>
              <a:rPr lang="ja-JP" altLang="ja-JP" dirty="0">
                <a:latin typeface="+mn-ea"/>
              </a:rPr>
              <a:t>・ロッカー・タンス等の上に置いている備品等の除去・固定　等</a:t>
            </a:r>
          </a:p>
          <a:p>
            <a:pPr fontAlgn="ctr"/>
            <a:r>
              <a:rPr lang="en-US" altLang="ja-JP" dirty="0">
                <a:latin typeface="+mn-ea"/>
              </a:rPr>
              <a:t>※</a:t>
            </a:r>
            <a:r>
              <a:rPr lang="ja-JP" altLang="ja-JP" dirty="0">
                <a:latin typeface="+mn-ea"/>
              </a:rPr>
              <a:t>居室、共同住宅等の入所者や職員が多く利用する場所は、ガラスや割れ物</a:t>
            </a:r>
          </a:p>
          <a:p>
            <a:pPr fontAlgn="ctr"/>
            <a:r>
              <a:rPr lang="ja-JP" altLang="ja-JP" dirty="0">
                <a:latin typeface="+mn-ea"/>
              </a:rPr>
              <a:t>　 を置かないなど、特に注意することが必要です。</a:t>
            </a:r>
          </a:p>
          <a:p>
            <a:pPr fontAlgn="ctr"/>
            <a:r>
              <a:rPr lang="ja-JP" altLang="ja-JP" dirty="0">
                <a:latin typeface="+mn-ea"/>
              </a:rPr>
              <a:t>・厨房機器及び大型設備の固定</a:t>
            </a:r>
          </a:p>
          <a:p>
            <a:pPr fontAlgn="ctr"/>
            <a:r>
              <a:rPr lang="ja-JP" altLang="ja-JP" dirty="0">
                <a:latin typeface="+mn-ea"/>
              </a:rPr>
              <a:t>②天井からの落下物対策</a:t>
            </a:r>
          </a:p>
          <a:p>
            <a:pPr fontAlgn="ctr"/>
            <a:r>
              <a:rPr lang="ja-JP" altLang="ja-JP" dirty="0">
                <a:latin typeface="+mn-ea"/>
              </a:rPr>
              <a:t>・照明器具、吸音材等の取り付け状態の点検及び落下防止　等</a:t>
            </a:r>
          </a:p>
          <a:p>
            <a:pPr fontAlgn="ctr"/>
            <a:r>
              <a:rPr lang="ja-JP" altLang="ja-JP" dirty="0">
                <a:latin typeface="+mn-ea"/>
              </a:rPr>
              <a:t>③窓ガラス等の対策</a:t>
            </a:r>
          </a:p>
          <a:p>
            <a:pPr fontAlgn="ctr"/>
            <a:r>
              <a:rPr lang="ja-JP" altLang="ja-JP" dirty="0">
                <a:latin typeface="+mn-ea"/>
              </a:rPr>
              <a:t>・飛散防止フィルム等による補強</a:t>
            </a:r>
          </a:p>
          <a:p>
            <a:pPr fontAlgn="ctr"/>
            <a:r>
              <a:rPr lang="ja-JP" altLang="ja-JP" dirty="0">
                <a:latin typeface="+mn-ea"/>
              </a:rPr>
              <a:t>・窓ガラス付近にロッカー、タンス、植木鉢を置かない</a:t>
            </a:r>
          </a:p>
          <a:p>
            <a:pPr fontAlgn="ctr"/>
            <a:r>
              <a:rPr lang="ja-JP" altLang="ja-JP" dirty="0">
                <a:latin typeface="+mn-ea"/>
              </a:rPr>
              <a:t>④屋外対策</a:t>
            </a:r>
          </a:p>
          <a:p>
            <a:pPr fontAlgn="ctr"/>
            <a:r>
              <a:rPr lang="ja-JP" altLang="ja-JP" dirty="0">
                <a:latin typeface="+mn-ea"/>
              </a:rPr>
              <a:t>・屋根の状態点検及び危険箇所の補修・改修</a:t>
            </a:r>
          </a:p>
          <a:p>
            <a:pPr fontAlgn="ctr"/>
            <a:r>
              <a:rPr lang="ja-JP" altLang="ja-JP" dirty="0">
                <a:latin typeface="+mn-ea"/>
              </a:rPr>
              <a:t>⑤防火対策</a:t>
            </a:r>
          </a:p>
          <a:p>
            <a:pPr fontAlgn="ctr"/>
            <a:r>
              <a:rPr lang="ja-JP" altLang="ja-JP" dirty="0">
                <a:latin typeface="+mn-ea"/>
              </a:rPr>
              <a:t>火を用いる器具やガス等可燃性危険物等の適正な管理と地震発生時の消火　等</a:t>
            </a:r>
          </a:p>
        </p:txBody>
      </p:sp>
      <p:sp>
        <p:nvSpPr>
          <p:cNvPr id="3" name="正方形/長方形 2"/>
          <p:cNvSpPr/>
          <p:nvPr/>
        </p:nvSpPr>
        <p:spPr>
          <a:xfrm>
            <a:off x="0" y="116632"/>
            <a:ext cx="1580882"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３</a:t>
            </a:r>
            <a:r>
              <a:rPr lang="en-US" altLang="ja-JP" sz="2400" dirty="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地震②</a:t>
            </a:r>
            <a:endParaRPr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2836653"/>
      </p:ext>
    </p:extLst>
  </p:cSld>
  <p:clrMapOvr>
    <a:masterClrMapping/>
  </p:clrMapOvr>
  <p:transition>
    <p:newsflash/>
    <p:sndAc>
      <p:stSnd>
        <p:snd r:embed="rId3" name="laser.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07504" y="851792"/>
            <a:ext cx="9036496" cy="8802410"/>
          </a:xfrm>
          <a:prstGeom prst="rect">
            <a:avLst/>
          </a:prstGeom>
        </p:spPr>
        <p:txBody>
          <a:bodyPr wrap="square">
            <a:spAutoFit/>
          </a:bodyPr>
          <a:lstStyle/>
          <a:p>
            <a:pPr fontAlgn="ctr"/>
            <a:r>
              <a:rPr lang="ja-JP" altLang="en-US" dirty="0" smtClean="0">
                <a:latin typeface="+mn-ea"/>
              </a:rPr>
              <a:t>３</a:t>
            </a:r>
            <a:r>
              <a:rPr lang="ja-JP" altLang="en-US" dirty="0">
                <a:latin typeface="+mn-ea"/>
              </a:rPr>
              <a:t>．ソフト面の地震防災</a:t>
            </a:r>
            <a:r>
              <a:rPr lang="ja-JP" altLang="en-US" dirty="0" smtClean="0">
                <a:latin typeface="+mn-ea"/>
              </a:rPr>
              <a:t>対策</a:t>
            </a:r>
            <a:endParaRPr lang="en-US" altLang="ja-JP" dirty="0" smtClean="0">
              <a:latin typeface="+mn-ea"/>
            </a:endParaRPr>
          </a:p>
          <a:p>
            <a:pPr fontAlgn="ctr"/>
            <a:endParaRPr lang="en-US" altLang="ja-JP" dirty="0" smtClean="0">
              <a:latin typeface="+mn-ea"/>
            </a:endParaRPr>
          </a:p>
          <a:p>
            <a:pPr fontAlgn="ctr"/>
            <a:r>
              <a:rPr lang="ja-JP" altLang="ja-JP" dirty="0" smtClean="0">
                <a:latin typeface="+mn-ea"/>
              </a:rPr>
              <a:t>（</a:t>
            </a:r>
            <a:r>
              <a:rPr lang="ja-JP" altLang="ja-JP" dirty="0">
                <a:latin typeface="+mn-ea"/>
              </a:rPr>
              <a:t>１）情報収集と連絡体制の整備</a:t>
            </a:r>
          </a:p>
          <a:p>
            <a:pPr fontAlgn="ctr"/>
            <a:r>
              <a:rPr lang="ja-JP" altLang="ja-JP" dirty="0">
                <a:latin typeface="+mn-ea"/>
              </a:rPr>
              <a:t>①被災情報収集及び職員への連絡体制</a:t>
            </a:r>
          </a:p>
          <a:p>
            <a:pPr fontAlgn="ctr"/>
            <a:r>
              <a:rPr lang="ja-JP" altLang="ja-JP" dirty="0">
                <a:latin typeface="+mn-ea"/>
              </a:rPr>
              <a:t>被災時に、地震に関する情報収集や、地震防災対策実施のための職員への指示が</a:t>
            </a:r>
            <a:r>
              <a:rPr lang="ja-JP" altLang="ja-JP" dirty="0" smtClean="0">
                <a:latin typeface="+mn-ea"/>
              </a:rPr>
              <a:t>、円滑</a:t>
            </a:r>
            <a:r>
              <a:rPr lang="ja-JP" altLang="ja-JP" dirty="0">
                <a:latin typeface="+mn-ea"/>
              </a:rPr>
              <a:t>かつ確実に行われるため、連絡体制の整備はきわめて重要です。</a:t>
            </a:r>
          </a:p>
          <a:p>
            <a:pPr fontAlgn="ctr"/>
            <a:r>
              <a:rPr lang="ja-JP" altLang="ja-JP" dirty="0">
                <a:latin typeface="+mn-ea"/>
              </a:rPr>
              <a:t>しかし、災害時においては、電話、</a:t>
            </a:r>
            <a:r>
              <a:rPr lang="en-US" altLang="ja-JP" dirty="0">
                <a:latin typeface="+mn-ea"/>
              </a:rPr>
              <a:t>FAX</a:t>
            </a:r>
            <a:r>
              <a:rPr lang="ja-JP" altLang="ja-JP" dirty="0">
                <a:latin typeface="+mn-ea"/>
              </a:rPr>
              <a:t>の回線遮断や錯綜など使用できない可能性が高いことから</a:t>
            </a:r>
            <a:r>
              <a:rPr lang="ja-JP" altLang="ja-JP" dirty="0" smtClean="0">
                <a:latin typeface="+mn-ea"/>
              </a:rPr>
              <a:t>、代替</a:t>
            </a:r>
            <a:r>
              <a:rPr lang="ja-JP" altLang="ja-JP" dirty="0">
                <a:latin typeface="+mn-ea"/>
              </a:rPr>
              <a:t>通信（無線など）の件と</a:t>
            </a:r>
            <a:r>
              <a:rPr lang="ja-JP" altLang="ja-JP" dirty="0" err="1">
                <a:latin typeface="+mn-ea"/>
              </a:rPr>
              <a:t>や</a:t>
            </a:r>
            <a:r>
              <a:rPr lang="ja-JP" altLang="ja-JP" dirty="0">
                <a:latin typeface="+mn-ea"/>
              </a:rPr>
              <a:t>職員の出勤（参集）基準を定めておくことが必要です。</a:t>
            </a:r>
          </a:p>
          <a:p>
            <a:pPr fontAlgn="ctr"/>
            <a:endParaRPr lang="en-US" altLang="ja-JP" dirty="0" smtClean="0">
              <a:latin typeface="+mn-ea"/>
            </a:endParaRPr>
          </a:p>
          <a:p>
            <a:pPr fontAlgn="ctr"/>
            <a:r>
              <a:rPr lang="ja-JP" altLang="ja-JP" dirty="0" smtClean="0">
                <a:latin typeface="+mn-ea"/>
              </a:rPr>
              <a:t>②</a:t>
            </a:r>
            <a:r>
              <a:rPr lang="ja-JP" altLang="ja-JP" dirty="0">
                <a:latin typeface="+mn-ea"/>
              </a:rPr>
              <a:t>施設利用者の安否確認方法</a:t>
            </a:r>
          </a:p>
          <a:p>
            <a:pPr fontAlgn="ctr"/>
            <a:r>
              <a:rPr lang="ja-JP" altLang="ja-JP" dirty="0">
                <a:latin typeface="+mn-ea"/>
              </a:rPr>
              <a:t>ア入所施設</a:t>
            </a:r>
          </a:p>
          <a:p>
            <a:pPr fontAlgn="ctr"/>
            <a:r>
              <a:rPr lang="ja-JP" altLang="ja-JP" dirty="0">
                <a:latin typeface="+mn-ea"/>
              </a:rPr>
              <a:t>地震発生時、施設利用者が施設外にいる場合に備えて、利用者やその家族との安否確認方法</a:t>
            </a:r>
            <a:r>
              <a:rPr lang="ja-JP" altLang="ja-JP" dirty="0" smtClean="0">
                <a:latin typeface="+mn-ea"/>
              </a:rPr>
              <a:t>について</a:t>
            </a:r>
            <a:r>
              <a:rPr lang="ja-JP" altLang="ja-JP" dirty="0">
                <a:latin typeface="+mn-ea"/>
              </a:rPr>
              <a:t>定めておく。</a:t>
            </a:r>
          </a:p>
          <a:p>
            <a:pPr fontAlgn="ctr"/>
            <a:r>
              <a:rPr lang="ja-JP" altLang="ja-JP" dirty="0">
                <a:latin typeface="+mn-ea"/>
              </a:rPr>
              <a:t>イ通所施設</a:t>
            </a:r>
          </a:p>
          <a:p>
            <a:pPr fontAlgn="ctr"/>
            <a:r>
              <a:rPr lang="ja-JP" altLang="ja-JP" dirty="0">
                <a:latin typeface="+mn-ea"/>
              </a:rPr>
              <a:t>地震発生時、利用者が施設にいる場合に</a:t>
            </a:r>
            <a:r>
              <a:rPr lang="ja-JP" altLang="ja-JP" dirty="0" smtClean="0">
                <a:latin typeface="+mn-ea"/>
              </a:rPr>
              <a:t>備えて家族</a:t>
            </a:r>
            <a:r>
              <a:rPr lang="ja-JP" altLang="ja-JP" dirty="0">
                <a:latin typeface="+mn-ea"/>
              </a:rPr>
              <a:t>との安否確認方法について定めておく。</a:t>
            </a:r>
          </a:p>
          <a:p>
            <a:pPr fontAlgn="ctr"/>
            <a:endParaRPr lang="en-US" altLang="ja-JP" dirty="0" smtClean="0">
              <a:latin typeface="+mn-ea"/>
            </a:endParaRPr>
          </a:p>
          <a:p>
            <a:pPr fontAlgn="ctr"/>
            <a:r>
              <a:rPr lang="ja-JP" altLang="ja-JP" dirty="0" smtClean="0">
                <a:latin typeface="+mn-ea"/>
              </a:rPr>
              <a:t>③</a:t>
            </a:r>
            <a:r>
              <a:rPr lang="ja-JP" altLang="ja-JP" dirty="0">
                <a:latin typeface="+mn-ea"/>
              </a:rPr>
              <a:t>施設利用者の安否確認方法</a:t>
            </a:r>
          </a:p>
          <a:p>
            <a:pPr fontAlgn="ctr"/>
            <a:r>
              <a:rPr lang="ja-JP" altLang="ja-JP" dirty="0">
                <a:latin typeface="+mn-ea"/>
              </a:rPr>
              <a:t>ア地震発生時、家族と施設間の連絡方法について定めておく。</a:t>
            </a:r>
          </a:p>
          <a:p>
            <a:pPr fontAlgn="ctr"/>
            <a:r>
              <a:rPr lang="ja-JP" altLang="ja-JP" dirty="0">
                <a:latin typeface="+mn-ea"/>
              </a:rPr>
              <a:t>イ地震発生後、家族による一時引き取りの可能性や方法いついて確認しておく。</a:t>
            </a:r>
          </a:p>
          <a:p>
            <a:pPr fontAlgn="ctr"/>
            <a:endParaRPr lang="en-US" altLang="ja-JP" dirty="0" smtClean="0">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ja-JP" altLang="en-US" dirty="0">
              <a:solidFill>
                <a:srgbClr val="000000"/>
              </a:solidFill>
              <a:latin typeface="+mn-ea"/>
            </a:endParaRPr>
          </a:p>
          <a:p>
            <a:pPr fontAlgn="ctr"/>
            <a:endParaRPr lang="ja-JP" altLang="en-US" sz="800" dirty="0">
              <a:solidFill>
                <a:srgbClr val="000000"/>
              </a:solidFill>
              <a:latin typeface="+mn-ea"/>
            </a:endParaRPr>
          </a:p>
        </p:txBody>
      </p:sp>
      <p:sp>
        <p:nvSpPr>
          <p:cNvPr id="3" name="正方形/長方形 2"/>
          <p:cNvSpPr/>
          <p:nvPr/>
        </p:nvSpPr>
        <p:spPr>
          <a:xfrm>
            <a:off x="0" y="116632"/>
            <a:ext cx="1580882"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３</a:t>
            </a:r>
            <a:r>
              <a:rPr lang="en-US" altLang="ja-JP" sz="2400" dirty="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地震③</a:t>
            </a:r>
            <a:endParaRPr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133139998"/>
      </p:ext>
    </p:extLst>
  </p:cSld>
  <p:clrMapOvr>
    <a:masterClrMapping/>
  </p:clrMapOvr>
  <p:transition>
    <p:newsflash/>
    <p:sndAc>
      <p:stSnd>
        <p:snd r:embed="rId3" name="laser.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851792"/>
            <a:ext cx="8136904" cy="7971413"/>
          </a:xfrm>
          <a:prstGeom prst="rect">
            <a:avLst/>
          </a:prstGeom>
        </p:spPr>
        <p:txBody>
          <a:bodyPr wrap="square">
            <a:spAutoFit/>
          </a:bodyPr>
          <a:lstStyle/>
          <a:p>
            <a:pPr fontAlgn="ctr"/>
            <a:r>
              <a:rPr lang="ja-JP" altLang="ja-JP" dirty="0">
                <a:latin typeface="+mn-ea"/>
              </a:rPr>
              <a:t>④関係機関との緊急連絡体制</a:t>
            </a:r>
          </a:p>
          <a:p>
            <a:pPr fontAlgn="ctr"/>
            <a:r>
              <a:rPr lang="ja-JP" altLang="ja-JP" dirty="0">
                <a:latin typeface="+mn-ea"/>
              </a:rPr>
              <a:t>・行政機関</a:t>
            </a:r>
          </a:p>
          <a:p>
            <a:pPr fontAlgn="ctr"/>
            <a:r>
              <a:rPr lang="ja-JP" altLang="ja-JP" dirty="0">
                <a:latin typeface="+mn-ea"/>
              </a:rPr>
              <a:t>・消防署、警察署</a:t>
            </a:r>
          </a:p>
          <a:p>
            <a:pPr fontAlgn="ctr"/>
            <a:r>
              <a:rPr lang="ja-JP" altLang="ja-JP" dirty="0">
                <a:latin typeface="+mn-ea"/>
              </a:rPr>
              <a:t>・医療機関　</a:t>
            </a:r>
            <a:r>
              <a:rPr lang="ja-JP" altLang="ja-JP" dirty="0" smtClean="0">
                <a:latin typeface="+mn-ea"/>
              </a:rPr>
              <a:t>等</a:t>
            </a:r>
            <a:endParaRPr lang="en-US" altLang="ja-JP" dirty="0" smtClean="0">
              <a:latin typeface="+mn-ea"/>
            </a:endParaRPr>
          </a:p>
          <a:p>
            <a:pPr fontAlgn="ctr"/>
            <a:endParaRPr lang="ja-JP" altLang="ja-JP" dirty="0">
              <a:latin typeface="+mn-ea"/>
            </a:endParaRPr>
          </a:p>
          <a:p>
            <a:pPr fontAlgn="ctr"/>
            <a:r>
              <a:rPr lang="en-US" altLang="ja-JP" dirty="0">
                <a:latin typeface="+mn-ea"/>
              </a:rPr>
              <a:t>(2)</a:t>
            </a:r>
            <a:r>
              <a:rPr lang="ja-JP" altLang="ja-JP" dirty="0">
                <a:latin typeface="+mn-ea"/>
              </a:rPr>
              <a:t>職員及び利用者の防災知識の向上</a:t>
            </a:r>
          </a:p>
          <a:p>
            <a:pPr fontAlgn="ctr"/>
            <a:r>
              <a:rPr lang="ja-JP" altLang="ja-JP" dirty="0">
                <a:latin typeface="+mn-ea"/>
              </a:rPr>
              <a:t>日頃より防災の観点から施設の点検や主体的役割の分担、研修会参加等により職員</a:t>
            </a:r>
            <a:r>
              <a:rPr lang="ja-JP" altLang="ja-JP" dirty="0" smtClean="0">
                <a:latin typeface="+mn-ea"/>
              </a:rPr>
              <a:t>の防災</a:t>
            </a:r>
            <a:r>
              <a:rPr lang="ja-JP" altLang="ja-JP" dirty="0">
                <a:latin typeface="+mn-ea"/>
              </a:rPr>
              <a:t>知識の向上を図ってください。また利用者へも施設内で講習会等を実施することに</a:t>
            </a:r>
            <a:r>
              <a:rPr lang="ja-JP" altLang="ja-JP" dirty="0" smtClean="0">
                <a:latin typeface="+mn-ea"/>
              </a:rPr>
              <a:t>より理解</a:t>
            </a:r>
            <a:r>
              <a:rPr lang="ja-JP" altLang="ja-JP" dirty="0">
                <a:latin typeface="+mn-ea"/>
              </a:rPr>
              <a:t>と関心を高めてください</a:t>
            </a:r>
            <a:r>
              <a:rPr lang="ja-JP" altLang="ja-JP" dirty="0" smtClean="0">
                <a:latin typeface="+mn-ea"/>
              </a:rPr>
              <a:t>。</a:t>
            </a:r>
            <a:endParaRPr lang="en-US" altLang="ja-JP" dirty="0" smtClean="0">
              <a:latin typeface="+mn-ea"/>
            </a:endParaRPr>
          </a:p>
          <a:p>
            <a:pPr fontAlgn="ctr"/>
            <a:endParaRPr lang="ja-JP" altLang="ja-JP" dirty="0">
              <a:latin typeface="+mn-ea"/>
            </a:endParaRPr>
          </a:p>
          <a:p>
            <a:pPr fontAlgn="ctr"/>
            <a:r>
              <a:rPr lang="ja-JP" altLang="ja-JP" dirty="0">
                <a:latin typeface="+mn-ea"/>
              </a:rPr>
              <a:t>（</a:t>
            </a:r>
            <a:r>
              <a:rPr lang="en-US" altLang="ja-JP" dirty="0">
                <a:latin typeface="+mn-ea"/>
              </a:rPr>
              <a:t>3</a:t>
            </a:r>
            <a:r>
              <a:rPr lang="ja-JP" altLang="ja-JP" dirty="0">
                <a:latin typeface="+mn-ea"/>
              </a:rPr>
              <a:t>）防災訓練の実施</a:t>
            </a:r>
          </a:p>
          <a:p>
            <a:pPr fontAlgn="ctr"/>
            <a:r>
              <a:rPr lang="ja-JP" altLang="ja-JP" dirty="0">
                <a:latin typeface="+mn-ea"/>
              </a:rPr>
              <a:t>災害が発生した時の避難場所の確認や、自力で避難することが困難な利用者に</a:t>
            </a:r>
            <a:r>
              <a:rPr lang="ja-JP" altLang="ja-JP" dirty="0" smtClean="0">
                <a:latin typeface="+mn-ea"/>
              </a:rPr>
              <a:t>ついて安全</a:t>
            </a:r>
            <a:r>
              <a:rPr lang="ja-JP" altLang="ja-JP" dirty="0">
                <a:latin typeface="+mn-ea"/>
              </a:rPr>
              <a:t>な場所への誘導・避難を円滑に行うための計画を策定しておきましょう。</a:t>
            </a:r>
          </a:p>
          <a:p>
            <a:pPr fontAlgn="ctr"/>
            <a:r>
              <a:rPr lang="ja-JP" altLang="ja-JP" dirty="0">
                <a:latin typeface="+mn-ea"/>
              </a:rPr>
              <a:t>また、防災訓練は、夜間の発生を想定した訓練や災害の規模等を考えた訓練など</a:t>
            </a:r>
          </a:p>
          <a:p>
            <a:pPr fontAlgn="ctr"/>
            <a:r>
              <a:rPr lang="ja-JP" altLang="ja-JP" dirty="0">
                <a:latin typeface="+mn-ea"/>
              </a:rPr>
              <a:t>画一的な防災訓練にならないように配慮してください。</a:t>
            </a:r>
          </a:p>
          <a:p>
            <a:pPr fontAlgn="ctr"/>
            <a:endParaRPr lang="en-US" altLang="ja-JP" dirty="0" smtClean="0">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ja-JP" altLang="en-US" dirty="0">
              <a:solidFill>
                <a:srgbClr val="000000"/>
              </a:solidFill>
              <a:latin typeface="+mn-ea"/>
            </a:endParaRPr>
          </a:p>
          <a:p>
            <a:pPr fontAlgn="ctr"/>
            <a:endParaRPr lang="ja-JP" altLang="en-US" sz="800" dirty="0">
              <a:solidFill>
                <a:srgbClr val="000000"/>
              </a:solidFill>
              <a:latin typeface="+mn-ea"/>
            </a:endParaRPr>
          </a:p>
        </p:txBody>
      </p:sp>
      <p:sp>
        <p:nvSpPr>
          <p:cNvPr id="3" name="正方形/長方形 2"/>
          <p:cNvSpPr/>
          <p:nvPr/>
        </p:nvSpPr>
        <p:spPr>
          <a:xfrm>
            <a:off x="0" y="116632"/>
            <a:ext cx="1580882"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３</a:t>
            </a:r>
            <a:r>
              <a:rPr lang="en-US" altLang="ja-JP" sz="2400" dirty="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地震④</a:t>
            </a:r>
            <a:endParaRPr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55389237"/>
      </p:ext>
    </p:extLst>
  </p:cSld>
  <p:clrMapOvr>
    <a:masterClrMapping/>
  </p:clrMapOvr>
  <p:transition>
    <p:newsflash/>
    <p:sndAc>
      <p:stSnd>
        <p:snd r:embed="rId3" name="laser.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851792"/>
            <a:ext cx="8136904" cy="2985433"/>
          </a:xfrm>
          <a:prstGeom prst="rect">
            <a:avLst/>
          </a:prstGeom>
        </p:spPr>
        <p:txBody>
          <a:bodyPr wrap="square">
            <a:spAutoFit/>
          </a:bodyPr>
          <a:lstStyle/>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ja-JP" altLang="en-US" dirty="0">
              <a:solidFill>
                <a:srgbClr val="000000"/>
              </a:solidFill>
              <a:latin typeface="+mn-ea"/>
            </a:endParaRPr>
          </a:p>
          <a:p>
            <a:pPr fontAlgn="ctr"/>
            <a:endParaRPr lang="ja-JP" altLang="en-US" sz="8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107504" y="851792"/>
            <a:ext cx="7920880" cy="5078313"/>
          </a:xfrm>
          <a:prstGeom prst="rect">
            <a:avLst/>
          </a:prstGeom>
          <a:noFill/>
        </p:spPr>
        <p:txBody>
          <a:bodyPr wrap="square" rtlCol="0">
            <a:spAutoFit/>
          </a:bodyPr>
          <a:lstStyle/>
          <a:p>
            <a:pPr fontAlgn="ctr"/>
            <a:r>
              <a:rPr lang="ja-JP" altLang="ja-JP" dirty="0">
                <a:latin typeface="+mn-ea"/>
              </a:rPr>
              <a:t>４．その他</a:t>
            </a:r>
          </a:p>
          <a:p>
            <a:pPr fontAlgn="ctr"/>
            <a:endParaRPr lang="en-US" altLang="ja-JP" dirty="0" smtClean="0">
              <a:latin typeface="+mn-ea"/>
            </a:endParaRPr>
          </a:p>
          <a:p>
            <a:pPr fontAlgn="ctr"/>
            <a:r>
              <a:rPr lang="ja-JP" altLang="ja-JP" dirty="0" smtClean="0">
                <a:latin typeface="+mn-ea"/>
              </a:rPr>
              <a:t>（</a:t>
            </a:r>
            <a:r>
              <a:rPr lang="ja-JP" altLang="ja-JP" dirty="0">
                <a:latin typeface="+mn-ea"/>
              </a:rPr>
              <a:t>１）地域社会との</a:t>
            </a:r>
            <a:r>
              <a:rPr lang="ja-JP" altLang="ja-JP" dirty="0" smtClean="0">
                <a:latin typeface="+mn-ea"/>
              </a:rPr>
              <a:t>連携</a:t>
            </a:r>
            <a:endParaRPr lang="en-US" altLang="ja-JP" dirty="0" smtClean="0">
              <a:latin typeface="+mn-ea"/>
            </a:endParaRPr>
          </a:p>
          <a:p>
            <a:pPr fontAlgn="ctr"/>
            <a:endParaRPr lang="ja-JP" altLang="ja-JP" dirty="0">
              <a:latin typeface="+mn-ea"/>
            </a:endParaRPr>
          </a:p>
          <a:p>
            <a:pPr fontAlgn="ctr"/>
            <a:r>
              <a:rPr lang="ja-JP" altLang="ja-JP" dirty="0">
                <a:latin typeface="+mn-ea"/>
              </a:rPr>
              <a:t>①地域住民（自主防災組織等）・ボランティア団体との交流推進及び非難協力体制の構築</a:t>
            </a:r>
          </a:p>
          <a:p>
            <a:pPr fontAlgn="ctr"/>
            <a:r>
              <a:rPr lang="ja-JP" altLang="ja-JP" dirty="0">
                <a:latin typeface="+mn-ea"/>
              </a:rPr>
              <a:t>災害時の避難協力体制を構築し、災害時発生時に地域住民の協力を得て、多数の利用者</a:t>
            </a:r>
            <a:r>
              <a:rPr lang="ja-JP" altLang="ja-JP" dirty="0" smtClean="0">
                <a:latin typeface="+mn-ea"/>
              </a:rPr>
              <a:t>の避難</a:t>
            </a:r>
            <a:r>
              <a:rPr lang="ja-JP" altLang="ja-JP" dirty="0">
                <a:latin typeface="+mn-ea"/>
              </a:rPr>
              <a:t>等を迅速に行えるようにしましょう。</a:t>
            </a:r>
          </a:p>
          <a:p>
            <a:pPr fontAlgn="ctr"/>
            <a:endParaRPr lang="en-US" altLang="ja-JP" dirty="0" smtClean="0">
              <a:latin typeface="+mn-ea"/>
            </a:endParaRPr>
          </a:p>
          <a:p>
            <a:pPr fontAlgn="ctr"/>
            <a:r>
              <a:rPr lang="ja-JP" altLang="ja-JP" dirty="0" smtClean="0">
                <a:latin typeface="+mn-ea"/>
              </a:rPr>
              <a:t>②</a:t>
            </a:r>
            <a:r>
              <a:rPr lang="ja-JP" altLang="ja-JP" dirty="0">
                <a:latin typeface="+mn-ea"/>
              </a:rPr>
              <a:t>第二次避難所（福祉避難所）としての指定</a:t>
            </a:r>
          </a:p>
          <a:p>
            <a:pPr fontAlgn="ctr"/>
            <a:r>
              <a:rPr lang="ja-JP" altLang="ja-JP" dirty="0">
                <a:latin typeface="+mn-ea"/>
              </a:rPr>
              <a:t>災害が発生した場合、在宅で被災し一般の避難所生活が困難な高齢者の発生</a:t>
            </a:r>
            <a:r>
              <a:rPr lang="ja-JP" altLang="ja-JP" dirty="0" smtClean="0">
                <a:latin typeface="+mn-ea"/>
              </a:rPr>
              <a:t>や被災</a:t>
            </a:r>
            <a:r>
              <a:rPr lang="ja-JP" altLang="ja-JP" dirty="0">
                <a:latin typeface="+mn-ea"/>
              </a:rPr>
              <a:t>地域の社会福祉施設が大きな被害を受け、入所者の介護等ができなくなる場合</a:t>
            </a:r>
            <a:r>
              <a:rPr lang="ja-JP" altLang="ja-JP" dirty="0" smtClean="0">
                <a:latin typeface="+mn-ea"/>
              </a:rPr>
              <a:t>が想定</a:t>
            </a:r>
            <a:r>
              <a:rPr lang="ja-JP" altLang="ja-JP" dirty="0">
                <a:latin typeface="+mn-ea"/>
              </a:rPr>
              <a:t>されます</a:t>
            </a:r>
            <a:r>
              <a:rPr lang="ja-JP" altLang="ja-JP" dirty="0" smtClean="0">
                <a:latin typeface="+mn-ea"/>
              </a:rPr>
              <a:t>。</a:t>
            </a:r>
            <a:endParaRPr lang="en-US" altLang="ja-JP" dirty="0" smtClean="0">
              <a:latin typeface="+mn-ea"/>
            </a:endParaRPr>
          </a:p>
          <a:p>
            <a:pPr fontAlgn="ctr"/>
            <a:endParaRPr lang="en-US" altLang="ja-JP" dirty="0">
              <a:latin typeface="+mn-ea"/>
            </a:endParaRPr>
          </a:p>
          <a:p>
            <a:pPr fontAlgn="ctr"/>
            <a:r>
              <a:rPr lang="ja-JP" altLang="en-US" dirty="0" smtClean="0">
                <a:latin typeface="+mn-ea"/>
              </a:rPr>
              <a:t>③福祉避難所</a:t>
            </a:r>
            <a:endParaRPr lang="en-US" altLang="ja-JP" dirty="0" smtClean="0">
              <a:latin typeface="+mn-ea"/>
            </a:endParaRPr>
          </a:p>
          <a:p>
            <a:pPr fontAlgn="ctr"/>
            <a:r>
              <a:rPr lang="ja-JP" altLang="en-US" dirty="0"/>
              <a:t>災害時において、高齢者や</a:t>
            </a:r>
            <a:r>
              <a:rPr lang="ja-JP" altLang="en-US" dirty="0" err="1"/>
              <a:t>障がい</a:t>
            </a:r>
            <a:r>
              <a:rPr lang="ja-JP" altLang="en-US" dirty="0"/>
              <a:t>者など、一般の避難所生活において特別な配慮を必要とする方々を対象に開設される避難所です。</a:t>
            </a:r>
            <a:endParaRPr lang="ja-JP" altLang="ja-JP" dirty="0">
              <a:latin typeface="+mn-ea"/>
            </a:endParaRPr>
          </a:p>
          <a:p>
            <a:endParaRPr kumimoji="1" lang="ja-JP" altLang="en-US" dirty="0">
              <a:latin typeface="+mn-ea"/>
            </a:endParaRPr>
          </a:p>
        </p:txBody>
      </p:sp>
      <p:sp>
        <p:nvSpPr>
          <p:cNvPr id="5" name="正方形/長方形 4"/>
          <p:cNvSpPr/>
          <p:nvPr/>
        </p:nvSpPr>
        <p:spPr>
          <a:xfrm>
            <a:off x="0" y="116632"/>
            <a:ext cx="1580882"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３</a:t>
            </a:r>
            <a:r>
              <a:rPr lang="en-US" altLang="ja-JP" sz="2400" dirty="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地震⑤</a:t>
            </a:r>
            <a:endParaRPr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901113053"/>
      </p:ext>
    </p:extLst>
  </p:cSld>
  <p:clrMapOvr>
    <a:masterClrMapping/>
  </p:clrMapOvr>
  <p:transition>
    <p:newsflash/>
    <p:sndAc>
      <p:stSnd>
        <p:snd r:embed="rId3" name="laser.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851792"/>
            <a:ext cx="8136904" cy="2985433"/>
          </a:xfrm>
          <a:prstGeom prst="rect">
            <a:avLst/>
          </a:prstGeom>
        </p:spPr>
        <p:txBody>
          <a:bodyPr wrap="square">
            <a:spAutoFit/>
          </a:bodyPr>
          <a:lstStyle/>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ja-JP" altLang="en-US" dirty="0">
              <a:solidFill>
                <a:srgbClr val="000000"/>
              </a:solidFill>
              <a:latin typeface="+mn-ea"/>
            </a:endParaRPr>
          </a:p>
          <a:p>
            <a:pPr fontAlgn="ctr"/>
            <a:endParaRPr lang="ja-JP" altLang="en-US" sz="800" dirty="0">
              <a:solidFill>
                <a:srgbClr val="000000"/>
              </a:solidFill>
              <a:latin typeface="ＭＳ Ｐゴシック" panose="020B0600070205080204" pitchFamily="50" charset="-128"/>
              <a:ea typeface="ＭＳ Ｐゴシック" panose="020B0600070205080204" pitchFamily="50" charset="-128"/>
            </a:endParaRPr>
          </a:p>
        </p:txBody>
      </p:sp>
      <p:sp>
        <p:nvSpPr>
          <p:cNvPr id="5" name="正方形/長方形 4"/>
          <p:cNvSpPr/>
          <p:nvPr/>
        </p:nvSpPr>
        <p:spPr>
          <a:xfrm>
            <a:off x="0" y="116632"/>
            <a:ext cx="4185761"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一時避難</a:t>
            </a:r>
            <a:r>
              <a:rPr lang="ja-JP" altLang="en-US" sz="2400" dirty="0" smtClean="0">
                <a:latin typeface="HGS創英角ｺﾞｼｯｸUB" pitchFamily="50" charset="-128"/>
                <a:ea typeface="HGS創英角ｺﾞｼｯｸUB" pitchFamily="50" charset="-128"/>
              </a:rPr>
              <a:t>場所・広域避難場所</a:t>
            </a:r>
            <a:endParaRPr lang="ja-JP" altLang="en-US" sz="2400" dirty="0">
              <a:latin typeface="HGS創英角ｺﾞｼｯｸUB" pitchFamily="50" charset="-128"/>
              <a:ea typeface="HGS創英角ｺﾞｼｯｸUB" pitchFamily="50" charset="-128"/>
            </a:endParaRPr>
          </a:p>
        </p:txBody>
      </p:sp>
      <p:sp>
        <p:nvSpPr>
          <p:cNvPr id="9" name="テキスト ボックス 8"/>
          <p:cNvSpPr txBox="1"/>
          <p:nvPr/>
        </p:nvSpPr>
        <p:spPr>
          <a:xfrm>
            <a:off x="35496" y="851792"/>
            <a:ext cx="8999580" cy="5386090"/>
          </a:xfrm>
          <a:prstGeom prst="rect">
            <a:avLst/>
          </a:prstGeom>
          <a:noFill/>
        </p:spPr>
        <p:txBody>
          <a:bodyPr wrap="none" rtlCol="0">
            <a:spAutoFit/>
          </a:bodyPr>
          <a:lstStyle/>
          <a:p>
            <a:r>
              <a:rPr lang="ja-JP" altLang="en-US" sz="2000" dirty="0">
                <a:latin typeface="+mn-ea"/>
              </a:rPr>
              <a:t>災害時における避難場所に</a:t>
            </a:r>
            <a:r>
              <a:rPr lang="ja-JP" altLang="en-US" sz="2000" dirty="0" smtClean="0">
                <a:latin typeface="+mn-ea"/>
              </a:rPr>
              <a:t>ついて</a:t>
            </a:r>
            <a:endParaRPr lang="en-US" altLang="ja-JP" sz="2000" dirty="0" smtClean="0">
              <a:latin typeface="+mn-ea"/>
            </a:endParaRPr>
          </a:p>
          <a:p>
            <a:r>
              <a:rPr lang="ja-JP" altLang="en-US" sz="2000" dirty="0">
                <a:latin typeface="+mn-ea"/>
              </a:rPr>
              <a:t>災害時における一時避難場所として市内の公園を、災害時の避難場所と</a:t>
            </a:r>
            <a:r>
              <a:rPr lang="ja-JP" altLang="en-US" sz="2000" dirty="0" smtClean="0">
                <a:latin typeface="+mn-ea"/>
              </a:rPr>
              <a:t>して</a:t>
            </a:r>
            <a:endParaRPr lang="en-US" altLang="ja-JP" sz="2000" dirty="0" smtClean="0">
              <a:latin typeface="+mn-ea"/>
            </a:endParaRPr>
          </a:p>
          <a:p>
            <a:r>
              <a:rPr lang="ja-JP" altLang="en-US" sz="2000" dirty="0">
                <a:latin typeface="+mn-ea"/>
              </a:rPr>
              <a:t>小・中学校を指定しています。市民の皆さんが避難される場合、特定の避難場所</a:t>
            </a:r>
            <a:r>
              <a:rPr lang="ja-JP" altLang="en-US" sz="2000" dirty="0" smtClean="0">
                <a:latin typeface="+mn-ea"/>
              </a:rPr>
              <a:t>を</a:t>
            </a:r>
            <a:endParaRPr lang="en-US" altLang="ja-JP" sz="2000" dirty="0" smtClean="0">
              <a:latin typeface="+mn-ea"/>
            </a:endParaRPr>
          </a:p>
          <a:p>
            <a:r>
              <a:rPr lang="ja-JP" altLang="en-US" sz="2000" dirty="0" smtClean="0">
                <a:latin typeface="+mn-ea"/>
              </a:rPr>
              <a:t>指定</a:t>
            </a:r>
            <a:r>
              <a:rPr lang="ja-JP" altLang="en-US" sz="2000" dirty="0">
                <a:latin typeface="+mn-ea"/>
              </a:rPr>
              <a:t>していませんので、最寄りの避難場所に避難してください</a:t>
            </a:r>
            <a:r>
              <a:rPr lang="ja-JP" altLang="en-US" sz="2000" dirty="0" smtClean="0">
                <a:latin typeface="+mn-ea"/>
              </a:rPr>
              <a:t>。</a:t>
            </a:r>
            <a:endParaRPr lang="en-US" altLang="ja-JP" sz="2000" dirty="0" smtClean="0">
              <a:latin typeface="+mn-ea"/>
            </a:endParaRPr>
          </a:p>
          <a:p>
            <a:r>
              <a:rPr lang="ja-JP" altLang="en-US" sz="2000" dirty="0" smtClean="0">
                <a:latin typeface="+mn-ea"/>
              </a:rPr>
              <a:t>各市町村のホームページに記載されております。</a:t>
            </a:r>
            <a:endParaRPr lang="en-US" altLang="ja-JP" sz="2000" dirty="0" smtClean="0">
              <a:latin typeface="+mn-ea"/>
            </a:endParaRPr>
          </a:p>
          <a:p>
            <a:endParaRPr kumimoji="1" lang="en-US" altLang="ja-JP" sz="800" dirty="0" smtClean="0">
              <a:latin typeface="+mn-ea"/>
            </a:endParaRPr>
          </a:p>
          <a:p>
            <a:r>
              <a:rPr lang="ja-JP" altLang="en-US" sz="2000" dirty="0" smtClean="0">
                <a:latin typeface="+mn-ea"/>
              </a:rPr>
              <a:t>例）フィット＆デイ門真</a:t>
            </a:r>
            <a:endParaRPr lang="en-US" altLang="ja-JP" sz="2000" dirty="0" smtClean="0">
              <a:latin typeface="+mn-ea"/>
            </a:endParaRPr>
          </a:p>
          <a:p>
            <a:r>
              <a:rPr kumimoji="1" lang="ja-JP" altLang="en-US" sz="2000" dirty="0" smtClean="0">
                <a:latin typeface="+mn-ea"/>
              </a:rPr>
              <a:t>門真市ホームページに記載</a:t>
            </a:r>
            <a:endParaRPr kumimoji="1" lang="en-US" altLang="ja-JP" sz="2000" dirty="0" smtClean="0">
              <a:latin typeface="+mn-ea"/>
            </a:endParaRPr>
          </a:p>
          <a:p>
            <a:endParaRPr kumimoji="1" lang="en-US" altLang="ja-JP" sz="800" dirty="0">
              <a:latin typeface="+mn-ea"/>
            </a:endParaRPr>
          </a:p>
          <a:p>
            <a:r>
              <a:rPr lang="ja-JP" altLang="en-US" sz="2000" b="1" dirty="0">
                <a:latin typeface="+mn-ea"/>
              </a:rPr>
              <a:t>広域</a:t>
            </a:r>
            <a:r>
              <a:rPr lang="ja-JP" altLang="en-US" sz="2000" b="1" dirty="0" smtClean="0">
                <a:latin typeface="+mn-ea"/>
              </a:rPr>
              <a:t>避難地</a:t>
            </a:r>
            <a:endParaRPr lang="en-US" altLang="ja-JP" sz="2000" b="1" dirty="0" smtClean="0">
              <a:latin typeface="+mn-ea"/>
            </a:endParaRPr>
          </a:p>
          <a:p>
            <a:r>
              <a:rPr lang="ja-JP" altLang="en-US" sz="2000" dirty="0">
                <a:latin typeface="+mn-ea"/>
              </a:rPr>
              <a:t>延焼火災などの危険性が発生した場合に避難する、より安全性の高い場所</a:t>
            </a:r>
            <a:r>
              <a:rPr lang="ja-JP" altLang="en-US" sz="2000" dirty="0" smtClean="0">
                <a:latin typeface="+mn-ea"/>
              </a:rPr>
              <a:t>を</a:t>
            </a:r>
            <a:endParaRPr lang="en-US" altLang="ja-JP" sz="2000" dirty="0" smtClean="0">
              <a:latin typeface="+mn-ea"/>
            </a:endParaRPr>
          </a:p>
          <a:p>
            <a:r>
              <a:rPr lang="ja-JP" altLang="en-US" sz="2000" dirty="0" smtClean="0">
                <a:latin typeface="+mn-ea"/>
              </a:rPr>
              <a:t>広域</a:t>
            </a:r>
            <a:r>
              <a:rPr lang="ja-JP" altLang="en-US" sz="2000" dirty="0">
                <a:latin typeface="+mn-ea"/>
              </a:rPr>
              <a:t>避難地として選定しています</a:t>
            </a:r>
            <a:r>
              <a:rPr lang="ja-JP" altLang="en-US" sz="2000" dirty="0" smtClean="0">
                <a:latin typeface="+mn-ea"/>
              </a:rPr>
              <a:t>。</a:t>
            </a:r>
            <a:endParaRPr lang="en-US" altLang="ja-JP" sz="2000" dirty="0" smtClean="0">
              <a:latin typeface="+mn-ea"/>
            </a:endParaRPr>
          </a:p>
          <a:p>
            <a:endParaRPr lang="en-US" altLang="ja-JP" sz="800" b="1" dirty="0" smtClean="0">
              <a:latin typeface="+mn-ea"/>
            </a:endParaRPr>
          </a:p>
          <a:p>
            <a:r>
              <a:rPr kumimoji="1" lang="ja-JP" altLang="en-US" sz="2000" dirty="0" smtClean="0">
                <a:latin typeface="+mn-ea"/>
              </a:rPr>
              <a:t>・弁天池公園　　</a:t>
            </a:r>
            <a:r>
              <a:rPr lang="zh-TW" altLang="en-US" sz="2000" dirty="0">
                <a:latin typeface="+mn-ea"/>
              </a:rPr>
              <a:t>門真市岸和田</a:t>
            </a:r>
            <a:r>
              <a:rPr lang="en-US" altLang="zh-TW" sz="2000" dirty="0" smtClean="0">
                <a:latin typeface="+mn-ea"/>
              </a:rPr>
              <a:t>1-8-2</a:t>
            </a:r>
          </a:p>
          <a:p>
            <a:endParaRPr lang="en-US" altLang="zh-TW" sz="800" dirty="0" smtClean="0">
              <a:latin typeface="+mn-ea"/>
            </a:endParaRPr>
          </a:p>
          <a:p>
            <a:r>
              <a:rPr lang="ja-JP" altLang="en-US" sz="2000" b="1" dirty="0">
                <a:latin typeface="+mn-ea"/>
              </a:rPr>
              <a:t>一時</a:t>
            </a:r>
            <a:r>
              <a:rPr lang="ja-JP" altLang="en-US" sz="2000" b="1" dirty="0" smtClean="0">
                <a:latin typeface="+mn-ea"/>
              </a:rPr>
              <a:t>避難地</a:t>
            </a:r>
            <a:endParaRPr lang="en-US" altLang="ja-JP" sz="2000" b="1" dirty="0" smtClean="0">
              <a:latin typeface="+mn-ea"/>
            </a:endParaRPr>
          </a:p>
          <a:p>
            <a:r>
              <a:rPr lang="ja-JP" altLang="en-US" sz="2000" dirty="0">
                <a:latin typeface="+mn-ea"/>
              </a:rPr>
              <a:t>余震などの二次災害に備えて一時的に自主避難できる場所を一時避難地と</a:t>
            </a:r>
            <a:r>
              <a:rPr lang="ja-JP" altLang="en-US" sz="2000" dirty="0" smtClean="0">
                <a:latin typeface="+mn-ea"/>
              </a:rPr>
              <a:t>して</a:t>
            </a:r>
            <a:endParaRPr lang="en-US" altLang="ja-JP" sz="2000" dirty="0" smtClean="0">
              <a:latin typeface="+mn-ea"/>
            </a:endParaRPr>
          </a:p>
          <a:p>
            <a:r>
              <a:rPr lang="ja-JP" altLang="en-US" sz="2000" dirty="0" smtClean="0">
                <a:latin typeface="+mn-ea"/>
              </a:rPr>
              <a:t>選定</a:t>
            </a:r>
            <a:r>
              <a:rPr lang="ja-JP" altLang="en-US" sz="2000" dirty="0">
                <a:latin typeface="+mn-ea"/>
              </a:rPr>
              <a:t>しています</a:t>
            </a:r>
            <a:r>
              <a:rPr lang="ja-JP" altLang="en-US" sz="2000" dirty="0" smtClean="0">
                <a:latin typeface="+mn-ea"/>
              </a:rPr>
              <a:t>。</a:t>
            </a:r>
            <a:endParaRPr lang="en-US" altLang="ja-JP" sz="2000" dirty="0" smtClean="0">
              <a:latin typeface="+mn-ea"/>
            </a:endParaRPr>
          </a:p>
          <a:p>
            <a:endParaRPr lang="en-US" altLang="ja-JP" sz="800" dirty="0" smtClean="0">
              <a:latin typeface="+mn-ea"/>
            </a:endParaRPr>
          </a:p>
          <a:p>
            <a:r>
              <a:rPr lang="ja-JP" altLang="en-US" sz="2000" dirty="0"/>
              <a:t>・柳町公園　　門真市柳町</a:t>
            </a:r>
            <a:r>
              <a:rPr lang="en-US" altLang="ja-JP" sz="2000" dirty="0" smtClean="0"/>
              <a:t>13</a:t>
            </a:r>
            <a:r>
              <a:rPr lang="ja-JP" altLang="en-US" sz="2000" dirty="0" smtClean="0"/>
              <a:t>（いくつかありますので、最寄りの場所）</a:t>
            </a:r>
            <a:endParaRPr kumimoji="1" lang="ja-JP" altLang="en-US" sz="2000" dirty="0">
              <a:latin typeface="+mn-ea"/>
            </a:endParaRPr>
          </a:p>
        </p:txBody>
      </p:sp>
    </p:spTree>
    <p:extLst>
      <p:ext uri="{BB962C8B-B14F-4D97-AF65-F5344CB8AC3E}">
        <p14:creationId xmlns:p14="http://schemas.microsoft.com/office/powerpoint/2010/main" val="3764952495"/>
      </p:ext>
    </p:extLst>
  </p:cSld>
  <p:clrMapOvr>
    <a:masterClrMapping/>
  </p:clrMapOvr>
  <p:transition>
    <p:newsflash/>
    <p:sndAc>
      <p:stSnd>
        <p:snd r:embed="rId3" name="laser.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851792"/>
            <a:ext cx="8136904" cy="2985433"/>
          </a:xfrm>
          <a:prstGeom prst="rect">
            <a:avLst/>
          </a:prstGeom>
        </p:spPr>
        <p:txBody>
          <a:bodyPr wrap="square">
            <a:spAutoFit/>
          </a:bodyPr>
          <a:lstStyle/>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ja-JP" altLang="en-US" dirty="0">
              <a:solidFill>
                <a:srgbClr val="000000"/>
              </a:solidFill>
              <a:latin typeface="+mn-ea"/>
            </a:endParaRPr>
          </a:p>
          <a:p>
            <a:pPr fontAlgn="ctr"/>
            <a:endParaRPr lang="ja-JP" altLang="en-US" sz="800" dirty="0">
              <a:solidFill>
                <a:srgbClr val="000000"/>
              </a:solidFill>
              <a:latin typeface="ＭＳ Ｐゴシック" panose="020B0600070205080204" pitchFamily="50" charset="-128"/>
              <a:ea typeface="ＭＳ Ｐゴシック" panose="020B0600070205080204" pitchFamily="50" charset="-128"/>
            </a:endParaRPr>
          </a:p>
        </p:txBody>
      </p:sp>
      <p:sp>
        <p:nvSpPr>
          <p:cNvPr id="5" name="正方形/長方形 4"/>
          <p:cNvSpPr/>
          <p:nvPr/>
        </p:nvSpPr>
        <p:spPr>
          <a:xfrm>
            <a:off x="0" y="116632"/>
            <a:ext cx="3570208" cy="461665"/>
          </a:xfrm>
          <a:prstGeom prst="rect">
            <a:avLst/>
          </a:prstGeom>
        </p:spPr>
        <p:txBody>
          <a:bodyPr wrap="none">
            <a:spAutoFit/>
          </a:bodyPr>
          <a:lstStyle/>
          <a:p>
            <a:r>
              <a:rPr lang="ja-JP" altLang="en-US" sz="2400" dirty="0" smtClean="0">
                <a:latin typeface="HGS創英角ｺﾞｼｯｸUB" pitchFamily="50" charset="-128"/>
                <a:ea typeface="HGS創英角ｺﾞｼｯｸUB" pitchFamily="50" charset="-128"/>
              </a:rPr>
              <a:t>安全対策チェックリスト</a:t>
            </a:r>
            <a:endParaRPr lang="ja-JP" altLang="en-US" sz="2400" dirty="0">
              <a:latin typeface="HGS創英角ｺﾞｼｯｸUB" pitchFamily="50" charset="-128"/>
              <a:ea typeface="HGS創英角ｺﾞｼｯｸUB" pitchFamily="50" charset="-128"/>
            </a:endParaRPr>
          </a:p>
        </p:txBody>
      </p:sp>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908720"/>
            <a:ext cx="7706801" cy="5134692"/>
          </a:xfrm>
          <a:prstGeom prst="rect">
            <a:avLst/>
          </a:prstGeom>
        </p:spPr>
      </p:pic>
    </p:spTree>
    <p:extLst>
      <p:ext uri="{BB962C8B-B14F-4D97-AF65-F5344CB8AC3E}">
        <p14:creationId xmlns:p14="http://schemas.microsoft.com/office/powerpoint/2010/main" val="3991549572"/>
      </p:ext>
    </p:extLst>
  </p:cSld>
  <p:clrMapOvr>
    <a:masterClrMapping/>
  </p:clrMapOvr>
  <p:transition>
    <p:newsflash/>
    <p:sndAc>
      <p:stSnd>
        <p:snd r:embed="rId3" name="laser.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851792"/>
            <a:ext cx="8136904" cy="2985433"/>
          </a:xfrm>
          <a:prstGeom prst="rect">
            <a:avLst/>
          </a:prstGeom>
        </p:spPr>
        <p:txBody>
          <a:bodyPr wrap="square">
            <a:spAutoFit/>
          </a:bodyPr>
          <a:lstStyle/>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ja-JP" altLang="en-US" dirty="0">
              <a:solidFill>
                <a:srgbClr val="000000"/>
              </a:solidFill>
              <a:latin typeface="+mn-ea"/>
            </a:endParaRPr>
          </a:p>
          <a:p>
            <a:pPr fontAlgn="ctr"/>
            <a:endParaRPr lang="ja-JP" altLang="en-US" sz="800" dirty="0">
              <a:solidFill>
                <a:srgbClr val="000000"/>
              </a:solidFill>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179512" y="764704"/>
            <a:ext cx="8784976" cy="5539978"/>
          </a:xfrm>
          <a:prstGeom prst="rect">
            <a:avLst/>
          </a:prstGeom>
          <a:noFill/>
        </p:spPr>
        <p:txBody>
          <a:bodyPr wrap="square" rtlCol="0">
            <a:spAutoFit/>
          </a:bodyPr>
          <a:lstStyle/>
          <a:p>
            <a:pPr fontAlgn="ctr"/>
            <a:r>
              <a:rPr lang="ja-JP" altLang="en-US" sz="2400" b="1" dirty="0" smtClean="0">
                <a:solidFill>
                  <a:srgbClr val="FF0000"/>
                </a:solidFill>
                <a:latin typeface="+mn-ea"/>
              </a:rPr>
              <a:t>災害用</a:t>
            </a:r>
            <a:r>
              <a:rPr lang="ja-JP" altLang="en-US" sz="2400" b="1" dirty="0">
                <a:solidFill>
                  <a:srgbClr val="FF0000"/>
                </a:solidFill>
                <a:latin typeface="+mn-ea"/>
              </a:rPr>
              <a:t>伝言ダイヤル（</a:t>
            </a:r>
            <a:r>
              <a:rPr lang="en-US" altLang="ja-JP" sz="2400" b="1" dirty="0">
                <a:solidFill>
                  <a:srgbClr val="FF0000"/>
                </a:solidFill>
                <a:latin typeface="+mn-ea"/>
              </a:rPr>
              <a:t>171</a:t>
            </a:r>
            <a:r>
              <a:rPr lang="ja-JP" altLang="en-US" sz="2400" b="1" dirty="0">
                <a:solidFill>
                  <a:srgbClr val="FF0000"/>
                </a:solidFill>
                <a:latin typeface="+mn-ea"/>
              </a:rPr>
              <a:t>）</a:t>
            </a:r>
            <a:r>
              <a:rPr lang="ja-JP" altLang="en-US" sz="2000" dirty="0">
                <a:latin typeface="+mn-ea"/>
              </a:rPr>
              <a:t>では、災害発生に備えて利用方法を事前に覚えていただくことを目的として、より多くの皆様が体験利用できる機会を提供します</a:t>
            </a:r>
            <a:r>
              <a:rPr lang="ja-JP" altLang="en-US" sz="2000" dirty="0" smtClean="0">
                <a:latin typeface="+mn-ea"/>
              </a:rPr>
              <a:t>。</a:t>
            </a:r>
            <a:endParaRPr lang="en-US" altLang="ja-JP" sz="2000" dirty="0" smtClean="0">
              <a:latin typeface="+mn-ea"/>
            </a:endParaRPr>
          </a:p>
          <a:p>
            <a:pPr fontAlgn="ctr"/>
            <a:endParaRPr lang="en-US" altLang="ja-JP" sz="1000" dirty="0" smtClean="0">
              <a:latin typeface="+mn-ea"/>
            </a:endParaRPr>
          </a:p>
          <a:p>
            <a:pPr fontAlgn="ctr"/>
            <a:r>
              <a:rPr lang="ja-JP" altLang="en-US" sz="2000" b="1" dirty="0">
                <a:latin typeface="+mn-ea"/>
              </a:rPr>
              <a:t>体験利用提供</a:t>
            </a:r>
            <a:r>
              <a:rPr lang="ja-JP" altLang="en-US" sz="2000" b="1" dirty="0" smtClean="0">
                <a:latin typeface="+mn-ea"/>
              </a:rPr>
              <a:t>日</a:t>
            </a:r>
            <a:endParaRPr lang="en-US" altLang="ja-JP" sz="2000" b="1" dirty="0" smtClean="0">
              <a:latin typeface="+mn-ea"/>
            </a:endParaRPr>
          </a:p>
          <a:p>
            <a:r>
              <a:rPr lang="ja-JP" altLang="en-US" sz="2000" dirty="0" smtClean="0">
                <a:latin typeface="+mn-ea"/>
              </a:rPr>
              <a:t>・毎月</a:t>
            </a:r>
            <a:r>
              <a:rPr lang="en-US" altLang="ja-JP" sz="2000" dirty="0">
                <a:latin typeface="+mn-ea"/>
              </a:rPr>
              <a:t>1</a:t>
            </a:r>
            <a:r>
              <a:rPr lang="ja-JP" altLang="en-US" sz="2000" dirty="0">
                <a:latin typeface="+mn-ea"/>
              </a:rPr>
              <a:t>日</a:t>
            </a:r>
            <a:r>
              <a:rPr lang="en-US" altLang="ja-JP" sz="2000" dirty="0">
                <a:latin typeface="+mn-ea"/>
              </a:rPr>
              <a:t>,15</a:t>
            </a:r>
            <a:r>
              <a:rPr lang="ja-JP" altLang="en-US" sz="2000" dirty="0">
                <a:latin typeface="+mn-ea"/>
              </a:rPr>
              <a:t>日 </a:t>
            </a:r>
            <a:r>
              <a:rPr lang="en-US" altLang="ja-JP" sz="2000" dirty="0">
                <a:latin typeface="+mn-ea"/>
              </a:rPr>
              <a:t>00:00</a:t>
            </a:r>
            <a:r>
              <a:rPr lang="ja-JP" altLang="en-US" sz="2000" dirty="0">
                <a:latin typeface="+mn-ea"/>
              </a:rPr>
              <a:t>～</a:t>
            </a:r>
            <a:r>
              <a:rPr lang="en-US" altLang="ja-JP" sz="2000" dirty="0">
                <a:latin typeface="+mn-ea"/>
              </a:rPr>
              <a:t>24:00 </a:t>
            </a:r>
          </a:p>
          <a:p>
            <a:r>
              <a:rPr lang="ja-JP" altLang="en-US" sz="2000" dirty="0" smtClean="0">
                <a:latin typeface="+mn-ea"/>
              </a:rPr>
              <a:t>・正月</a:t>
            </a:r>
            <a:r>
              <a:rPr lang="ja-JP" altLang="en-US" sz="2000" dirty="0">
                <a:latin typeface="+mn-ea"/>
              </a:rPr>
              <a:t>三が日（</a:t>
            </a:r>
            <a:r>
              <a:rPr lang="en-US" altLang="ja-JP" sz="2000" dirty="0">
                <a:latin typeface="+mn-ea"/>
              </a:rPr>
              <a:t>1</a:t>
            </a:r>
            <a:r>
              <a:rPr lang="ja-JP" altLang="en-US" sz="2000" dirty="0">
                <a:latin typeface="+mn-ea"/>
              </a:rPr>
              <a:t>月</a:t>
            </a:r>
            <a:r>
              <a:rPr lang="en-US" altLang="ja-JP" sz="2000" dirty="0">
                <a:latin typeface="+mn-ea"/>
              </a:rPr>
              <a:t>1</a:t>
            </a:r>
            <a:r>
              <a:rPr lang="ja-JP" altLang="en-US" sz="2000" dirty="0">
                <a:latin typeface="+mn-ea"/>
              </a:rPr>
              <a:t>日</a:t>
            </a:r>
            <a:r>
              <a:rPr lang="en-US" altLang="ja-JP" sz="2000" dirty="0">
                <a:latin typeface="+mn-ea"/>
              </a:rPr>
              <a:t>00:00</a:t>
            </a:r>
            <a:r>
              <a:rPr lang="ja-JP" altLang="en-US" sz="2000" dirty="0">
                <a:latin typeface="+mn-ea"/>
              </a:rPr>
              <a:t>～</a:t>
            </a:r>
            <a:r>
              <a:rPr lang="en-US" altLang="ja-JP" sz="2000" dirty="0">
                <a:latin typeface="+mn-ea"/>
              </a:rPr>
              <a:t>1</a:t>
            </a:r>
            <a:r>
              <a:rPr lang="ja-JP" altLang="en-US" sz="2000" dirty="0">
                <a:latin typeface="+mn-ea"/>
              </a:rPr>
              <a:t>月</a:t>
            </a:r>
            <a:r>
              <a:rPr lang="en-US" altLang="ja-JP" sz="2000" dirty="0">
                <a:latin typeface="+mn-ea"/>
              </a:rPr>
              <a:t>3</a:t>
            </a:r>
            <a:r>
              <a:rPr lang="ja-JP" altLang="en-US" sz="2000" dirty="0">
                <a:latin typeface="+mn-ea"/>
              </a:rPr>
              <a:t>日</a:t>
            </a:r>
            <a:r>
              <a:rPr lang="en-US" altLang="ja-JP" sz="2000" dirty="0">
                <a:latin typeface="+mn-ea"/>
              </a:rPr>
              <a:t>24:00</a:t>
            </a:r>
            <a:r>
              <a:rPr lang="ja-JP" altLang="en-US" sz="2000" dirty="0">
                <a:latin typeface="+mn-ea"/>
              </a:rPr>
              <a:t>） </a:t>
            </a:r>
          </a:p>
          <a:p>
            <a:r>
              <a:rPr lang="ja-JP" altLang="en-US" sz="2000" dirty="0" smtClean="0">
                <a:latin typeface="+mn-ea"/>
              </a:rPr>
              <a:t>・防災</a:t>
            </a:r>
            <a:r>
              <a:rPr lang="ja-JP" altLang="en-US" sz="2000" dirty="0">
                <a:latin typeface="+mn-ea"/>
              </a:rPr>
              <a:t>週間（</a:t>
            </a:r>
            <a:r>
              <a:rPr lang="en-US" altLang="ja-JP" sz="2000" dirty="0">
                <a:latin typeface="+mn-ea"/>
              </a:rPr>
              <a:t>8</a:t>
            </a:r>
            <a:r>
              <a:rPr lang="ja-JP" altLang="en-US" sz="2000" dirty="0">
                <a:latin typeface="+mn-ea"/>
              </a:rPr>
              <a:t>月</a:t>
            </a:r>
            <a:r>
              <a:rPr lang="en-US" altLang="ja-JP" sz="2000" dirty="0">
                <a:latin typeface="+mn-ea"/>
              </a:rPr>
              <a:t>30</a:t>
            </a:r>
            <a:r>
              <a:rPr lang="ja-JP" altLang="en-US" sz="2000" dirty="0">
                <a:latin typeface="+mn-ea"/>
              </a:rPr>
              <a:t>日</a:t>
            </a:r>
            <a:r>
              <a:rPr lang="en-US" altLang="ja-JP" sz="2000" dirty="0">
                <a:latin typeface="+mn-ea"/>
              </a:rPr>
              <a:t>9:00</a:t>
            </a:r>
            <a:r>
              <a:rPr lang="ja-JP" altLang="en-US" sz="2000" dirty="0">
                <a:latin typeface="+mn-ea"/>
              </a:rPr>
              <a:t>～</a:t>
            </a:r>
            <a:r>
              <a:rPr lang="en-US" altLang="ja-JP" sz="2000" dirty="0">
                <a:latin typeface="+mn-ea"/>
              </a:rPr>
              <a:t>9</a:t>
            </a:r>
            <a:r>
              <a:rPr lang="ja-JP" altLang="en-US" sz="2000" dirty="0">
                <a:latin typeface="+mn-ea"/>
              </a:rPr>
              <a:t>月</a:t>
            </a:r>
            <a:r>
              <a:rPr lang="en-US" altLang="ja-JP" sz="2000" dirty="0">
                <a:latin typeface="+mn-ea"/>
              </a:rPr>
              <a:t>5</a:t>
            </a:r>
            <a:r>
              <a:rPr lang="ja-JP" altLang="en-US" sz="2000" dirty="0">
                <a:latin typeface="+mn-ea"/>
              </a:rPr>
              <a:t>日</a:t>
            </a:r>
            <a:r>
              <a:rPr lang="en-US" altLang="ja-JP" sz="2000" dirty="0">
                <a:latin typeface="+mn-ea"/>
              </a:rPr>
              <a:t>17:00</a:t>
            </a:r>
            <a:r>
              <a:rPr lang="ja-JP" altLang="en-US" sz="2000" dirty="0">
                <a:latin typeface="+mn-ea"/>
              </a:rPr>
              <a:t>） </a:t>
            </a:r>
          </a:p>
          <a:p>
            <a:r>
              <a:rPr lang="ja-JP" altLang="en-US" sz="2000" dirty="0" smtClean="0">
                <a:latin typeface="+mn-ea"/>
              </a:rPr>
              <a:t>・防災</a:t>
            </a:r>
            <a:r>
              <a:rPr lang="ja-JP" altLang="en-US" sz="2000" dirty="0">
                <a:latin typeface="+mn-ea"/>
              </a:rPr>
              <a:t>とボランティア週間（</a:t>
            </a:r>
            <a:r>
              <a:rPr lang="en-US" altLang="ja-JP" sz="2000" dirty="0">
                <a:latin typeface="+mn-ea"/>
              </a:rPr>
              <a:t>1</a:t>
            </a:r>
            <a:r>
              <a:rPr lang="ja-JP" altLang="en-US" sz="2000" dirty="0">
                <a:latin typeface="+mn-ea"/>
              </a:rPr>
              <a:t>月</a:t>
            </a:r>
            <a:r>
              <a:rPr lang="en-US" altLang="ja-JP" sz="2000" dirty="0">
                <a:latin typeface="+mn-ea"/>
              </a:rPr>
              <a:t>15</a:t>
            </a:r>
            <a:r>
              <a:rPr lang="ja-JP" altLang="en-US" sz="2000" dirty="0">
                <a:latin typeface="+mn-ea"/>
              </a:rPr>
              <a:t>日</a:t>
            </a:r>
            <a:r>
              <a:rPr lang="en-US" altLang="ja-JP" sz="2000" dirty="0">
                <a:latin typeface="+mn-ea"/>
              </a:rPr>
              <a:t>9:00</a:t>
            </a:r>
            <a:r>
              <a:rPr lang="ja-JP" altLang="en-US" sz="2000" dirty="0">
                <a:latin typeface="+mn-ea"/>
              </a:rPr>
              <a:t>～</a:t>
            </a:r>
            <a:r>
              <a:rPr lang="en-US" altLang="ja-JP" sz="2000" dirty="0">
                <a:latin typeface="+mn-ea"/>
              </a:rPr>
              <a:t>1</a:t>
            </a:r>
            <a:r>
              <a:rPr lang="ja-JP" altLang="en-US" sz="2000" dirty="0">
                <a:latin typeface="+mn-ea"/>
              </a:rPr>
              <a:t>月</a:t>
            </a:r>
            <a:r>
              <a:rPr lang="en-US" altLang="ja-JP" sz="2000" dirty="0">
                <a:latin typeface="+mn-ea"/>
              </a:rPr>
              <a:t>21</a:t>
            </a:r>
            <a:r>
              <a:rPr lang="ja-JP" altLang="en-US" sz="2000" dirty="0">
                <a:latin typeface="+mn-ea"/>
              </a:rPr>
              <a:t>日</a:t>
            </a:r>
            <a:r>
              <a:rPr lang="en-US" altLang="ja-JP" sz="2000" dirty="0">
                <a:latin typeface="+mn-ea"/>
              </a:rPr>
              <a:t>17:00</a:t>
            </a:r>
            <a:r>
              <a:rPr lang="ja-JP" altLang="en-US" sz="2000" dirty="0">
                <a:latin typeface="+mn-ea"/>
              </a:rPr>
              <a:t>） </a:t>
            </a:r>
          </a:p>
          <a:p>
            <a:pPr fontAlgn="ctr"/>
            <a:endParaRPr kumimoji="1" lang="en-US" altLang="ja-JP" sz="1000" dirty="0" smtClean="0">
              <a:latin typeface="+mn-ea"/>
            </a:endParaRPr>
          </a:p>
          <a:p>
            <a:pPr fontAlgn="ctr"/>
            <a:r>
              <a:rPr lang="ja-JP" altLang="en-US" sz="2000" b="1" dirty="0">
                <a:latin typeface="+mn-ea"/>
              </a:rPr>
              <a:t>提供</a:t>
            </a:r>
            <a:r>
              <a:rPr lang="ja-JP" altLang="en-US" sz="2000" b="1" dirty="0" smtClean="0">
                <a:latin typeface="+mn-ea"/>
              </a:rPr>
              <a:t>条件</a:t>
            </a:r>
            <a:endParaRPr lang="en-US" altLang="ja-JP" sz="2000" b="1" dirty="0" smtClean="0">
              <a:latin typeface="+mn-ea"/>
            </a:endParaRPr>
          </a:p>
          <a:p>
            <a:pPr fontAlgn="ctr"/>
            <a:endParaRPr lang="en-US" altLang="ja-JP" sz="1000" b="1" dirty="0" smtClean="0">
              <a:latin typeface="+mn-ea"/>
            </a:endParaRPr>
          </a:p>
          <a:p>
            <a:r>
              <a:rPr lang="ja-JP" altLang="en-US" sz="2000" dirty="0" smtClean="0">
                <a:latin typeface="+mn-ea"/>
              </a:rPr>
              <a:t>・</a:t>
            </a:r>
            <a:r>
              <a:rPr lang="zh-TW" altLang="en-US" sz="2000" dirty="0" smtClean="0">
                <a:latin typeface="+mn-ea"/>
              </a:rPr>
              <a:t>蓄積</a:t>
            </a:r>
            <a:r>
              <a:rPr lang="zh-TW" altLang="en-US" sz="2000" dirty="0">
                <a:latin typeface="+mn-ea"/>
              </a:rPr>
              <a:t>伝言数：</a:t>
            </a:r>
            <a:r>
              <a:rPr lang="en-US" altLang="zh-TW" sz="2000" dirty="0">
                <a:latin typeface="+mn-ea"/>
              </a:rPr>
              <a:t>10</a:t>
            </a:r>
            <a:r>
              <a:rPr lang="zh-TW" altLang="en-US" sz="2000" dirty="0">
                <a:latin typeface="+mn-ea"/>
              </a:rPr>
              <a:t>伝言 </a:t>
            </a:r>
          </a:p>
          <a:p>
            <a:r>
              <a:rPr lang="ja-JP" altLang="en-US" sz="2000" dirty="0" smtClean="0">
                <a:latin typeface="+mn-ea"/>
              </a:rPr>
              <a:t>・</a:t>
            </a:r>
            <a:r>
              <a:rPr lang="zh-TW" altLang="en-US" sz="2000" dirty="0" smtClean="0">
                <a:latin typeface="+mn-ea"/>
              </a:rPr>
              <a:t>伝言</a:t>
            </a:r>
            <a:r>
              <a:rPr lang="zh-TW" altLang="en-US" sz="2000" dirty="0">
                <a:latin typeface="+mn-ea"/>
              </a:rPr>
              <a:t>録音時間：</a:t>
            </a:r>
            <a:r>
              <a:rPr lang="en-US" altLang="zh-TW" sz="2000" dirty="0">
                <a:latin typeface="+mn-ea"/>
              </a:rPr>
              <a:t>30</a:t>
            </a:r>
            <a:r>
              <a:rPr lang="zh-TW" altLang="en-US" sz="2000" dirty="0">
                <a:latin typeface="+mn-ea"/>
              </a:rPr>
              <a:t>秒 </a:t>
            </a:r>
          </a:p>
          <a:p>
            <a:r>
              <a:rPr lang="ja-JP" altLang="en-US" sz="2000" dirty="0" smtClean="0">
                <a:latin typeface="+mn-ea"/>
              </a:rPr>
              <a:t>・</a:t>
            </a:r>
            <a:r>
              <a:rPr lang="zh-TW" altLang="en-US" sz="2000" dirty="0" smtClean="0">
                <a:latin typeface="+mn-ea"/>
              </a:rPr>
              <a:t>伝言</a:t>
            </a:r>
            <a:r>
              <a:rPr lang="zh-TW" altLang="en-US" sz="2000" dirty="0">
                <a:latin typeface="+mn-ea"/>
              </a:rPr>
              <a:t>保存期間：</a:t>
            </a:r>
            <a:r>
              <a:rPr lang="en-US" altLang="zh-TW" sz="2000" dirty="0">
                <a:latin typeface="+mn-ea"/>
              </a:rPr>
              <a:t>6</a:t>
            </a:r>
            <a:r>
              <a:rPr lang="zh-TW" altLang="en-US" sz="2000" dirty="0">
                <a:latin typeface="+mn-ea"/>
              </a:rPr>
              <a:t>時間 </a:t>
            </a:r>
            <a:endParaRPr lang="en-US" altLang="zh-TW" sz="2000" dirty="0">
              <a:latin typeface="+mn-ea"/>
            </a:endParaRPr>
          </a:p>
          <a:p>
            <a:r>
              <a:rPr lang="ja-JP" altLang="en-US" sz="2000" dirty="0">
                <a:latin typeface="+mn-ea"/>
              </a:rPr>
              <a:t>注</a:t>
            </a:r>
            <a:r>
              <a:rPr lang="en-US" altLang="ja-JP" sz="2000" dirty="0">
                <a:latin typeface="+mn-ea"/>
              </a:rPr>
              <a:t>1</a:t>
            </a:r>
            <a:r>
              <a:rPr lang="ja-JP" altLang="en-US" sz="2000" dirty="0">
                <a:latin typeface="+mn-ea"/>
              </a:rPr>
              <a:t>災害が発生した際には体験利用ができない場合があります。 </a:t>
            </a:r>
          </a:p>
          <a:p>
            <a:r>
              <a:rPr lang="ja-JP" altLang="en-US" sz="2000" dirty="0">
                <a:latin typeface="+mn-ea"/>
              </a:rPr>
              <a:t>注</a:t>
            </a:r>
            <a:r>
              <a:rPr lang="en-US" altLang="ja-JP" sz="2000" dirty="0">
                <a:latin typeface="+mn-ea"/>
              </a:rPr>
              <a:t>2</a:t>
            </a:r>
            <a:r>
              <a:rPr lang="ja-JP" altLang="en-US" sz="2000" dirty="0">
                <a:latin typeface="+mn-ea"/>
              </a:rPr>
              <a:t>体験利用の開始時間は運用の都合で早まることがあります。 </a:t>
            </a:r>
          </a:p>
          <a:p>
            <a:r>
              <a:rPr lang="ja-JP" altLang="en-US" sz="2000" b="1" dirty="0">
                <a:solidFill>
                  <a:srgbClr val="FF0000"/>
                </a:solidFill>
                <a:latin typeface="+mn-ea"/>
              </a:rPr>
              <a:t>注</a:t>
            </a:r>
            <a:r>
              <a:rPr lang="en-US" altLang="ja-JP" sz="2000" b="1" dirty="0">
                <a:solidFill>
                  <a:srgbClr val="FF0000"/>
                </a:solidFill>
                <a:latin typeface="+mn-ea"/>
              </a:rPr>
              <a:t>3</a:t>
            </a:r>
            <a:r>
              <a:rPr lang="ja-JP" altLang="en-US" sz="2000" b="1" dirty="0">
                <a:solidFill>
                  <a:srgbClr val="FF0000"/>
                </a:solidFill>
                <a:latin typeface="+mn-ea"/>
              </a:rPr>
              <a:t>体験利用時においても災害運用時と同様に、発信されるお客様から伝言の録音または再生する電話番号までの通話料（通常、電話をおかけになる場合と同様の料金）がかかります。</a:t>
            </a:r>
            <a:r>
              <a:rPr lang="ja-JP" altLang="en-US" sz="2000" dirty="0">
                <a:solidFill>
                  <a:srgbClr val="FF0000"/>
                </a:solidFill>
                <a:latin typeface="+mn-ea"/>
              </a:rPr>
              <a:t> </a:t>
            </a:r>
          </a:p>
        </p:txBody>
      </p:sp>
      <p:sp>
        <p:nvSpPr>
          <p:cNvPr id="5" name="正方形/長方形 4"/>
          <p:cNvSpPr/>
          <p:nvPr/>
        </p:nvSpPr>
        <p:spPr>
          <a:xfrm>
            <a:off x="0" y="116632"/>
            <a:ext cx="5416868"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災害</a:t>
            </a:r>
            <a:r>
              <a:rPr lang="ja-JP" altLang="en-US" sz="2400" dirty="0" smtClean="0">
                <a:latin typeface="HGS創英角ｺﾞｼｯｸUB" pitchFamily="50" charset="-128"/>
                <a:ea typeface="HGS創英角ｺﾞｼｯｸUB" pitchFamily="50" charset="-128"/>
              </a:rPr>
              <a:t>伝言ダイヤル・体験利用のご案内</a:t>
            </a:r>
            <a:endParaRPr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394092413"/>
      </p:ext>
    </p:extLst>
  </p:cSld>
  <p:clrMapOvr>
    <a:masterClrMapping/>
  </p:clrMapOvr>
  <p:transition>
    <p:newsflash/>
    <p:sndAc>
      <p:stSnd>
        <p:snd r:embed="rId3" name="laser.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5536" y="851792"/>
            <a:ext cx="8136904" cy="2985433"/>
          </a:xfrm>
          <a:prstGeom prst="rect">
            <a:avLst/>
          </a:prstGeom>
        </p:spPr>
        <p:txBody>
          <a:bodyPr wrap="square">
            <a:spAutoFit/>
          </a:bodyPr>
          <a:lstStyle/>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en-US" altLang="ja-JP" dirty="0">
              <a:solidFill>
                <a:srgbClr val="000000"/>
              </a:solidFill>
              <a:latin typeface="+mn-ea"/>
            </a:endParaRPr>
          </a:p>
          <a:p>
            <a:pPr fontAlgn="ctr"/>
            <a:endParaRPr lang="en-US" altLang="ja-JP" dirty="0" smtClean="0">
              <a:solidFill>
                <a:srgbClr val="000000"/>
              </a:solidFill>
              <a:latin typeface="+mn-ea"/>
            </a:endParaRPr>
          </a:p>
          <a:p>
            <a:pPr fontAlgn="ctr"/>
            <a:endParaRPr lang="ja-JP" altLang="en-US" dirty="0">
              <a:solidFill>
                <a:srgbClr val="000000"/>
              </a:solidFill>
              <a:latin typeface="+mn-ea"/>
            </a:endParaRPr>
          </a:p>
          <a:p>
            <a:pPr fontAlgn="ctr"/>
            <a:endParaRPr lang="ja-JP" altLang="en-US" sz="800" dirty="0">
              <a:solidFill>
                <a:srgbClr val="000000"/>
              </a:solidFill>
              <a:latin typeface="ＭＳ Ｐゴシック" panose="020B0600070205080204" pitchFamily="50" charset="-128"/>
              <a:ea typeface="ＭＳ Ｐゴシック" panose="020B0600070205080204" pitchFamily="50" charset="-128"/>
            </a:endParaRPr>
          </a:p>
        </p:txBody>
      </p:sp>
      <p:sp>
        <p:nvSpPr>
          <p:cNvPr id="6" name="正方形/長方形 5"/>
          <p:cNvSpPr/>
          <p:nvPr/>
        </p:nvSpPr>
        <p:spPr>
          <a:xfrm>
            <a:off x="0" y="87015"/>
            <a:ext cx="5416868" cy="461665"/>
          </a:xfrm>
          <a:prstGeom prst="rect">
            <a:avLst/>
          </a:prstGeom>
        </p:spPr>
        <p:txBody>
          <a:bodyPr wrap="none">
            <a:spAutoFit/>
          </a:bodyPr>
          <a:lstStyle/>
          <a:p>
            <a:r>
              <a:rPr lang="ja-JP" altLang="en-US" sz="2400" dirty="0">
                <a:latin typeface="HGS創英角ｺﾞｼｯｸUB" pitchFamily="50" charset="-128"/>
                <a:ea typeface="HGS創英角ｺﾞｼｯｸUB" pitchFamily="50" charset="-128"/>
              </a:rPr>
              <a:t>災害</a:t>
            </a:r>
            <a:r>
              <a:rPr lang="ja-JP" altLang="en-US" sz="2400" dirty="0" smtClean="0">
                <a:latin typeface="HGS創英角ｺﾞｼｯｸUB" pitchFamily="50" charset="-128"/>
                <a:ea typeface="HGS創英角ｺﾞｼｯｸUB" pitchFamily="50" charset="-128"/>
              </a:rPr>
              <a:t>伝言ダイヤル・体験利用のご案内</a:t>
            </a:r>
            <a:endParaRPr lang="ja-JP" altLang="en-US" sz="2400" dirty="0">
              <a:latin typeface="HGS創英角ｺﾞｼｯｸUB" pitchFamily="50" charset="-128"/>
              <a:ea typeface="HGS創英角ｺﾞｼｯｸUB" pitchFamily="50" charset="-128"/>
            </a:endParaRPr>
          </a:p>
        </p:txBody>
      </p:sp>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755577" y="827210"/>
            <a:ext cx="7555228" cy="5340341"/>
          </a:xfrm>
          <a:prstGeom prst="rect">
            <a:avLst/>
          </a:prstGeom>
        </p:spPr>
      </p:pic>
    </p:spTree>
    <p:extLst>
      <p:ext uri="{BB962C8B-B14F-4D97-AF65-F5344CB8AC3E}">
        <p14:creationId xmlns:p14="http://schemas.microsoft.com/office/powerpoint/2010/main" val="3088329025"/>
      </p:ext>
    </p:extLst>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467544" y="1066085"/>
            <a:ext cx="8208912" cy="4955203"/>
          </a:xfrm>
          <a:prstGeom prst="rect">
            <a:avLst/>
          </a:prstGeom>
          <a:noFill/>
        </p:spPr>
        <p:txBody>
          <a:bodyPr wrap="square" rtlCol="0">
            <a:spAutoFit/>
          </a:bodyPr>
          <a:lstStyle/>
          <a:p>
            <a:r>
              <a:rPr lang="ja-JP" altLang="en-US" sz="2000" b="1" dirty="0" smtClean="0">
                <a:latin typeface="+mn-ea"/>
              </a:rPr>
              <a:t>指定</a:t>
            </a:r>
            <a:r>
              <a:rPr lang="ja-JP" altLang="en-US" sz="2000" b="1" dirty="0">
                <a:latin typeface="+mn-ea"/>
              </a:rPr>
              <a:t>居宅サービス等の事業の人員、設備及び運営に関する</a:t>
            </a:r>
            <a:r>
              <a:rPr lang="ja-JP" altLang="en-US" sz="2000" b="1" dirty="0" smtClean="0">
                <a:latin typeface="+mn-ea"/>
              </a:rPr>
              <a:t>基準</a:t>
            </a:r>
            <a:endParaRPr lang="en-US" altLang="ja-JP" sz="2000" b="1" dirty="0">
              <a:latin typeface="+mn-ea"/>
            </a:endParaRPr>
          </a:p>
          <a:p>
            <a:r>
              <a:rPr lang="ja-JP" altLang="en-US" sz="2000" b="1" dirty="0" smtClean="0">
                <a:latin typeface="+mn-ea"/>
              </a:rPr>
              <a:t>第</a:t>
            </a:r>
            <a:r>
              <a:rPr lang="en-US" altLang="ja-JP" sz="2000" b="1" dirty="0" smtClean="0">
                <a:latin typeface="+mn-ea"/>
              </a:rPr>
              <a:t>103</a:t>
            </a:r>
            <a:r>
              <a:rPr lang="ja-JP" altLang="en-US" sz="2000" b="1" dirty="0" smtClean="0">
                <a:latin typeface="+mn-ea"/>
              </a:rPr>
              <a:t>条</a:t>
            </a:r>
            <a:endParaRPr lang="en-US" altLang="ja-JP" sz="2000" b="1" dirty="0">
              <a:latin typeface="+mn-ea"/>
            </a:endParaRPr>
          </a:p>
          <a:p>
            <a:r>
              <a:rPr lang="ja-JP" altLang="en-US" sz="2000" b="1" dirty="0">
                <a:latin typeface="+mn-ea"/>
              </a:rPr>
              <a:t>　指定通所介護</a:t>
            </a:r>
            <a:r>
              <a:rPr lang="ja-JP" altLang="en-US" sz="2000" b="1" dirty="0" smtClean="0">
                <a:latin typeface="+mn-ea"/>
              </a:rPr>
              <a:t>事業所は、非常災害に関する具体的計画を立てておくとともに、非常災害に備えるため、</a:t>
            </a:r>
            <a:r>
              <a:rPr lang="ja-JP" altLang="en-US" sz="2800" b="1" dirty="0" smtClean="0">
                <a:solidFill>
                  <a:srgbClr val="FF0000"/>
                </a:solidFill>
                <a:latin typeface="+mn-ea"/>
              </a:rPr>
              <a:t>定期的に避難、救出</a:t>
            </a:r>
            <a:r>
              <a:rPr lang="ja-JP" altLang="en-US" sz="2800" b="1" dirty="0">
                <a:solidFill>
                  <a:srgbClr val="FF0000"/>
                </a:solidFill>
                <a:latin typeface="+mn-ea"/>
              </a:rPr>
              <a:t>そ</a:t>
            </a:r>
            <a:r>
              <a:rPr lang="ja-JP" altLang="en-US" sz="2800" b="1" dirty="0" smtClean="0">
                <a:solidFill>
                  <a:srgbClr val="FF0000"/>
                </a:solidFill>
                <a:latin typeface="+mn-ea"/>
              </a:rPr>
              <a:t>の他必要な訓練を行わなければならない。</a:t>
            </a:r>
            <a:endParaRPr lang="en-US" altLang="ja-JP" sz="2800" b="1" dirty="0" smtClean="0">
              <a:solidFill>
                <a:srgbClr val="FF0000"/>
              </a:solidFill>
              <a:latin typeface="+mn-ea"/>
            </a:endParaRPr>
          </a:p>
          <a:p>
            <a:endParaRPr lang="en-US" altLang="ja-JP" sz="2000" b="1" dirty="0" smtClean="0">
              <a:latin typeface="+mn-ea"/>
            </a:endParaRPr>
          </a:p>
          <a:p>
            <a:r>
              <a:rPr lang="ja-JP" altLang="en-US" sz="2000" b="1" dirty="0" smtClean="0">
                <a:latin typeface="+mn-ea"/>
              </a:rPr>
              <a:t>「非常</a:t>
            </a:r>
            <a:r>
              <a:rPr lang="ja-JP" altLang="en-US" sz="2000" b="1" dirty="0">
                <a:latin typeface="+mn-ea"/>
              </a:rPr>
              <a:t>災害</a:t>
            </a:r>
            <a:r>
              <a:rPr lang="ja-JP" altLang="en-US" sz="2000" b="1" dirty="0" smtClean="0">
                <a:latin typeface="+mn-ea"/>
              </a:rPr>
              <a:t>に関する具体的計画」とは、消防法施行規則第</a:t>
            </a:r>
            <a:r>
              <a:rPr lang="en-US" altLang="ja-JP" sz="2000" b="1" dirty="0" smtClean="0">
                <a:latin typeface="+mn-ea"/>
              </a:rPr>
              <a:t>3</a:t>
            </a:r>
            <a:r>
              <a:rPr lang="ja-JP" altLang="en-US" sz="2000" b="1" dirty="0" smtClean="0">
                <a:latin typeface="+mn-ea"/>
              </a:rPr>
              <a:t>条に規定する消防計画（これに準ずる計画を含む。）及び風水害、地震等の災害に対応するための計画をいう。消防計画の策定及びこれに基づく消防業務の実施</a:t>
            </a:r>
            <a:r>
              <a:rPr lang="ja-JP" altLang="en-US" sz="2000" b="1" dirty="0" err="1" smtClean="0">
                <a:latin typeface="+mn-ea"/>
              </a:rPr>
              <a:t>はは</a:t>
            </a:r>
            <a:r>
              <a:rPr lang="ja-JP" altLang="en-US" sz="2000" b="1" dirty="0" smtClean="0">
                <a:latin typeface="+mn-ea"/>
              </a:rPr>
              <a:t>、消防法第</a:t>
            </a:r>
            <a:r>
              <a:rPr lang="en-US" altLang="ja-JP" sz="2000" b="1" dirty="0" smtClean="0">
                <a:latin typeface="+mn-ea"/>
              </a:rPr>
              <a:t>8</a:t>
            </a:r>
            <a:r>
              <a:rPr lang="ja-JP" altLang="en-US" sz="2000" b="1" dirty="0" smtClean="0">
                <a:latin typeface="+mn-ea"/>
              </a:rPr>
              <a:t>条の規定により防火管理者を置くこととされている指定通所介護事業所にあってはその者に行わせるものとする。また、防火管理者を置かなくてもよいこととされている指定通所介護事業者においても、防火管理について責任者を定め、その者に消防計画に準ずる計画の樹立等の業務を行わせるものとする。</a:t>
            </a:r>
            <a:endParaRPr lang="en-US" altLang="ja-JP" sz="2000" b="1" dirty="0" smtClean="0">
              <a:latin typeface="+mn-ea"/>
            </a:endParaRPr>
          </a:p>
          <a:p>
            <a:endParaRPr lang="en-US" altLang="ja-JP" sz="2000" b="1" dirty="0" smtClean="0">
              <a:latin typeface="+mn-ea"/>
            </a:endParaRPr>
          </a:p>
        </p:txBody>
      </p:sp>
      <p:sp>
        <p:nvSpPr>
          <p:cNvPr id="13" name="テキスト ボックス 12"/>
          <p:cNvSpPr txBox="1"/>
          <p:nvPr/>
        </p:nvSpPr>
        <p:spPr>
          <a:xfrm>
            <a:off x="35496" y="87015"/>
            <a:ext cx="7416824" cy="461665"/>
          </a:xfrm>
          <a:prstGeom prst="rect">
            <a:avLst/>
          </a:prstGeom>
          <a:noFill/>
        </p:spPr>
        <p:txBody>
          <a:bodyPr wrap="square" rtlCol="0">
            <a:spAutoFit/>
          </a:bodyPr>
          <a:lstStyle/>
          <a:p>
            <a:r>
              <a:rPr lang="en-US" altLang="ja-JP" sz="2400" dirty="0" smtClean="0">
                <a:latin typeface="HGS創英角ｺﾞｼｯｸUB" pitchFamily="50" charset="-128"/>
                <a:ea typeface="HGS創英角ｺﾞｼｯｸUB" pitchFamily="50" charset="-128"/>
              </a:rPr>
              <a:t>1)</a:t>
            </a:r>
            <a:r>
              <a:rPr lang="ja-JP" altLang="en-US" sz="2400" dirty="0" smtClean="0">
                <a:latin typeface="HGS創英角ｺﾞｼｯｸUB" pitchFamily="50" charset="-128"/>
                <a:ea typeface="HGS創英角ｺﾞｼｯｸUB" pitchFamily="50" charset="-128"/>
              </a:rPr>
              <a:t>火災</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574748203"/>
      </p:ext>
    </p:extLst>
  </p:cSld>
  <p:clrMapOvr>
    <a:masterClrMapping/>
  </p:clrMapOvr>
  <p:transition>
    <p:newsflash/>
    <p:sndAc>
      <p:stSnd>
        <p:snd r:embed="rId3"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809992"/>
            <a:ext cx="8208912" cy="5355312"/>
          </a:xfrm>
          <a:prstGeom prst="rect">
            <a:avLst/>
          </a:prstGeom>
          <a:noFill/>
        </p:spPr>
        <p:txBody>
          <a:bodyPr wrap="square" rtlCol="0">
            <a:spAutoFit/>
          </a:bodyPr>
          <a:lstStyle/>
          <a:p>
            <a:r>
              <a:rPr lang="ja-JP" altLang="en-US" sz="2000" b="1" dirty="0" smtClean="0">
                <a:latin typeface="+mn-ea"/>
              </a:rPr>
              <a:t>まずは </a:t>
            </a:r>
            <a:r>
              <a:rPr lang="ja-JP" altLang="en-US" sz="3200" b="1" dirty="0" smtClean="0">
                <a:solidFill>
                  <a:srgbClr val="FF0000"/>
                </a:solidFill>
                <a:latin typeface="+mn-ea"/>
              </a:rPr>
              <a:t>火災</a:t>
            </a:r>
            <a:r>
              <a:rPr lang="ja-JP" altLang="en-US" sz="3200" b="1" dirty="0">
                <a:solidFill>
                  <a:srgbClr val="FF0000"/>
                </a:solidFill>
                <a:latin typeface="+mn-ea"/>
              </a:rPr>
              <a:t>を</a:t>
            </a:r>
            <a:r>
              <a:rPr lang="ja-JP" altLang="en-US" sz="3200" b="1" dirty="0" smtClean="0">
                <a:solidFill>
                  <a:srgbClr val="FF0000"/>
                </a:solidFill>
                <a:latin typeface="+mn-ea"/>
              </a:rPr>
              <a:t>おこさない </a:t>
            </a:r>
            <a:r>
              <a:rPr lang="ja-JP" altLang="en-US" sz="2000" b="1" dirty="0" smtClean="0">
                <a:latin typeface="+mn-ea"/>
              </a:rPr>
              <a:t>こと</a:t>
            </a:r>
            <a:r>
              <a:rPr lang="ja-JP" altLang="en-US" sz="2000" b="1" dirty="0">
                <a:latin typeface="+mn-ea"/>
              </a:rPr>
              <a:t>、が最優先です</a:t>
            </a:r>
            <a:r>
              <a:rPr lang="ja-JP" altLang="en-US" sz="2000" b="1" dirty="0" smtClean="0">
                <a:latin typeface="+mn-ea"/>
              </a:rPr>
              <a:t>。</a:t>
            </a:r>
            <a:endParaRPr lang="en-US" altLang="ja-JP" sz="2000" b="1" dirty="0" smtClean="0">
              <a:latin typeface="+mn-ea"/>
            </a:endParaRPr>
          </a:p>
          <a:p>
            <a:endParaRPr lang="en-US" altLang="ja-JP" sz="1000" dirty="0" smtClean="0"/>
          </a:p>
          <a:p>
            <a:r>
              <a:rPr lang="en-US" altLang="ja-JP" sz="2000" b="1" dirty="0" smtClean="0"/>
              <a:t>1</a:t>
            </a:r>
            <a:r>
              <a:rPr lang="ja-JP" altLang="en-US" sz="2000" b="1" dirty="0" smtClean="0"/>
              <a:t>）施設の</a:t>
            </a:r>
            <a:r>
              <a:rPr lang="ja-JP" altLang="en-US" sz="2000" b="1" dirty="0"/>
              <a:t>まわりに燃えやすい物を</a:t>
            </a:r>
            <a:r>
              <a:rPr lang="ja-JP" altLang="en-US" sz="2000" b="1" dirty="0" smtClean="0"/>
              <a:t>置かない</a:t>
            </a:r>
            <a:endParaRPr lang="en-US" altLang="ja-JP" sz="2000" b="1" dirty="0" smtClean="0"/>
          </a:p>
          <a:p>
            <a:r>
              <a:rPr lang="ja-JP" altLang="en-US" dirty="0"/>
              <a:t>燃えやすい物を置いておくと放火の的となることがありますので、気をつけましょう。夜に出した家庭のごみが放火される恐れもありますので、ごみは指定された日の朝に出すようにし、車庫や倉庫、空き家などの戸締りもしっかりとしましょう</a:t>
            </a:r>
            <a:r>
              <a:rPr lang="ja-JP" altLang="en-US" sz="1600" dirty="0" smtClean="0"/>
              <a:t>。</a:t>
            </a:r>
            <a:endParaRPr lang="en-US" altLang="ja-JP" sz="1600" dirty="0" smtClean="0"/>
          </a:p>
          <a:p>
            <a:endParaRPr lang="en-US" altLang="ja-JP" sz="1000" b="1" dirty="0">
              <a:latin typeface="+mn-ea"/>
            </a:endParaRPr>
          </a:p>
          <a:p>
            <a:r>
              <a:rPr lang="en-US" altLang="ja-JP" sz="2000" b="1" dirty="0" smtClean="0"/>
              <a:t>2</a:t>
            </a:r>
            <a:r>
              <a:rPr lang="ja-JP" altLang="en-US" sz="2000" b="1" dirty="0" smtClean="0"/>
              <a:t>）タバコは灰皿のある場所で</a:t>
            </a:r>
            <a:endParaRPr lang="en-US" altLang="ja-JP" sz="2000" b="1" dirty="0" smtClean="0"/>
          </a:p>
          <a:p>
            <a:r>
              <a:rPr lang="ja-JP" altLang="en-US" dirty="0"/>
              <a:t>喫煙コーナーを屋外に準備</a:t>
            </a:r>
            <a:r>
              <a:rPr lang="ja-JP" altLang="en-US" dirty="0" smtClean="0"/>
              <a:t>する、灰皿</a:t>
            </a:r>
            <a:r>
              <a:rPr lang="ja-JP" altLang="en-US" dirty="0"/>
              <a:t>には水を入れておくようにしましょう。その場を離れるときは完全に火を消してからにしましょう</a:t>
            </a:r>
            <a:r>
              <a:rPr lang="ja-JP" altLang="en-US" dirty="0" smtClean="0"/>
              <a:t>。</a:t>
            </a:r>
            <a:endParaRPr lang="en-US" altLang="ja-JP" dirty="0" smtClean="0"/>
          </a:p>
          <a:p>
            <a:endParaRPr lang="en-US" altLang="ja-JP" sz="1000" dirty="0"/>
          </a:p>
          <a:p>
            <a:r>
              <a:rPr lang="en-US" altLang="ja-JP" sz="2000" b="1" dirty="0" smtClean="0"/>
              <a:t>3</a:t>
            </a:r>
            <a:r>
              <a:rPr lang="ja-JP" altLang="en-US" sz="2000" b="1" dirty="0"/>
              <a:t>）</a:t>
            </a:r>
            <a:r>
              <a:rPr lang="ja-JP" altLang="en-US" sz="2000" b="1" dirty="0" smtClean="0"/>
              <a:t>てんぷら</a:t>
            </a:r>
            <a:r>
              <a:rPr lang="ja-JP" altLang="en-US" sz="2000" b="1" dirty="0"/>
              <a:t>を揚げる時はその場を</a:t>
            </a:r>
            <a:r>
              <a:rPr lang="ja-JP" altLang="en-US" sz="2000" b="1" dirty="0" smtClean="0"/>
              <a:t>離れない</a:t>
            </a:r>
            <a:endParaRPr lang="en-US" altLang="ja-JP" sz="2000" b="1" dirty="0" smtClean="0"/>
          </a:p>
          <a:p>
            <a:r>
              <a:rPr lang="ja-JP" altLang="en-US" dirty="0"/>
              <a:t>その場を離れる時は必ずコンロ等の火を消してからにしましょう。コンロの周囲や上部などに、燃えやすいものを置かないようにしてください</a:t>
            </a:r>
            <a:r>
              <a:rPr lang="ja-JP" altLang="en-US" dirty="0" smtClean="0"/>
              <a:t>。</a:t>
            </a:r>
            <a:endParaRPr lang="en-US" altLang="ja-JP" dirty="0" smtClean="0"/>
          </a:p>
          <a:p>
            <a:endParaRPr lang="en-US" altLang="ja-JP" sz="1000" dirty="0"/>
          </a:p>
          <a:p>
            <a:r>
              <a:rPr lang="en-US" altLang="ja-JP" sz="2000" b="1" dirty="0" smtClean="0"/>
              <a:t>4</a:t>
            </a:r>
            <a:r>
              <a:rPr lang="ja-JP" altLang="en-US" sz="2000" b="1" dirty="0" smtClean="0"/>
              <a:t>）マッチ</a:t>
            </a:r>
            <a:r>
              <a:rPr lang="ja-JP" altLang="en-US" sz="2000" b="1" dirty="0"/>
              <a:t>や</a:t>
            </a:r>
            <a:r>
              <a:rPr lang="ja-JP" altLang="en-US" sz="2000" b="1" dirty="0" smtClean="0"/>
              <a:t>ライターの保管</a:t>
            </a:r>
            <a:endParaRPr lang="en-US" altLang="ja-JP" sz="2000" b="1" dirty="0" smtClean="0"/>
          </a:p>
          <a:p>
            <a:r>
              <a:rPr lang="ja-JP" altLang="en-US" sz="1600" dirty="0" smtClean="0"/>
              <a:t>利用者様の目</a:t>
            </a:r>
            <a:r>
              <a:rPr lang="ja-JP" altLang="en-US" sz="1600" dirty="0"/>
              <a:t>のつくところに置き放しにしないようにしましょう</a:t>
            </a:r>
            <a:r>
              <a:rPr lang="ja-JP" altLang="en-US" sz="1600" dirty="0" smtClean="0"/>
              <a:t>。</a:t>
            </a:r>
            <a:endParaRPr lang="en-US" altLang="ja-JP" sz="1600" dirty="0" smtClean="0"/>
          </a:p>
          <a:p>
            <a:endParaRPr lang="en-US" altLang="ja-JP" sz="1000" dirty="0"/>
          </a:p>
          <a:p>
            <a:r>
              <a:rPr lang="en-US" altLang="ja-JP" sz="2000" b="1" dirty="0" smtClean="0"/>
              <a:t>5</a:t>
            </a:r>
            <a:r>
              <a:rPr lang="ja-JP" altLang="en-US" sz="2000" b="1" dirty="0" smtClean="0"/>
              <a:t>）電気</a:t>
            </a:r>
            <a:r>
              <a:rPr lang="ja-JP" altLang="en-US" sz="2000" b="1" dirty="0"/>
              <a:t>機器は正しく使い、たこ足配線は</a:t>
            </a:r>
            <a:r>
              <a:rPr lang="ja-JP" altLang="en-US" sz="2000" b="1" dirty="0" smtClean="0"/>
              <a:t>しない</a:t>
            </a:r>
            <a:endParaRPr lang="en-US" altLang="ja-JP" sz="2000" b="1" dirty="0" smtClean="0"/>
          </a:p>
          <a:p>
            <a:r>
              <a:rPr lang="ja-JP" altLang="en-US" dirty="0" smtClean="0"/>
              <a:t>たこ</a:t>
            </a:r>
            <a:r>
              <a:rPr lang="ja-JP" altLang="en-US" dirty="0"/>
              <a:t>足配線はほこりがたまりやすく、発熱を起こし火災へ繋がる危険性があります。</a:t>
            </a:r>
            <a:endParaRPr lang="en-US" altLang="ja-JP" dirty="0"/>
          </a:p>
        </p:txBody>
      </p:sp>
    </p:spTree>
    <p:extLst>
      <p:ext uri="{BB962C8B-B14F-4D97-AF65-F5344CB8AC3E}">
        <p14:creationId xmlns:p14="http://schemas.microsoft.com/office/powerpoint/2010/main" val="335562836"/>
      </p:ext>
    </p:extLst>
  </p:cSld>
  <p:clrMapOvr>
    <a:masterClrMapping/>
  </p:clrMapOvr>
  <p:transition>
    <p:newsflash/>
    <p:sndAc>
      <p:stSnd>
        <p:snd r:embed="rId3"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840769"/>
            <a:ext cx="8208912" cy="5324535"/>
          </a:xfrm>
          <a:prstGeom prst="rect">
            <a:avLst/>
          </a:prstGeom>
          <a:noFill/>
        </p:spPr>
        <p:txBody>
          <a:bodyPr wrap="square" rtlCol="0">
            <a:spAutoFit/>
          </a:bodyPr>
          <a:lstStyle/>
          <a:p>
            <a:r>
              <a:rPr lang="ja-JP" altLang="en-US" sz="2000" b="1" dirty="0" smtClean="0">
                <a:latin typeface="+mn-ea"/>
              </a:rPr>
              <a:t>トラッキング現象とは</a:t>
            </a:r>
            <a:endParaRPr lang="en-US" altLang="ja-JP" sz="2000" b="1" dirty="0" smtClean="0">
              <a:latin typeface="+mn-ea"/>
            </a:endParaRPr>
          </a:p>
          <a:p>
            <a:r>
              <a:rPr lang="ja-JP" altLang="en-US" sz="2000" b="1" dirty="0"/>
              <a:t>コンセントやテーブルタップに長期間</a:t>
            </a:r>
            <a:r>
              <a:rPr lang="ja-JP" altLang="en-US" sz="2000" b="1" dirty="0" smtClean="0"/>
              <a:t>電源プラグ</a:t>
            </a:r>
            <a:r>
              <a:rPr lang="ja-JP" altLang="en-US" sz="2000" b="1" dirty="0"/>
              <a:t>を差し込んでいたため、コンセントとプラグとの隙間に徐々にほこりが溜まり、このほこりが湿気を呼ぶことによってプラク両極間で、火花放電が繰り返されます。そして、絶縁状態が悪くなり、プラグ両極間に電気が流れて発熱し、ついには発火します。これを「トラッキング現象」と言います</a:t>
            </a:r>
            <a:r>
              <a:rPr lang="ja-JP" altLang="en-US" sz="2000" b="1" dirty="0" smtClean="0"/>
              <a:t>。</a:t>
            </a:r>
            <a:endParaRPr lang="en-US" altLang="ja-JP" sz="2000" b="1" dirty="0" smtClean="0"/>
          </a:p>
          <a:p>
            <a:endParaRPr lang="en-US" altLang="ja-JP" sz="1000" b="1" dirty="0" smtClean="0"/>
          </a:p>
          <a:p>
            <a:r>
              <a:rPr lang="ja-JP" altLang="en-US" sz="2000" b="1" dirty="0" smtClean="0"/>
              <a:t>対策</a:t>
            </a:r>
            <a:endParaRPr lang="en-US" altLang="ja-JP" sz="2000" b="1" dirty="0" smtClean="0"/>
          </a:p>
          <a:p>
            <a:r>
              <a:rPr lang="ja-JP" altLang="en-US" sz="2000" b="1" dirty="0" smtClean="0"/>
              <a:t>（１）</a:t>
            </a:r>
            <a:r>
              <a:rPr lang="ja-JP" altLang="en-US" sz="2000" dirty="0" smtClean="0"/>
              <a:t>冷蔵庫</a:t>
            </a:r>
            <a:r>
              <a:rPr lang="ja-JP" altLang="en-US" sz="2000" dirty="0"/>
              <a:t>など、常時通電している機器は、時々プラグを抜いて、乾燥布で拭き取る</a:t>
            </a:r>
            <a:r>
              <a:rPr lang="ja-JP" altLang="en-US" sz="2000" dirty="0" smtClean="0"/>
              <a:t>。</a:t>
            </a:r>
            <a:endParaRPr lang="en-US" altLang="ja-JP" sz="2000" dirty="0" smtClean="0"/>
          </a:p>
          <a:p>
            <a:endParaRPr lang="en-US" altLang="ja-JP" sz="1000" dirty="0" smtClean="0"/>
          </a:p>
          <a:p>
            <a:r>
              <a:rPr lang="ja-JP" altLang="en-US" sz="2000" b="1" dirty="0"/>
              <a:t>（２）</a:t>
            </a:r>
            <a:r>
              <a:rPr lang="ja-JP" altLang="en-US" sz="2000" dirty="0"/>
              <a:t>機器の使用後はスイッチを切って、コンセントからプラグを抜いておく</a:t>
            </a:r>
            <a:r>
              <a:rPr lang="ja-JP" altLang="en-US" sz="2000" dirty="0" smtClean="0"/>
              <a:t>。</a:t>
            </a:r>
            <a:endParaRPr lang="en-US" altLang="ja-JP" sz="2000" dirty="0" smtClean="0"/>
          </a:p>
          <a:p>
            <a:endParaRPr lang="en-US" altLang="ja-JP" sz="1000" dirty="0" smtClean="0"/>
          </a:p>
          <a:p>
            <a:r>
              <a:rPr lang="ja-JP" altLang="en-US" sz="2000" b="1" dirty="0"/>
              <a:t>（３）</a:t>
            </a:r>
            <a:r>
              <a:rPr lang="ja-JP" altLang="en-US" sz="2000" dirty="0"/>
              <a:t>コンセントやテーブルタップ、電源プラグ、及びコードが異常に熱くなっている時は、すぐに使用を</a:t>
            </a:r>
            <a:r>
              <a:rPr lang="ja-JP" altLang="en-US" sz="2000" dirty="0" smtClean="0"/>
              <a:t>やめる。</a:t>
            </a:r>
            <a:endParaRPr lang="en-US" altLang="ja-JP" sz="2000" dirty="0" smtClean="0"/>
          </a:p>
          <a:p>
            <a:endParaRPr lang="en-US" altLang="ja-JP" sz="1000" dirty="0" smtClean="0"/>
          </a:p>
          <a:p>
            <a:r>
              <a:rPr lang="ja-JP" altLang="en-US" sz="2000" b="1" dirty="0" smtClean="0"/>
              <a:t>（</a:t>
            </a:r>
            <a:r>
              <a:rPr lang="ja-JP" altLang="en-US" sz="2000" b="1" dirty="0"/>
              <a:t>４</a:t>
            </a:r>
            <a:r>
              <a:rPr lang="ja-JP" altLang="en-US" sz="2000" b="1" dirty="0" smtClean="0"/>
              <a:t>）</a:t>
            </a:r>
            <a:r>
              <a:rPr lang="ja-JP" altLang="en-US" sz="2000" dirty="0"/>
              <a:t>洗面所や台所など、湿気が高く湯気や水滴が直接かかる</a:t>
            </a:r>
            <a:r>
              <a:rPr lang="ja-JP" altLang="en-US" sz="2000" dirty="0" smtClean="0"/>
              <a:t>位置にある</a:t>
            </a:r>
            <a:r>
              <a:rPr lang="ja-JP" altLang="en-US" sz="2000" dirty="0"/>
              <a:t>コンセント等に差し込まれた電源</a:t>
            </a:r>
            <a:r>
              <a:rPr lang="ja-JP" altLang="en-US" sz="2000" dirty="0" smtClean="0"/>
              <a:t>プラグ。この</a:t>
            </a:r>
            <a:r>
              <a:rPr lang="ja-JP" altLang="en-US" sz="2000" dirty="0"/>
              <a:t>ような湿気の高い場所や、結露が生じやすい場所に設置している家電製品のプラグには、特に</a:t>
            </a:r>
            <a:r>
              <a:rPr lang="ja-JP" altLang="en-US" sz="2000" dirty="0" smtClean="0"/>
              <a:t>注意。</a:t>
            </a:r>
            <a:endParaRPr lang="en-US" altLang="ja-JP" sz="2000" dirty="0" smtClean="0">
              <a:latin typeface="+mn-ea"/>
            </a:endParaRPr>
          </a:p>
        </p:txBody>
      </p:sp>
      <p:sp>
        <p:nvSpPr>
          <p:cNvPr id="5" name="テキスト ボックス 4"/>
          <p:cNvSpPr txBox="1"/>
          <p:nvPr/>
        </p:nvSpPr>
        <p:spPr>
          <a:xfrm>
            <a:off x="35496" y="87015"/>
            <a:ext cx="7416824" cy="461665"/>
          </a:xfrm>
          <a:prstGeom prst="rect">
            <a:avLst/>
          </a:prstGeom>
          <a:noFill/>
        </p:spPr>
        <p:txBody>
          <a:bodyPr wrap="square" rtlCol="0">
            <a:spAutoFit/>
          </a:bodyPr>
          <a:lstStyle/>
          <a:p>
            <a:r>
              <a:rPr lang="ja-JP" altLang="en-US" sz="2400" b="1" dirty="0">
                <a:solidFill>
                  <a:srgbClr val="FF0000"/>
                </a:solidFill>
                <a:latin typeface="+mn-ea"/>
              </a:rPr>
              <a:t>トラッキング現象</a:t>
            </a:r>
            <a:r>
              <a:rPr lang="ja-JP" altLang="en-US" sz="2400" b="1" dirty="0">
                <a:latin typeface="+mn-ea"/>
              </a:rPr>
              <a:t>による火災に注意する</a:t>
            </a:r>
            <a:endParaRPr kumimoji="1" lang="ja-JP" altLang="en-US" sz="2400" b="1"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095909310"/>
      </p:ext>
    </p:extLst>
  </p:cSld>
  <p:clrMapOvr>
    <a:masterClrMapping/>
  </p:clrMapOvr>
  <p:transition>
    <p:newsflash/>
    <p:sndAc>
      <p:stSnd>
        <p:snd r:embed="rId3"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764704"/>
            <a:ext cx="8208912" cy="5632311"/>
          </a:xfrm>
          <a:prstGeom prst="rect">
            <a:avLst/>
          </a:prstGeom>
          <a:noFill/>
        </p:spPr>
        <p:txBody>
          <a:bodyPr wrap="square" rtlCol="0">
            <a:spAutoFit/>
          </a:bodyPr>
          <a:lstStyle/>
          <a:p>
            <a:r>
              <a:rPr lang="ja-JP" altLang="en-US" sz="2000" b="1" dirty="0">
                <a:latin typeface="+mn-ea"/>
              </a:rPr>
              <a:t>１）</a:t>
            </a:r>
            <a:r>
              <a:rPr lang="ja-JP" altLang="en-US" sz="2000" b="1" dirty="0" smtClean="0">
                <a:latin typeface="+mn-ea"/>
              </a:rPr>
              <a:t>消防設備</a:t>
            </a:r>
            <a:endParaRPr lang="en-US" altLang="ja-JP" sz="2000" b="1" dirty="0" smtClean="0">
              <a:latin typeface="+mn-ea"/>
            </a:endParaRPr>
          </a:p>
          <a:p>
            <a:r>
              <a:rPr lang="ja-JP" altLang="en-US" sz="2000" dirty="0" smtClean="0">
                <a:latin typeface="+mn-ea"/>
              </a:rPr>
              <a:t>消防用設備等の位置と使い方を確認しておく</a:t>
            </a:r>
            <a:endParaRPr lang="en-US" altLang="ja-JP" sz="2000" dirty="0" smtClean="0">
              <a:latin typeface="+mn-ea"/>
            </a:endParaRPr>
          </a:p>
          <a:p>
            <a:r>
              <a:rPr lang="ja-JP" altLang="en-US" sz="2000" dirty="0" smtClean="0">
                <a:latin typeface="+mn-ea"/>
              </a:rPr>
              <a:t>消防用設備等の異常を発見したら、防火管理者に連絡する</a:t>
            </a:r>
            <a:endParaRPr lang="en-US" altLang="ja-JP" sz="2000" dirty="0" smtClean="0">
              <a:latin typeface="+mn-ea"/>
            </a:endParaRPr>
          </a:p>
          <a:p>
            <a:r>
              <a:rPr lang="ja-JP" altLang="ja-JP" sz="2000" dirty="0"/>
              <a:t>誘導灯の視認障害となる吊り公告や装飾を設置しない</a:t>
            </a:r>
            <a:r>
              <a:rPr lang="ja-JP" altLang="ja-JP" sz="2000" dirty="0" smtClean="0"/>
              <a:t>。</a:t>
            </a:r>
            <a:endParaRPr lang="en-US" altLang="ja-JP" sz="2000" dirty="0" smtClean="0"/>
          </a:p>
          <a:p>
            <a:endParaRPr lang="en-US" altLang="ja-JP" sz="800" dirty="0" smtClean="0"/>
          </a:p>
          <a:p>
            <a:r>
              <a:rPr lang="ja-JP" altLang="en-US" sz="2000" dirty="0" smtClean="0">
                <a:latin typeface="+mj-ea"/>
                <a:ea typeface="+mj-ea"/>
              </a:rPr>
              <a:t>消防用設備等の法定点検</a:t>
            </a:r>
            <a:endParaRPr lang="en-US" altLang="ja-JP" sz="2000" dirty="0" smtClean="0">
              <a:latin typeface="+mj-ea"/>
              <a:ea typeface="+mj-ea"/>
            </a:endParaRPr>
          </a:p>
          <a:p>
            <a:r>
              <a:rPr lang="ja-JP" altLang="ja-JP" sz="2000" dirty="0"/>
              <a:t>資格を有する者に依頼し、消防用設備等の法定点検を実施する</a:t>
            </a:r>
            <a:r>
              <a:rPr lang="ja-JP" altLang="ja-JP" sz="2000" dirty="0" smtClean="0"/>
              <a:t>。</a:t>
            </a:r>
            <a:endParaRPr lang="en-US" altLang="ja-JP" sz="2000" dirty="0" smtClean="0"/>
          </a:p>
          <a:p>
            <a:r>
              <a:rPr lang="ja-JP" altLang="ja-JP" sz="2000" dirty="0"/>
              <a:t>その際、防火管理者が点検に立ち会う。</a:t>
            </a:r>
          </a:p>
          <a:p>
            <a:endParaRPr lang="en-US" altLang="ja-JP" sz="800" dirty="0" smtClean="0">
              <a:latin typeface="+mj-ea"/>
              <a:ea typeface="+mj-ea"/>
            </a:endParaRPr>
          </a:p>
          <a:p>
            <a:r>
              <a:rPr lang="ja-JP" altLang="en-US" sz="2000" b="1" dirty="0">
                <a:latin typeface="+mn-ea"/>
              </a:rPr>
              <a:t>消防設備点検資格</a:t>
            </a:r>
            <a:endParaRPr lang="en-US" altLang="ja-JP" sz="2000" b="1" dirty="0">
              <a:latin typeface="+mn-ea"/>
            </a:endParaRPr>
          </a:p>
          <a:p>
            <a:r>
              <a:rPr lang="ja-JP" altLang="en-US" sz="2000" b="1" dirty="0">
                <a:solidFill>
                  <a:srgbClr val="FF0000"/>
                </a:solidFill>
                <a:latin typeface="+mn-ea"/>
              </a:rPr>
              <a:t>消防設備士・消防設備点検資格者</a:t>
            </a:r>
            <a:endParaRPr lang="en-US" altLang="ja-JP" sz="2000" b="1" dirty="0">
              <a:solidFill>
                <a:srgbClr val="FF0000"/>
              </a:solidFill>
              <a:latin typeface="+mn-ea"/>
            </a:endParaRPr>
          </a:p>
          <a:p>
            <a:endParaRPr lang="en-US" altLang="ja-JP" sz="800" dirty="0" smtClean="0">
              <a:latin typeface="+mj-ea"/>
              <a:ea typeface="+mj-ea"/>
            </a:endParaRPr>
          </a:p>
          <a:p>
            <a:r>
              <a:rPr lang="ja-JP" altLang="en-US" sz="2000" b="1" dirty="0" smtClean="0"/>
              <a:t>機器点検：</a:t>
            </a:r>
            <a:r>
              <a:rPr lang="en-US" altLang="ja-JP" sz="2000" b="1" dirty="0" smtClean="0">
                <a:solidFill>
                  <a:srgbClr val="FF0000"/>
                </a:solidFill>
              </a:rPr>
              <a:t>6</a:t>
            </a:r>
            <a:r>
              <a:rPr lang="ja-JP" altLang="en-US" sz="2000" b="1" dirty="0" smtClean="0">
                <a:solidFill>
                  <a:srgbClr val="FF0000"/>
                </a:solidFill>
              </a:rPr>
              <a:t>カ月に</a:t>
            </a:r>
            <a:r>
              <a:rPr lang="en-US" altLang="ja-JP" sz="2000" b="1" dirty="0" smtClean="0">
                <a:solidFill>
                  <a:srgbClr val="FF0000"/>
                </a:solidFill>
              </a:rPr>
              <a:t>1</a:t>
            </a:r>
            <a:r>
              <a:rPr lang="ja-JP" altLang="en-US" sz="2000" b="1" dirty="0" smtClean="0">
                <a:solidFill>
                  <a:srgbClr val="FF0000"/>
                </a:solidFill>
              </a:rPr>
              <a:t>回</a:t>
            </a:r>
            <a:endParaRPr lang="en-US" altLang="ja-JP" sz="2000" b="1" dirty="0" smtClean="0">
              <a:solidFill>
                <a:srgbClr val="FF0000"/>
              </a:solidFill>
            </a:endParaRPr>
          </a:p>
          <a:p>
            <a:r>
              <a:rPr lang="ja-JP" altLang="en-US" sz="2000" b="1" dirty="0" smtClean="0"/>
              <a:t>総合点検：</a:t>
            </a:r>
            <a:r>
              <a:rPr lang="en-US" altLang="ja-JP" sz="2000" b="1" dirty="0" smtClean="0">
                <a:solidFill>
                  <a:srgbClr val="FF0000"/>
                </a:solidFill>
              </a:rPr>
              <a:t>1</a:t>
            </a:r>
            <a:r>
              <a:rPr lang="ja-JP" altLang="en-US" sz="2000" b="1" dirty="0" smtClean="0">
                <a:solidFill>
                  <a:srgbClr val="FF0000"/>
                </a:solidFill>
              </a:rPr>
              <a:t>年に</a:t>
            </a:r>
            <a:r>
              <a:rPr lang="en-US" altLang="ja-JP" sz="2000" b="1" dirty="0" smtClean="0">
                <a:solidFill>
                  <a:srgbClr val="FF0000"/>
                </a:solidFill>
              </a:rPr>
              <a:t>1</a:t>
            </a:r>
            <a:r>
              <a:rPr lang="ja-JP" altLang="en-US" sz="2000" b="1" dirty="0" smtClean="0">
                <a:solidFill>
                  <a:srgbClr val="FF0000"/>
                </a:solidFill>
              </a:rPr>
              <a:t>回</a:t>
            </a:r>
            <a:endParaRPr lang="en-US" altLang="ja-JP" sz="2000" b="1" dirty="0" smtClean="0">
              <a:solidFill>
                <a:srgbClr val="FF0000"/>
              </a:solidFill>
            </a:endParaRPr>
          </a:p>
          <a:p>
            <a:r>
              <a:rPr lang="ja-JP" altLang="en-US" sz="2000" b="1" dirty="0" smtClean="0"/>
              <a:t>点検</a:t>
            </a:r>
            <a:r>
              <a:rPr lang="ja-JP" altLang="en-US" sz="2000" b="1" dirty="0"/>
              <a:t>結果の</a:t>
            </a:r>
            <a:r>
              <a:rPr lang="ja-JP" altLang="en-US" sz="2000" b="1" dirty="0" smtClean="0"/>
              <a:t>報告：</a:t>
            </a:r>
            <a:r>
              <a:rPr lang="en-US" altLang="ja-JP" sz="2000" b="1" dirty="0" smtClean="0">
                <a:solidFill>
                  <a:srgbClr val="FF0000"/>
                </a:solidFill>
              </a:rPr>
              <a:t>1</a:t>
            </a:r>
            <a:r>
              <a:rPr lang="ja-JP" altLang="en-US" sz="2000" b="1" dirty="0" smtClean="0">
                <a:solidFill>
                  <a:srgbClr val="FF0000"/>
                </a:solidFill>
              </a:rPr>
              <a:t>年に</a:t>
            </a:r>
            <a:r>
              <a:rPr lang="en-US" altLang="ja-JP" sz="2000" b="1" dirty="0" smtClean="0">
                <a:solidFill>
                  <a:srgbClr val="FF0000"/>
                </a:solidFill>
              </a:rPr>
              <a:t>1</a:t>
            </a:r>
            <a:r>
              <a:rPr lang="ja-JP" altLang="en-US" sz="2000" b="1" dirty="0" smtClean="0">
                <a:solidFill>
                  <a:srgbClr val="FF0000"/>
                </a:solidFill>
              </a:rPr>
              <a:t>回、消防長又は、消防署長に報告</a:t>
            </a:r>
            <a:endParaRPr lang="en-US" altLang="ja-JP" sz="2000" b="1" dirty="0" smtClean="0">
              <a:solidFill>
                <a:srgbClr val="FF0000"/>
              </a:solidFill>
            </a:endParaRPr>
          </a:p>
          <a:p>
            <a:endParaRPr lang="en-US" altLang="ja-JP" sz="800" b="1" dirty="0">
              <a:latin typeface="+mn-ea"/>
            </a:endParaRPr>
          </a:p>
          <a:p>
            <a:r>
              <a:rPr lang="ja-JP" altLang="en-US" sz="2000" b="1" dirty="0" smtClean="0">
                <a:latin typeface="+mn-ea"/>
              </a:rPr>
              <a:t>罰則</a:t>
            </a:r>
            <a:endParaRPr lang="en-US" altLang="ja-JP" sz="2000" b="1" dirty="0" smtClean="0">
              <a:latin typeface="+mn-ea"/>
            </a:endParaRPr>
          </a:p>
          <a:p>
            <a:r>
              <a:rPr lang="ja-JP" altLang="en-US" sz="2000" b="1" dirty="0">
                <a:latin typeface="+mn-ea"/>
              </a:rPr>
              <a:t>点検結果</a:t>
            </a:r>
            <a:r>
              <a:rPr lang="ja-JP" altLang="en-US" sz="2000" b="1" dirty="0" smtClean="0">
                <a:latin typeface="+mn-ea"/>
              </a:rPr>
              <a:t>を報告をせず、又は虚偽の報告をした物は</a:t>
            </a:r>
            <a:r>
              <a:rPr lang="en-US" altLang="ja-JP" sz="2000" b="1" dirty="0" smtClean="0">
                <a:latin typeface="+mn-ea"/>
              </a:rPr>
              <a:t>30</a:t>
            </a:r>
            <a:r>
              <a:rPr lang="ja-JP" altLang="en-US" sz="2000" b="1" dirty="0" smtClean="0">
                <a:latin typeface="+mn-ea"/>
              </a:rPr>
              <a:t>万円以下の罰金又は拘留。（消防法第</a:t>
            </a:r>
            <a:r>
              <a:rPr lang="en-US" altLang="ja-JP" sz="2000" b="1" dirty="0" smtClean="0">
                <a:latin typeface="+mn-ea"/>
              </a:rPr>
              <a:t>44</a:t>
            </a:r>
            <a:r>
              <a:rPr lang="ja-JP" altLang="en-US" sz="2000" b="1" dirty="0" smtClean="0">
                <a:latin typeface="+mn-ea"/>
              </a:rPr>
              <a:t>条第</a:t>
            </a:r>
            <a:r>
              <a:rPr lang="en-US" altLang="ja-JP" sz="2000" b="1" dirty="0" smtClean="0">
                <a:latin typeface="+mn-ea"/>
              </a:rPr>
              <a:t>11</a:t>
            </a:r>
            <a:r>
              <a:rPr lang="ja-JP" altLang="en-US" sz="2000" b="1" dirty="0" smtClean="0">
                <a:latin typeface="+mn-ea"/>
              </a:rPr>
              <a:t>号）</a:t>
            </a:r>
            <a:endParaRPr lang="en-US" altLang="ja-JP" sz="2000" b="1" dirty="0" smtClean="0">
              <a:latin typeface="+mn-ea"/>
            </a:endParaRPr>
          </a:p>
          <a:p>
            <a:r>
              <a:rPr lang="ja-JP" altLang="en-US" sz="2000" b="1" dirty="0" smtClean="0">
                <a:latin typeface="+mn-ea"/>
              </a:rPr>
              <a:t>その法人に対しても上記の罰金。（消防法第</a:t>
            </a:r>
            <a:r>
              <a:rPr lang="en-US" altLang="ja-JP" sz="2000" b="1" dirty="0" smtClean="0">
                <a:latin typeface="+mn-ea"/>
              </a:rPr>
              <a:t>45</a:t>
            </a:r>
            <a:r>
              <a:rPr lang="ja-JP" altLang="en-US" sz="2000" b="1" dirty="0" smtClean="0">
                <a:latin typeface="+mn-ea"/>
              </a:rPr>
              <a:t>条第</a:t>
            </a:r>
            <a:r>
              <a:rPr lang="en-US" altLang="ja-JP" sz="2000" b="1" dirty="0" smtClean="0">
                <a:latin typeface="+mn-ea"/>
              </a:rPr>
              <a:t>3</a:t>
            </a:r>
            <a:r>
              <a:rPr lang="ja-JP" altLang="en-US" sz="2000" b="1" dirty="0" smtClean="0">
                <a:latin typeface="+mn-ea"/>
              </a:rPr>
              <a:t>号）</a:t>
            </a:r>
            <a:endParaRPr lang="en-US" altLang="ja-JP" sz="2000" b="1" dirty="0">
              <a:latin typeface="+mn-ea"/>
            </a:endParaRPr>
          </a:p>
        </p:txBody>
      </p:sp>
      <p:sp>
        <p:nvSpPr>
          <p:cNvPr id="3" name="テキスト ボックス 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消防設備点検</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4257524153"/>
      </p:ext>
    </p:extLst>
  </p:cSld>
  <p:clrMapOvr>
    <a:masterClrMapping/>
  </p:clrMapOvr>
  <p:transition>
    <p:newsflash/>
    <p:sndAc>
      <p:stSnd>
        <p:snd r:embed="rId3"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1188035"/>
            <a:ext cx="8208912" cy="4401205"/>
          </a:xfrm>
          <a:prstGeom prst="rect">
            <a:avLst/>
          </a:prstGeom>
          <a:noFill/>
        </p:spPr>
        <p:txBody>
          <a:bodyPr wrap="square" rtlCol="0">
            <a:spAutoFit/>
          </a:bodyPr>
          <a:lstStyle/>
          <a:p>
            <a:r>
              <a:rPr lang="ja-JP" altLang="en-US" sz="2000" b="1" dirty="0" smtClean="0">
                <a:latin typeface="+mn-ea"/>
              </a:rPr>
              <a:t>第８条</a:t>
            </a:r>
            <a:r>
              <a:rPr lang="ja-JP" altLang="en-US" sz="2000" b="1" dirty="0">
                <a:latin typeface="+mn-ea"/>
              </a:rPr>
              <a:t>の２の</a:t>
            </a:r>
            <a:r>
              <a:rPr lang="ja-JP" altLang="en-US" sz="2000" b="1" dirty="0" smtClean="0">
                <a:latin typeface="+mn-ea"/>
              </a:rPr>
              <a:t>２</a:t>
            </a:r>
            <a:endParaRPr lang="en-US" altLang="ja-JP" sz="2000" b="1" dirty="0" smtClean="0">
              <a:latin typeface="+mn-ea"/>
            </a:endParaRPr>
          </a:p>
          <a:p>
            <a:r>
              <a:rPr lang="ja-JP" altLang="en-US" sz="2000" dirty="0" smtClean="0">
                <a:latin typeface="+mn-ea"/>
              </a:rPr>
              <a:t>第</a:t>
            </a:r>
            <a:r>
              <a:rPr lang="en-US" altLang="ja-JP" sz="2000" dirty="0" smtClean="0">
                <a:latin typeface="+mn-ea"/>
              </a:rPr>
              <a:t>8</a:t>
            </a:r>
            <a:r>
              <a:rPr lang="ja-JP" altLang="en-US" sz="2000" dirty="0" smtClean="0">
                <a:latin typeface="+mn-ea"/>
              </a:rPr>
              <a:t>条第１項</a:t>
            </a:r>
            <a:r>
              <a:rPr lang="ja-JP" altLang="en-US" sz="2000" dirty="0">
                <a:latin typeface="+mn-ea"/>
              </a:rPr>
              <a:t>の防火対象物のうち火災の予防上必要があるものとして政令で定めるものの管理について権原を有する者は、総務省令で定めるところにより、</a:t>
            </a:r>
            <a:r>
              <a:rPr lang="ja-JP" altLang="en-US" sz="2000" dirty="0">
                <a:solidFill>
                  <a:srgbClr val="FF0000"/>
                </a:solidFill>
                <a:latin typeface="+mn-ea"/>
              </a:rPr>
              <a:t>定期に、防火対象物における火災の予防に関する専門的知識を有する者</a:t>
            </a:r>
            <a:r>
              <a:rPr lang="ja-JP" altLang="en-US" sz="2000" dirty="0">
                <a:latin typeface="+mn-ea"/>
              </a:rPr>
              <a:t>で総務省令で定める資格を有するもの（次項、次条第１項及び第</a:t>
            </a:r>
            <a:r>
              <a:rPr lang="en-US" altLang="ja-JP" sz="2000" dirty="0">
                <a:latin typeface="+mn-ea"/>
              </a:rPr>
              <a:t>36</a:t>
            </a:r>
            <a:r>
              <a:rPr lang="ja-JP" altLang="en-US" sz="2000" dirty="0">
                <a:latin typeface="+mn-ea"/>
              </a:rPr>
              <a:t>条第３項において「防火対象物点検資格者」という。）に、当該防火対象物における防火管理上必要な業務、消防の用に供する設備、消防用水又は消火活動上必要な施設の設置及び維持その他火災の予防上必要な事項（次項、次条第１項及び第</a:t>
            </a:r>
            <a:r>
              <a:rPr lang="en-US" altLang="ja-JP" sz="2000" dirty="0">
                <a:latin typeface="+mn-ea"/>
              </a:rPr>
              <a:t>36</a:t>
            </a:r>
            <a:r>
              <a:rPr lang="ja-JP" altLang="en-US" sz="2000" dirty="0">
                <a:latin typeface="+mn-ea"/>
              </a:rPr>
              <a:t>条第３項において「点検対象事項」という。）がこの法律又はこの法律に基づく命令に規定する事項に関し総務省令で定める基準（次項、次条第１項及び第</a:t>
            </a:r>
            <a:r>
              <a:rPr lang="en-US" altLang="ja-JP" sz="2000" dirty="0">
                <a:latin typeface="+mn-ea"/>
              </a:rPr>
              <a:t>36</a:t>
            </a:r>
            <a:r>
              <a:rPr lang="ja-JP" altLang="en-US" sz="2000" dirty="0">
                <a:latin typeface="+mn-ea"/>
              </a:rPr>
              <a:t>条第３項において「点検基準」という。）に適合しているかどうかを点検させ、その結果を消防長又は消防署長に報告しなければならない。ただし</a:t>
            </a:r>
            <a:r>
              <a:rPr lang="ja-JP" altLang="en-US" sz="2000" dirty="0" smtClean="0">
                <a:latin typeface="+mn-ea"/>
              </a:rPr>
              <a:t>、第</a:t>
            </a:r>
            <a:r>
              <a:rPr lang="en-US" altLang="ja-JP" sz="2000" dirty="0" smtClean="0">
                <a:latin typeface="+mn-ea"/>
              </a:rPr>
              <a:t>17</a:t>
            </a:r>
            <a:r>
              <a:rPr lang="ja-JP" altLang="en-US" sz="2000" dirty="0" smtClean="0">
                <a:latin typeface="+mn-ea"/>
              </a:rPr>
              <a:t>条３の３の</a:t>
            </a:r>
            <a:r>
              <a:rPr lang="ja-JP" altLang="en-US" sz="2000" dirty="0">
                <a:latin typeface="+mn-ea"/>
              </a:rPr>
              <a:t>規定による点検及び報告の対象となる事項については、この限りでない。</a:t>
            </a:r>
            <a:endParaRPr lang="en-US" altLang="ja-JP" sz="2000" b="1" dirty="0" smtClean="0">
              <a:solidFill>
                <a:srgbClr val="FF0000"/>
              </a:solidFill>
              <a:latin typeface="+mn-ea"/>
            </a:endParaRPr>
          </a:p>
        </p:txBody>
      </p:sp>
      <p:sp>
        <p:nvSpPr>
          <p:cNvPr id="3" name="テキスト ボックス 2"/>
          <p:cNvSpPr txBox="1"/>
          <p:nvPr/>
        </p:nvSpPr>
        <p:spPr>
          <a:xfrm>
            <a:off x="35496" y="87015"/>
            <a:ext cx="7416824" cy="461665"/>
          </a:xfrm>
          <a:prstGeom prst="rect">
            <a:avLst/>
          </a:prstGeom>
          <a:noFill/>
        </p:spPr>
        <p:txBody>
          <a:bodyPr wrap="square" rtlCol="0">
            <a:spAutoFit/>
          </a:bodyPr>
          <a:lstStyle/>
          <a:p>
            <a:r>
              <a:rPr lang="ja-JP" altLang="en-US" sz="2400" b="1" dirty="0"/>
              <a:t>消防法</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1844720385"/>
      </p:ext>
    </p:extLst>
  </p:cSld>
  <p:clrMapOvr>
    <a:masterClrMapping/>
  </p:clrMapOvr>
  <p:transition>
    <p:newsflash/>
    <p:sndAc>
      <p:stSnd>
        <p:snd r:embed="rId3"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908720"/>
            <a:ext cx="8208912" cy="5016758"/>
          </a:xfrm>
          <a:prstGeom prst="rect">
            <a:avLst/>
          </a:prstGeom>
          <a:noFill/>
        </p:spPr>
        <p:txBody>
          <a:bodyPr wrap="square" rtlCol="0">
            <a:spAutoFit/>
          </a:bodyPr>
          <a:lstStyle/>
          <a:p>
            <a:r>
              <a:rPr lang="ja-JP" altLang="en-US" sz="2000" b="1" dirty="0" smtClean="0">
                <a:latin typeface="+mn-ea"/>
              </a:rPr>
              <a:t>消防法</a:t>
            </a:r>
            <a:endParaRPr lang="en-US" altLang="ja-JP" sz="2000" b="1" dirty="0" smtClean="0">
              <a:latin typeface="+mn-ea"/>
            </a:endParaRPr>
          </a:p>
          <a:p>
            <a:r>
              <a:rPr lang="ja-JP" altLang="en-US" sz="2000" b="1" dirty="0" smtClean="0">
                <a:latin typeface="+mn-ea"/>
              </a:rPr>
              <a:t>第</a:t>
            </a:r>
            <a:r>
              <a:rPr lang="en-US" altLang="ja-JP" sz="2000" b="1" dirty="0" smtClean="0">
                <a:latin typeface="+mn-ea"/>
              </a:rPr>
              <a:t>17</a:t>
            </a:r>
            <a:r>
              <a:rPr lang="ja-JP" altLang="en-US" sz="2000" b="1" dirty="0">
                <a:latin typeface="+mn-ea"/>
              </a:rPr>
              <a:t>条三の</a:t>
            </a:r>
            <a:r>
              <a:rPr lang="ja-JP" altLang="en-US" sz="2000" b="1" dirty="0" smtClean="0">
                <a:latin typeface="+mn-ea"/>
              </a:rPr>
              <a:t>三</a:t>
            </a:r>
            <a:endParaRPr lang="en-US" altLang="ja-JP" sz="2000" b="1" dirty="0" smtClean="0">
              <a:latin typeface="+mn-ea"/>
            </a:endParaRPr>
          </a:p>
          <a:p>
            <a:r>
              <a:rPr lang="ja-JP" altLang="en-US" sz="2000" dirty="0" smtClean="0"/>
              <a:t>第十七条</a:t>
            </a:r>
            <a:r>
              <a:rPr lang="ja-JP" altLang="en-US" sz="2000" dirty="0"/>
              <a:t>第一項の防火対象物（政令で定めるものを除く。）の関係者は、当該防火対象物における消防用設備等又は特殊消防用設備等（第八条の二の二第一項の防火対象物に</a:t>
            </a:r>
            <a:r>
              <a:rPr lang="ja-JP" altLang="en-US" sz="2000" dirty="0" smtClean="0"/>
              <a:t>あっては</a:t>
            </a:r>
            <a:r>
              <a:rPr lang="ja-JP" altLang="en-US" sz="2000" dirty="0"/>
              <a:t>、消防用設備等又は特殊消防用設備等の機能）について、総務省令で定めるところにより、定期に、当該防火対象物のうち政令で定めるものに</a:t>
            </a:r>
            <a:r>
              <a:rPr lang="ja-JP" altLang="en-US" sz="2000" dirty="0" smtClean="0"/>
              <a:t>あっては</a:t>
            </a:r>
            <a:r>
              <a:rPr lang="ja-JP" altLang="en-US" sz="2000" dirty="0"/>
              <a:t>消防設備士免状の交付を受けている者又は総務省令で定める資格を有する者に点検させ、その他のものにあつては自ら点検し、その結果を消防長又は消防署長に報告しなければならない</a:t>
            </a:r>
            <a:r>
              <a:rPr lang="ja-JP" altLang="en-US" sz="2000" dirty="0" smtClean="0"/>
              <a:t>。</a:t>
            </a:r>
            <a:endParaRPr lang="en-US" altLang="ja-JP" sz="2000" dirty="0" smtClean="0"/>
          </a:p>
          <a:p>
            <a:endParaRPr lang="en-US" altLang="ja-JP" sz="2000" dirty="0" smtClean="0"/>
          </a:p>
          <a:p>
            <a:r>
              <a:rPr lang="ja-JP" altLang="en-US" sz="2000" b="1" dirty="0">
                <a:latin typeface="+mn-ea"/>
              </a:rPr>
              <a:t>消防法</a:t>
            </a:r>
            <a:r>
              <a:rPr lang="ja-JP" altLang="en-US" sz="2000" b="1" dirty="0" smtClean="0">
                <a:latin typeface="+mn-ea"/>
              </a:rPr>
              <a:t>施行令</a:t>
            </a:r>
            <a:endParaRPr lang="en-US" altLang="ja-JP" sz="2000" b="1" dirty="0" smtClean="0">
              <a:latin typeface="+mn-ea"/>
            </a:endParaRPr>
          </a:p>
          <a:p>
            <a:r>
              <a:rPr lang="ja-JP" altLang="en-US" sz="2000" b="1" dirty="0">
                <a:latin typeface="+mn-ea"/>
              </a:rPr>
              <a:t>第</a:t>
            </a:r>
            <a:r>
              <a:rPr lang="en-US" altLang="ja-JP" sz="2000" b="1" dirty="0">
                <a:latin typeface="+mn-ea"/>
              </a:rPr>
              <a:t>36</a:t>
            </a:r>
            <a:r>
              <a:rPr lang="ja-JP" altLang="en-US" sz="2000" b="1" dirty="0" smtClean="0">
                <a:latin typeface="+mn-ea"/>
              </a:rPr>
              <a:t>条の</a:t>
            </a:r>
            <a:r>
              <a:rPr lang="en-US" altLang="ja-JP" sz="2000" b="1" dirty="0" smtClean="0">
                <a:latin typeface="+mn-ea"/>
              </a:rPr>
              <a:t>2</a:t>
            </a:r>
            <a:endParaRPr lang="en-US" altLang="ja-JP" sz="2000" b="1" dirty="0">
              <a:latin typeface="+mn-ea"/>
            </a:endParaRPr>
          </a:p>
          <a:p>
            <a:r>
              <a:rPr lang="ja-JP" altLang="en-US" sz="2000" dirty="0"/>
              <a:t>法第十七条の三の三の消防用設備等について消防設備士免状の交付を受けている者又は総務省令で定める資格を有する者に点検をさせなければ</a:t>
            </a:r>
            <a:r>
              <a:rPr lang="ja-JP" altLang="en-US" sz="2000" dirty="0" smtClean="0"/>
              <a:t>ならない。</a:t>
            </a:r>
            <a:endParaRPr lang="en-US" altLang="ja-JP" sz="2000" b="1" dirty="0" smtClean="0">
              <a:solidFill>
                <a:srgbClr val="FF0000"/>
              </a:solidFill>
            </a:endParaRPr>
          </a:p>
        </p:txBody>
      </p:sp>
      <p:sp>
        <p:nvSpPr>
          <p:cNvPr id="3" name="テキスト ボックス 2"/>
          <p:cNvSpPr txBox="1"/>
          <p:nvPr/>
        </p:nvSpPr>
        <p:spPr>
          <a:xfrm>
            <a:off x="35496" y="87015"/>
            <a:ext cx="7416824" cy="461665"/>
          </a:xfrm>
          <a:prstGeom prst="rect">
            <a:avLst/>
          </a:prstGeom>
          <a:noFill/>
        </p:spPr>
        <p:txBody>
          <a:bodyPr wrap="square" rtlCol="0">
            <a:spAutoFit/>
          </a:bodyPr>
          <a:lstStyle/>
          <a:p>
            <a:r>
              <a:rPr lang="ja-JP" altLang="en-US" sz="2400" b="1" dirty="0"/>
              <a:t>消防法</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933253697"/>
      </p:ext>
    </p:extLst>
  </p:cSld>
  <p:clrMapOvr>
    <a:masterClrMapping/>
  </p:clrMapOvr>
  <p:transition>
    <p:newsflash/>
    <p:sndAc>
      <p:stSnd>
        <p:snd r:embed="rId3"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67544" y="980728"/>
            <a:ext cx="8208912" cy="3016210"/>
          </a:xfrm>
          <a:prstGeom prst="rect">
            <a:avLst/>
          </a:prstGeom>
          <a:noFill/>
        </p:spPr>
        <p:txBody>
          <a:bodyPr wrap="square" rtlCol="0">
            <a:spAutoFit/>
          </a:bodyPr>
          <a:lstStyle/>
          <a:p>
            <a:r>
              <a:rPr lang="ja-JP" altLang="en-US" sz="2000" b="1" dirty="0" smtClean="0">
                <a:latin typeface="+mn-ea"/>
              </a:rPr>
              <a:t>避難経路</a:t>
            </a:r>
            <a:endParaRPr lang="en-US" altLang="ja-JP" sz="2000" b="1" dirty="0" smtClean="0">
              <a:latin typeface="+mn-ea"/>
            </a:endParaRPr>
          </a:p>
          <a:p>
            <a:r>
              <a:rPr lang="ja-JP" altLang="en-US" sz="2000" dirty="0" smtClean="0"/>
              <a:t>・</a:t>
            </a:r>
            <a:r>
              <a:rPr lang="ja-JP" altLang="ja-JP" sz="2000" dirty="0" smtClean="0"/>
              <a:t>避難</a:t>
            </a:r>
            <a:r>
              <a:rPr lang="ja-JP" altLang="ja-JP" sz="2000" dirty="0"/>
              <a:t>器具の操作の障害となる物品を置かない</a:t>
            </a:r>
            <a:r>
              <a:rPr lang="ja-JP" altLang="ja-JP" sz="2000" dirty="0" smtClean="0"/>
              <a:t>。</a:t>
            </a:r>
            <a:endParaRPr lang="en-US" altLang="ja-JP" sz="2000" dirty="0" smtClean="0"/>
          </a:p>
          <a:p>
            <a:r>
              <a:rPr lang="ja-JP" altLang="en-US" sz="2000" dirty="0" smtClean="0">
                <a:latin typeface="+mn-ea"/>
              </a:rPr>
              <a:t>・玄関、非常口、階段や</a:t>
            </a:r>
            <a:r>
              <a:rPr lang="ja-JP" altLang="en-US" sz="2000" dirty="0">
                <a:latin typeface="+mn-ea"/>
              </a:rPr>
              <a:t>通路</a:t>
            </a:r>
            <a:r>
              <a:rPr lang="ja-JP" altLang="en-US" sz="2000" dirty="0" smtClean="0">
                <a:latin typeface="+mn-ea"/>
              </a:rPr>
              <a:t>に</a:t>
            </a:r>
            <a:r>
              <a:rPr lang="ja-JP" altLang="en-US" sz="2000" dirty="0">
                <a:latin typeface="+mn-ea"/>
              </a:rPr>
              <a:t>物を</a:t>
            </a:r>
            <a:r>
              <a:rPr lang="ja-JP" altLang="en-US" sz="2000" dirty="0" smtClean="0">
                <a:latin typeface="+mn-ea"/>
              </a:rPr>
              <a:t>置かない。</a:t>
            </a:r>
            <a:endParaRPr lang="en-US" altLang="ja-JP" sz="2000" dirty="0" smtClean="0">
              <a:latin typeface="+mn-ea"/>
            </a:endParaRPr>
          </a:p>
          <a:p>
            <a:r>
              <a:rPr lang="ja-JP" altLang="en-US" sz="2000" dirty="0" smtClean="0"/>
              <a:t>・</a:t>
            </a:r>
            <a:r>
              <a:rPr lang="ja-JP" altLang="ja-JP" sz="2000" dirty="0" smtClean="0"/>
              <a:t>誘導</a:t>
            </a:r>
            <a:r>
              <a:rPr lang="ja-JP" altLang="ja-JP" sz="2000" dirty="0"/>
              <a:t>灯の視認障害となる吊り公告や装飾を設置しない</a:t>
            </a:r>
            <a:r>
              <a:rPr lang="ja-JP" altLang="ja-JP" sz="2000" dirty="0" smtClean="0"/>
              <a:t>。</a:t>
            </a:r>
            <a:endParaRPr lang="en-US" altLang="ja-JP" sz="2000" dirty="0" smtClean="0"/>
          </a:p>
          <a:p>
            <a:r>
              <a:rPr lang="ja-JP" altLang="en-US" sz="2000" dirty="0" smtClean="0">
                <a:latin typeface="+mn-ea"/>
              </a:rPr>
              <a:t>・実際に利用者様と歩いてみて、より安全な経路を確認しておく。</a:t>
            </a:r>
            <a:endParaRPr lang="en-US" altLang="ja-JP" sz="2000" dirty="0" smtClean="0">
              <a:latin typeface="+mn-ea"/>
            </a:endParaRPr>
          </a:p>
          <a:p>
            <a:r>
              <a:rPr lang="ja-JP" altLang="en-US" sz="2000" dirty="0" smtClean="0">
                <a:latin typeface="+mn-ea"/>
              </a:rPr>
              <a:t>・複数の避難経路を用意しておいて、災害時に経路を選択し、対応が出来る</a:t>
            </a:r>
            <a:endParaRPr lang="en-US" altLang="ja-JP" sz="2000" dirty="0" smtClean="0">
              <a:latin typeface="+mn-ea"/>
            </a:endParaRPr>
          </a:p>
          <a:p>
            <a:r>
              <a:rPr lang="ja-JP" altLang="en-US" sz="2000" dirty="0" smtClean="0">
                <a:latin typeface="+mn-ea"/>
              </a:rPr>
              <a:t>　様にしておきます。</a:t>
            </a:r>
            <a:endParaRPr lang="en-US" altLang="ja-JP" sz="2000" dirty="0" smtClean="0">
              <a:latin typeface="+mn-ea"/>
            </a:endParaRPr>
          </a:p>
          <a:p>
            <a:endParaRPr lang="en-US" altLang="ja-JP" sz="1000" dirty="0" smtClean="0">
              <a:latin typeface="+mn-ea"/>
            </a:endParaRPr>
          </a:p>
          <a:p>
            <a:r>
              <a:rPr lang="en-US" altLang="ja-JP" sz="2000" b="1" dirty="0" smtClean="0">
                <a:solidFill>
                  <a:srgbClr val="FF0000"/>
                </a:solidFill>
                <a:latin typeface="+mn-ea"/>
              </a:rPr>
              <a:t>※</a:t>
            </a:r>
            <a:r>
              <a:rPr lang="ja-JP" altLang="en-US" sz="2000" b="1" dirty="0" smtClean="0">
                <a:solidFill>
                  <a:srgbClr val="FF0000"/>
                </a:solidFill>
                <a:latin typeface="+mn-ea"/>
              </a:rPr>
              <a:t>各施設の実情に合わせ、それぞれの場面でのシュミレーションをしておきましょう。</a:t>
            </a:r>
            <a:endParaRPr lang="en-US" altLang="ja-JP" sz="2000" b="1" dirty="0" smtClean="0">
              <a:solidFill>
                <a:srgbClr val="FF0000"/>
              </a:solidFill>
              <a:latin typeface="+mn-ea"/>
            </a:endParaRPr>
          </a:p>
        </p:txBody>
      </p:sp>
      <p:sp>
        <p:nvSpPr>
          <p:cNvPr id="3" name="テキスト ボックス 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火災に備えて</a:t>
            </a:r>
            <a:endParaRPr kumimoji="1" lang="ja-JP" altLang="en-US" sz="2400" dirty="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223069176"/>
      </p:ext>
    </p:extLst>
  </p:cSld>
  <p:clrMapOvr>
    <a:masterClrMapping/>
  </p:clrMapOvr>
  <p:transition>
    <p:newsflash/>
    <p:sndAc>
      <p:stSnd>
        <p:snd r:embed="rId3"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7419</TotalTime>
  <Words>3492</Words>
  <Application>Microsoft Office PowerPoint</Application>
  <PresentationFormat>画面に合わせる (4:3)</PresentationFormat>
  <Paragraphs>443</Paragraphs>
  <Slides>29</Slides>
  <Notes>28</Notes>
  <HiddenSlides>0</HiddenSlides>
  <MMClips>0</MMClips>
  <ScaleCrop>false</ScaleCrop>
  <HeadingPairs>
    <vt:vector size="4" baseType="variant">
      <vt:variant>
        <vt:lpstr>テーマ</vt:lpstr>
      </vt:variant>
      <vt:variant>
        <vt:i4>1</vt:i4>
      </vt:variant>
      <vt:variant>
        <vt:lpstr>スライド タイトル</vt:lpstr>
      </vt:variant>
      <vt:variant>
        <vt:i4>29</vt:i4>
      </vt:variant>
    </vt:vector>
  </HeadingPairs>
  <TitlesOfParts>
    <vt:vector size="30" baseType="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yoshida</cp:lastModifiedBy>
  <cp:revision>339</cp:revision>
  <cp:lastPrinted>2013-10-22T04:12:50Z</cp:lastPrinted>
  <dcterms:created xsi:type="dcterms:W3CDTF">2013-07-03T01:02:10Z</dcterms:created>
  <dcterms:modified xsi:type="dcterms:W3CDTF">2013-10-22T10:56:23Z</dcterms:modified>
</cp:coreProperties>
</file>