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73" r:id="rId2"/>
    <p:sldId id="275" r:id="rId3"/>
    <p:sldId id="276" r:id="rId4"/>
    <p:sldId id="277" r:id="rId5"/>
    <p:sldId id="278" r:id="rId6"/>
    <p:sldId id="279" r:id="rId7"/>
    <p:sldId id="280" r:id="rId8"/>
    <p:sldId id="282" r:id="rId9"/>
    <p:sldId id="283" r:id="rId10"/>
    <p:sldId id="285" r:id="rId11"/>
    <p:sldId id="286" r:id="rId12"/>
    <p:sldId id="281" r:id="rId13"/>
    <p:sldId id="284" r:id="rId14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79" autoAdjust="0"/>
    <p:restoredTop sz="90930" autoAdjust="0"/>
  </p:normalViewPr>
  <p:slideViewPr>
    <p:cSldViewPr>
      <p:cViewPr>
        <p:scale>
          <a:sx n="70" d="100"/>
          <a:sy n="70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F9E07-0D13-43CE-A211-0B3012AC2227}" type="datetimeFigureOut">
              <a:rPr kumimoji="1" lang="ja-JP" altLang="en-US" smtClean="0"/>
              <a:pPr/>
              <a:t>2013/9/18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5C2D1-7B00-4B54-A24D-A81C155E9A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582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823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1" y="274640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5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1" y="1600202"/>
            <a:ext cx="404446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2338" y="1600202"/>
            <a:ext cx="404446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3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7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7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7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2"/>
            <a:ext cx="914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97651"/>
            <a:ext cx="971551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EDE73ACA-261E-4BC9-8A40-0CC419A9CA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29308" y="6346825"/>
            <a:ext cx="3125667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497" y="6359526"/>
            <a:ext cx="646235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4417" y="6410327"/>
            <a:ext cx="2397369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7"/>
            <a:ext cx="9144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"/>
            <a:ext cx="914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5"/>
            <a:ext cx="9144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735766" y="111125"/>
            <a:ext cx="131884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11560" y="2804735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 smtClean="0">
                <a:latin typeface="HGS創英角ｺﾞｼｯｸUB" pitchFamily="50" charset="-128"/>
                <a:ea typeface="HGS創英角ｺﾞｼｯｸUB" pitchFamily="50" charset="-128"/>
              </a:rPr>
              <a:t>通所介護（介護予防通所介護）</a:t>
            </a:r>
            <a:endParaRPr lang="en-US" altLang="ja-JP" sz="36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pPr algn="ctr"/>
            <a:r>
              <a:rPr lang="ja-JP" altLang="en-US" sz="3600" dirty="0" smtClean="0">
                <a:latin typeface="HGS創英角ｺﾞｼｯｸUB" pitchFamily="50" charset="-128"/>
                <a:ea typeface="HGS創英角ｺﾞｼｯｸUB" pitchFamily="50" charset="-128"/>
              </a:rPr>
              <a:t>計画書について</a:t>
            </a:r>
            <a:endParaRPr kumimoji="1" lang="ja-JP" altLang="en-US" sz="36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8945543"/>
      </p:ext>
    </p:extLst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5496" y="8701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HGS創英角ｺﾞｼｯｸUB" pitchFamily="50" charset="-128"/>
                <a:ea typeface="HGS創英角ｺﾞｼｯｸUB" pitchFamily="50" charset="-128"/>
              </a:rPr>
              <a:t>通所介護の目標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485804" cy="28083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79512" y="3933056"/>
            <a:ext cx="854753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・居宅サービス計画の長期・短期目標、利用者及び家族の意向については</a:t>
            </a:r>
            <a:endParaRPr kumimoji="1" lang="en-US" altLang="ja-JP" sz="2000" b="1" dirty="0" smtClean="0"/>
          </a:p>
          <a:p>
            <a:r>
              <a:rPr kumimoji="1" lang="ja-JP" altLang="en-US" sz="2000" b="1" dirty="0" smtClean="0"/>
              <a:t>　居宅サービス計画から転記して下さい</a:t>
            </a:r>
            <a:r>
              <a:rPr lang="ja-JP" altLang="en-US" sz="2000" b="1" dirty="0" smtClean="0"/>
              <a:t>。</a:t>
            </a:r>
            <a:endParaRPr lang="en-US" altLang="ja-JP" sz="2000" b="1" dirty="0" smtClean="0"/>
          </a:p>
          <a:p>
            <a:endParaRPr kumimoji="1" lang="en-US" altLang="ja-JP" sz="2000" b="1" dirty="0"/>
          </a:p>
          <a:p>
            <a:r>
              <a:rPr lang="ja-JP" altLang="en-US" sz="2000" b="1" dirty="0" smtClean="0"/>
              <a:t>・通所介護の目標は、居宅サービス計画の目標に沿った事業所の目標を記載</a:t>
            </a:r>
            <a:endParaRPr lang="en-US" altLang="ja-JP" sz="2000" b="1" dirty="0" smtClean="0"/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しなければいけません。</a:t>
            </a:r>
            <a:endParaRPr kumimoji="1" lang="en-US" altLang="ja-JP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929771737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5496" y="8701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HGS創英角ｺﾞｼｯｸUB" pitchFamily="50" charset="-128"/>
                <a:ea typeface="HGS創英角ｺﾞｼｯｸUB" pitchFamily="50" charset="-128"/>
              </a:rPr>
              <a:t>個別援助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内容事例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8720"/>
            <a:ext cx="8897548" cy="5184576"/>
          </a:xfrm>
          <a:prstGeom prst="rect">
            <a:avLst/>
          </a:prstGeom>
        </p:spPr>
      </p:pic>
      <p:sp>
        <p:nvSpPr>
          <p:cNvPr id="3" name="四角形吹き出し 2"/>
          <p:cNvSpPr/>
          <p:nvPr/>
        </p:nvSpPr>
        <p:spPr>
          <a:xfrm>
            <a:off x="6444208" y="1988840"/>
            <a:ext cx="2339752" cy="1296144"/>
          </a:xfrm>
          <a:prstGeom prst="wedgeRectCallout">
            <a:avLst>
              <a:gd name="adj1" fmla="val -151354"/>
              <a:gd name="adj2" fmla="val -11724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b="1" dirty="0" smtClean="0">
                <a:solidFill>
                  <a:schemeClr val="tx1"/>
                </a:solidFill>
              </a:rPr>
              <a:t>具体的な援助内容を記載する。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別途資料参照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13308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5496" y="8701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通所介護計画の変更・</a:t>
            </a:r>
            <a:r>
              <a:rPr lang="ja-JP" altLang="en-US" sz="2400" dirty="0">
                <a:latin typeface="HGS創英角ｺﾞｼｯｸUB" pitchFamily="50" charset="-128"/>
                <a:ea typeface="HGS創英角ｺﾞｼｯｸUB" pitchFamily="50" charset="-128"/>
              </a:rPr>
              <a:t>通所介護計画書の評価者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は？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980728"/>
            <a:ext cx="894988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 smtClean="0">
                <a:latin typeface="+mn-ea"/>
              </a:rPr>
              <a:t>・通所</a:t>
            </a:r>
            <a:r>
              <a:rPr lang="ja-JP" altLang="en-US" sz="2400" b="1" dirty="0">
                <a:latin typeface="+mn-ea"/>
              </a:rPr>
              <a:t>介護計画の更新（見直し）は定期的にするの</a:t>
            </a:r>
            <a:r>
              <a:rPr lang="ja-JP" altLang="en-US" sz="2400" b="1" dirty="0" smtClean="0">
                <a:latin typeface="+mn-ea"/>
              </a:rPr>
              <a:t>か</a:t>
            </a:r>
            <a:r>
              <a:rPr lang="ja-JP" altLang="en-US" sz="2400" b="1" dirty="0">
                <a:latin typeface="+mn-ea"/>
              </a:rPr>
              <a:t>？</a:t>
            </a:r>
            <a:endParaRPr lang="en-US" altLang="ja-JP" sz="2400" b="1" dirty="0" smtClean="0">
              <a:latin typeface="+mn-ea"/>
            </a:endParaRPr>
          </a:p>
          <a:p>
            <a:endParaRPr lang="en-US" altLang="ja-JP" sz="2000" b="1" dirty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通所介護計画の更新（見直し）の期間について、特段の定めはありませんが</a:t>
            </a:r>
            <a:r>
              <a:rPr lang="ja-JP" altLang="en-US" sz="2000" b="1" dirty="0" smtClean="0">
                <a:latin typeface="+mn-ea"/>
              </a:rPr>
              <a:t>、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長期</a:t>
            </a:r>
            <a:r>
              <a:rPr lang="ja-JP" altLang="en-US" sz="2000" b="1" dirty="0">
                <a:latin typeface="+mn-ea"/>
              </a:rPr>
              <a:t>目標･短期目標それぞれの期間の終了の際には、計画の見直しの必要性</a:t>
            </a:r>
            <a:r>
              <a:rPr lang="ja-JP" altLang="en-US" sz="2000" b="1" dirty="0" smtClean="0">
                <a:latin typeface="+mn-ea"/>
              </a:rPr>
              <a:t>に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ついて、</a:t>
            </a:r>
            <a:r>
              <a:rPr lang="ja-JP" altLang="en-US" sz="2000" b="1" dirty="0">
                <a:latin typeface="+mn-ea"/>
              </a:rPr>
              <a:t>検討することが望ましい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2000" b="1" dirty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また、通所介護計画は、居宅サービス計画の内容に沿ったものとする必要が</a:t>
            </a:r>
            <a:r>
              <a:rPr lang="ja-JP" altLang="en-US" sz="2000" b="1" dirty="0" smtClean="0">
                <a:latin typeface="+mn-ea"/>
              </a:rPr>
              <a:t>ある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こと</a:t>
            </a:r>
            <a:r>
              <a:rPr lang="ja-JP" altLang="en-US" sz="2000" b="1" dirty="0">
                <a:latin typeface="+mn-ea"/>
              </a:rPr>
              <a:t>から</a:t>
            </a:r>
            <a:r>
              <a:rPr lang="ja-JP" altLang="en-US" sz="2000" b="1" dirty="0" smtClean="0">
                <a:latin typeface="+mn-ea"/>
              </a:rPr>
              <a:t>、</a:t>
            </a:r>
            <a:r>
              <a:rPr lang="ja-JP" altLang="en-US" sz="2000" b="1" dirty="0">
                <a:latin typeface="+mn-ea"/>
              </a:rPr>
              <a:t>居宅サービス計画に定められた通所介護の内容に変更があった</a:t>
            </a:r>
            <a:r>
              <a:rPr lang="ja-JP" altLang="en-US" sz="2000" b="1" dirty="0" smtClean="0">
                <a:latin typeface="+mn-ea"/>
              </a:rPr>
              <a:t>場合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各加算の追加･終了などを含む）には、通所介護計画の見直しを行う必要がある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2000" b="1" dirty="0">
              <a:latin typeface="+mn-ea"/>
            </a:endParaRPr>
          </a:p>
          <a:p>
            <a:r>
              <a:rPr lang="ja-JP" altLang="en-US" sz="2400" b="1" dirty="0" smtClean="0">
                <a:latin typeface="+mn-ea"/>
              </a:rPr>
              <a:t>・通所</a:t>
            </a:r>
            <a:r>
              <a:rPr lang="ja-JP" altLang="en-US" sz="2400" b="1" dirty="0">
                <a:latin typeface="+mn-ea"/>
              </a:rPr>
              <a:t>介護計画書の評価者</a:t>
            </a:r>
            <a:r>
              <a:rPr lang="ja-JP" altLang="en-US" sz="2400" b="1" dirty="0" smtClean="0">
                <a:latin typeface="+mn-ea"/>
              </a:rPr>
              <a:t>は？</a:t>
            </a:r>
            <a:endParaRPr lang="en-US" altLang="ja-JP" sz="2400" b="1" dirty="0" smtClean="0">
              <a:latin typeface="+mn-ea"/>
            </a:endParaRPr>
          </a:p>
          <a:p>
            <a:endParaRPr lang="en-US" altLang="ja-JP" sz="2000" b="1" dirty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通所介護計画は、サービス提供に関わる従業者が共同して作成するもので</a:t>
            </a:r>
            <a:r>
              <a:rPr lang="ja-JP" altLang="en-US" sz="2000" b="1" dirty="0" smtClean="0">
                <a:latin typeface="+mn-ea"/>
              </a:rPr>
              <a:t>ある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と</a:t>
            </a:r>
            <a:r>
              <a:rPr lang="ja-JP" altLang="en-US" sz="2000" b="1" dirty="0">
                <a:latin typeface="+mn-ea"/>
              </a:rPr>
              <a:t>されていること</a:t>
            </a:r>
            <a:r>
              <a:rPr lang="ja-JP" altLang="en-US" sz="2000" b="1" dirty="0" smtClean="0">
                <a:latin typeface="+mn-ea"/>
              </a:rPr>
              <a:t>から</a:t>
            </a:r>
            <a:r>
              <a:rPr lang="ja-JP" altLang="en-US" sz="2000" b="1" dirty="0">
                <a:latin typeface="+mn-ea"/>
              </a:rPr>
              <a:t>、その実施状況等を踏まえて行う評価についても</a:t>
            </a:r>
            <a:r>
              <a:rPr lang="ja-JP" altLang="en-US" sz="2000" b="1" dirty="0" smtClean="0">
                <a:latin typeface="+mn-ea"/>
              </a:rPr>
              <a:t>、</a:t>
            </a:r>
            <a:r>
              <a:rPr lang="ja-JP" altLang="en-US" sz="2000" b="1" dirty="0">
                <a:latin typeface="+mn-ea"/>
              </a:rPr>
              <a:t>同様</a:t>
            </a:r>
            <a:r>
              <a:rPr lang="ja-JP" altLang="en-US" sz="2000" b="1" dirty="0" smtClean="0">
                <a:latin typeface="+mn-ea"/>
              </a:rPr>
              <a:t>に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サービス</a:t>
            </a:r>
            <a:r>
              <a:rPr lang="ja-JP" altLang="en-US" sz="2000" b="1" dirty="0">
                <a:latin typeface="+mn-ea"/>
              </a:rPr>
              <a:t>提供に関わる従業者が共同して行うことが望ましい。</a:t>
            </a:r>
            <a:endParaRPr lang="en-US" altLang="ja-JP" sz="2000" b="1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5337774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5496" y="8701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介護予防通所介護計画は？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496" y="836712"/>
            <a:ext cx="9225602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 smtClean="0">
                <a:latin typeface="+mn-ea"/>
              </a:rPr>
              <a:t>介護予防通所介護運営基準　第</a:t>
            </a:r>
            <a:r>
              <a:rPr lang="en-US" altLang="ja-JP" sz="2000" b="1" dirty="0" smtClean="0">
                <a:latin typeface="+mn-ea"/>
              </a:rPr>
              <a:t>109</a:t>
            </a:r>
            <a:r>
              <a:rPr lang="ja-JP" altLang="en-US" sz="2000" b="1" dirty="0" smtClean="0">
                <a:latin typeface="+mn-ea"/>
              </a:rPr>
              <a:t>条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第</a:t>
            </a:r>
            <a:r>
              <a:rPr lang="en-US" altLang="ja-JP" sz="2000" b="1" dirty="0" smtClean="0">
                <a:latin typeface="+mn-ea"/>
              </a:rPr>
              <a:t>9</a:t>
            </a:r>
            <a:r>
              <a:rPr lang="ja-JP" altLang="en-US" sz="2000" b="1" dirty="0" smtClean="0">
                <a:latin typeface="+mn-ea"/>
              </a:rPr>
              <a:t>号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指定</a:t>
            </a:r>
            <a:r>
              <a:rPr lang="ja-JP" altLang="en-US" sz="2000" b="1" dirty="0">
                <a:latin typeface="+mn-ea"/>
              </a:rPr>
              <a:t>介護予防通所介護事業所の管理者は、介護予防通所介護計画に</a:t>
            </a:r>
            <a:r>
              <a:rPr lang="ja-JP" altLang="en-US" sz="2000" b="1" dirty="0" smtClean="0">
                <a:latin typeface="+mn-ea"/>
              </a:rPr>
              <a:t>基づく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サービス</a:t>
            </a:r>
            <a:r>
              <a:rPr lang="ja-JP" altLang="en-US" sz="2000" b="1" dirty="0">
                <a:latin typeface="+mn-ea"/>
              </a:rPr>
              <a:t>の提供の開始時から</a:t>
            </a:r>
            <a:r>
              <a:rPr lang="ja-JP" altLang="en-US" sz="2000" b="1" dirty="0" smtClean="0">
                <a:latin typeface="+mn-ea"/>
              </a:rPr>
              <a:t>、</a:t>
            </a:r>
            <a:r>
              <a:rPr lang="ja-JP" altLang="en-US" sz="2000" b="1" dirty="0">
                <a:latin typeface="+mn-ea"/>
              </a:rPr>
              <a:t>少なくとも一月に一回は、当該介護予防通所</a:t>
            </a:r>
            <a:r>
              <a:rPr lang="ja-JP" altLang="en-US" sz="2000" b="1" dirty="0" smtClean="0">
                <a:latin typeface="+mn-ea"/>
              </a:rPr>
              <a:t>介護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計画に</a:t>
            </a:r>
            <a:r>
              <a:rPr lang="ja-JP" altLang="en-US" sz="2000" b="1" dirty="0">
                <a:latin typeface="+mn-ea"/>
              </a:rPr>
              <a:t>係る</a:t>
            </a:r>
            <a:r>
              <a:rPr lang="ja-JP" altLang="en-US" sz="2000" b="1" dirty="0" smtClean="0">
                <a:latin typeface="+mn-ea"/>
              </a:rPr>
              <a:t>利用者様の</a:t>
            </a:r>
            <a:r>
              <a:rPr lang="ja-JP" altLang="en-US" sz="2000" b="1" dirty="0">
                <a:latin typeface="+mn-ea"/>
              </a:rPr>
              <a:t>状態、当該</a:t>
            </a:r>
            <a:r>
              <a:rPr lang="ja-JP" altLang="en-US" sz="2000" b="1" dirty="0" smtClean="0">
                <a:latin typeface="+mn-ea"/>
              </a:rPr>
              <a:t>利用者様に</a:t>
            </a:r>
            <a:r>
              <a:rPr lang="ja-JP" altLang="en-US" sz="2000" b="1" dirty="0">
                <a:latin typeface="+mn-ea"/>
              </a:rPr>
              <a:t>対するサービスの提供状況等に</a:t>
            </a:r>
            <a:r>
              <a:rPr lang="ja-JP" altLang="en-US" sz="2000" b="1" dirty="0" err="1" smtClean="0">
                <a:latin typeface="+mn-ea"/>
              </a:rPr>
              <a:t>つ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いて、当該</a:t>
            </a:r>
            <a:r>
              <a:rPr lang="ja-JP" altLang="en-US" sz="2000" b="1" dirty="0">
                <a:latin typeface="+mn-ea"/>
              </a:rPr>
              <a:t>サービスの提供に係る介護予防サービス計画を作成した指定介護</a:t>
            </a:r>
            <a:r>
              <a:rPr lang="ja-JP" altLang="en-US" sz="2000" b="1" dirty="0" smtClean="0">
                <a:latin typeface="+mn-ea"/>
              </a:rPr>
              <a:t>予防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支援事</a:t>
            </a:r>
            <a:r>
              <a:rPr lang="ja-JP" altLang="en-US" sz="2000" b="1" dirty="0">
                <a:latin typeface="+mn-ea"/>
              </a:rPr>
              <a:t>業者に</a:t>
            </a:r>
            <a:r>
              <a:rPr lang="ja-JP" altLang="en-US" sz="2000" b="1" dirty="0" smtClean="0">
                <a:latin typeface="+mn-ea"/>
              </a:rPr>
              <a:t>報</a:t>
            </a:r>
            <a:r>
              <a:rPr lang="ja-JP" altLang="en-US" sz="2000" b="1" dirty="0">
                <a:latin typeface="+mn-ea"/>
              </a:rPr>
              <a:t>告するとともに、当該介護予防通所介護計画に記載したサービス</a:t>
            </a:r>
            <a:r>
              <a:rPr lang="ja-JP" altLang="en-US" sz="2000" b="1" dirty="0" smtClean="0">
                <a:latin typeface="+mn-ea"/>
              </a:rPr>
              <a:t>の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提供</a:t>
            </a:r>
            <a:r>
              <a:rPr lang="ja-JP" altLang="en-US" sz="2000" b="1" dirty="0">
                <a:latin typeface="+mn-ea"/>
              </a:rPr>
              <a:t>を行う</a:t>
            </a:r>
            <a:r>
              <a:rPr lang="ja-JP" altLang="en-US" sz="2000" b="1" dirty="0" smtClean="0">
                <a:latin typeface="+mn-ea"/>
              </a:rPr>
              <a:t>期間</a:t>
            </a:r>
            <a:r>
              <a:rPr lang="ja-JP" altLang="en-US" sz="2000" b="1" dirty="0">
                <a:latin typeface="+mn-ea"/>
              </a:rPr>
              <a:t>が終了するまでに、少なくとも一回は、当該介護予防通所</a:t>
            </a:r>
            <a:r>
              <a:rPr lang="ja-JP" altLang="en-US" sz="2000" b="1" dirty="0" smtClean="0">
                <a:latin typeface="+mn-ea"/>
              </a:rPr>
              <a:t>介護計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画</a:t>
            </a:r>
            <a:r>
              <a:rPr lang="ja-JP" altLang="en-US" sz="2000" b="1" dirty="0">
                <a:latin typeface="+mn-ea"/>
              </a:rPr>
              <a:t>の実施状況の</a:t>
            </a:r>
            <a:r>
              <a:rPr lang="ja-JP" altLang="en-US" sz="2000" b="1" dirty="0" smtClean="0">
                <a:latin typeface="+mn-ea"/>
              </a:rPr>
              <a:t>把握</a:t>
            </a:r>
            <a:r>
              <a:rPr lang="ja-JP" altLang="en-US" sz="2000" b="1" dirty="0">
                <a:latin typeface="+mn-ea"/>
              </a:rPr>
              <a:t>「モニタリング</a:t>
            </a:r>
            <a:r>
              <a:rPr lang="ja-JP" altLang="en-US" sz="2000" b="1" dirty="0" smtClean="0">
                <a:latin typeface="+mn-ea"/>
              </a:rPr>
              <a:t>」を</a:t>
            </a:r>
            <a:r>
              <a:rPr lang="ja-JP" altLang="en-US" sz="2000" b="1" dirty="0">
                <a:latin typeface="+mn-ea"/>
              </a:rPr>
              <a:t>行うものとする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1000" b="1" dirty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第</a:t>
            </a:r>
            <a:r>
              <a:rPr lang="en-US" altLang="ja-JP" sz="2000" b="1" dirty="0" smtClean="0">
                <a:latin typeface="+mn-ea"/>
              </a:rPr>
              <a:t>10</a:t>
            </a:r>
            <a:r>
              <a:rPr lang="ja-JP" altLang="en-US" sz="2000" b="1" dirty="0" smtClean="0">
                <a:latin typeface="+mn-ea"/>
              </a:rPr>
              <a:t>号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指定介護予防通所介護事業所の管理者は、モニタリングの結果を記録し、</a:t>
            </a:r>
            <a:r>
              <a:rPr lang="ja-JP" altLang="en-US" sz="2000" b="1" dirty="0" smtClean="0">
                <a:latin typeface="+mn-ea"/>
              </a:rPr>
              <a:t>当該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記録</a:t>
            </a:r>
            <a:r>
              <a:rPr lang="ja-JP" altLang="en-US" sz="2000" b="1" dirty="0">
                <a:latin typeface="+mn-ea"/>
              </a:rPr>
              <a:t>を当該サービスの提供に</a:t>
            </a:r>
            <a:r>
              <a:rPr lang="ja-JP" altLang="en-US" sz="2000" b="1" dirty="0" smtClean="0">
                <a:latin typeface="+mn-ea"/>
              </a:rPr>
              <a:t>係る</a:t>
            </a:r>
            <a:r>
              <a:rPr lang="ja-JP" altLang="en-US" sz="2000" b="1" dirty="0">
                <a:latin typeface="+mn-ea"/>
              </a:rPr>
              <a:t>介護予防サービス計画を作成した指定介護</a:t>
            </a:r>
            <a:r>
              <a:rPr lang="ja-JP" altLang="en-US" sz="2000" b="1" dirty="0" smtClean="0">
                <a:latin typeface="+mn-ea"/>
              </a:rPr>
              <a:t>予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防支援事</a:t>
            </a:r>
            <a:r>
              <a:rPr lang="ja-JP" altLang="en-US" sz="2000" b="1" dirty="0">
                <a:latin typeface="+mn-ea"/>
              </a:rPr>
              <a:t>業者に報告しなければならない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1000" b="1" dirty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第</a:t>
            </a:r>
            <a:r>
              <a:rPr lang="en-US" altLang="ja-JP" sz="2000" b="1" dirty="0" smtClean="0">
                <a:latin typeface="+mn-ea"/>
              </a:rPr>
              <a:t>11</a:t>
            </a:r>
            <a:r>
              <a:rPr lang="ja-JP" altLang="en-US" sz="2000" b="1" dirty="0" smtClean="0">
                <a:latin typeface="+mn-ea"/>
              </a:rPr>
              <a:t>号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指定介護予防通所介護事業所の管理者は、モニタリングの結果を踏まえ</a:t>
            </a:r>
            <a:r>
              <a:rPr lang="ja-JP" altLang="en-US" sz="2000" b="1" dirty="0" smtClean="0">
                <a:latin typeface="+mn-ea"/>
              </a:rPr>
              <a:t>、</a:t>
            </a:r>
            <a:r>
              <a:rPr lang="ja-JP" altLang="en-US" sz="2000" b="1" dirty="0">
                <a:latin typeface="+mn-ea"/>
              </a:rPr>
              <a:t>必要</a:t>
            </a:r>
            <a:r>
              <a:rPr lang="ja-JP" altLang="en-US" sz="2000" b="1" dirty="0" smtClean="0">
                <a:latin typeface="+mn-ea"/>
              </a:rPr>
              <a:t>に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応じて</a:t>
            </a:r>
            <a:r>
              <a:rPr lang="ja-JP" altLang="en-US" sz="2000" b="1" dirty="0">
                <a:latin typeface="+mn-ea"/>
              </a:rPr>
              <a:t>介護予防通所介護計画の変更を行うものとする。</a:t>
            </a:r>
            <a:endParaRPr lang="en-US" altLang="ja-JP" sz="2000" b="1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77090698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467544" y="830897"/>
            <a:ext cx="820891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latin typeface="+mn-ea"/>
              </a:rPr>
              <a:t>指定</a:t>
            </a:r>
            <a:r>
              <a:rPr lang="ja-JP" altLang="en-US" sz="2000" b="1" dirty="0">
                <a:latin typeface="+mn-ea"/>
              </a:rPr>
              <a:t>居宅サービス等の事業の人員、設備及び運営に関する</a:t>
            </a:r>
            <a:r>
              <a:rPr lang="ja-JP" altLang="en-US" sz="2000" b="1" dirty="0" smtClean="0">
                <a:latin typeface="+mn-ea"/>
              </a:rPr>
              <a:t>基準</a:t>
            </a:r>
            <a:endParaRPr lang="en-US" altLang="ja-JP" sz="2000" b="1" dirty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第</a:t>
            </a:r>
            <a:r>
              <a:rPr lang="en-US" altLang="ja-JP" sz="2000" b="1" dirty="0">
                <a:latin typeface="+mn-ea"/>
              </a:rPr>
              <a:t>99</a:t>
            </a:r>
            <a:r>
              <a:rPr lang="ja-JP" altLang="en-US" sz="2000" b="1" dirty="0">
                <a:latin typeface="+mn-ea"/>
              </a:rPr>
              <a:t>条</a:t>
            </a:r>
            <a:endParaRPr lang="en-US" altLang="ja-JP" sz="2000" b="1" dirty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指定通所介護事業所の管理者は、</a:t>
            </a:r>
            <a:r>
              <a:rPr lang="ja-JP" altLang="en-US" sz="2000" b="1" dirty="0" smtClean="0">
                <a:latin typeface="+mn-ea"/>
              </a:rPr>
              <a:t>利用者様の</a:t>
            </a:r>
            <a:r>
              <a:rPr lang="ja-JP" altLang="en-US" sz="2000" b="1" dirty="0">
                <a:latin typeface="+mn-ea"/>
              </a:rPr>
              <a:t>心身の状況、希望及びその置かれている環境を踏まえて、機能訓練等の目標、当該目標を達成するための</a:t>
            </a:r>
            <a:r>
              <a:rPr lang="ja-JP" altLang="en-US" sz="2000" b="1" dirty="0">
                <a:solidFill>
                  <a:srgbClr val="FF0000"/>
                </a:solidFill>
                <a:latin typeface="+mn-ea"/>
              </a:rPr>
              <a:t>具体的なサービスの内容等を記載した通所介護計画を作成</a:t>
            </a:r>
            <a:r>
              <a:rPr lang="ja-JP" altLang="en-US" sz="2000" b="1" dirty="0">
                <a:latin typeface="+mn-ea"/>
              </a:rPr>
              <a:t>しなければならない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1000" b="1" dirty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２　通所介護計画は、既に居宅サービス計画書が作成されている場合は、当該</a:t>
            </a:r>
            <a:r>
              <a:rPr lang="ja-JP" altLang="en-US" sz="2000" b="1" dirty="0" smtClean="0">
                <a:solidFill>
                  <a:srgbClr val="FF0000"/>
                </a:solidFill>
                <a:latin typeface="+mn-ea"/>
              </a:rPr>
              <a:t>居宅サービス計画の内容に沿って作成</a:t>
            </a:r>
            <a:r>
              <a:rPr lang="ja-JP" altLang="en-US" sz="2000" b="1" dirty="0" smtClean="0">
                <a:latin typeface="+mn-ea"/>
              </a:rPr>
              <a:t>しなければならない。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1000" b="1" dirty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３　指定通所介護事業所の管理者は通所介護計画の作成に当たっては、その内容について</a:t>
            </a:r>
            <a:r>
              <a:rPr lang="ja-JP" altLang="en-US" sz="2000" b="1" dirty="0" smtClean="0">
                <a:solidFill>
                  <a:srgbClr val="FF0000"/>
                </a:solidFill>
                <a:latin typeface="+mn-ea"/>
              </a:rPr>
              <a:t>利用者様又はその家族様に対して説明し、利用者様の同意を得なければならない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1000" b="1" dirty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４　指定通所介護事業所の管理者は、通所介護計画を作成した際には、当該</a:t>
            </a:r>
            <a:r>
              <a:rPr lang="ja-JP" altLang="en-US" sz="2000" b="1" dirty="0" smtClean="0">
                <a:solidFill>
                  <a:srgbClr val="FF0000"/>
                </a:solidFill>
                <a:latin typeface="+mn-ea"/>
              </a:rPr>
              <a:t>通所介護計画を利用者様に交付</a:t>
            </a:r>
            <a:r>
              <a:rPr lang="ja-JP" altLang="en-US" sz="2000" b="1" dirty="0" smtClean="0">
                <a:latin typeface="+mn-ea"/>
              </a:rPr>
              <a:t>しなければならない。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1000" b="1" dirty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５　通所介護従業者は、それぞれの利用者様について、通所介護計画に従った</a:t>
            </a:r>
            <a:r>
              <a:rPr lang="ja-JP" altLang="en-US" sz="2000" b="1" dirty="0" smtClean="0">
                <a:solidFill>
                  <a:srgbClr val="FF0000"/>
                </a:solidFill>
                <a:latin typeface="+mn-ea"/>
              </a:rPr>
              <a:t>サービスの実施状況及び目標の達成状況の記録を行う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496" y="8701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通所介護計画に関する規定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8083131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79512" y="4149080"/>
            <a:ext cx="8712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latin typeface="+mn-ea"/>
              </a:rPr>
              <a:t>通所介護計画は、</a:t>
            </a:r>
            <a:r>
              <a:rPr lang="en-US" altLang="ja-JP" sz="2000" b="1" dirty="0" smtClean="0">
                <a:latin typeface="+mn-ea"/>
              </a:rPr>
              <a:t>1</a:t>
            </a:r>
            <a:r>
              <a:rPr lang="ja-JP" altLang="en-US" sz="2000" b="1" dirty="0" smtClean="0">
                <a:latin typeface="+mn-ea"/>
              </a:rPr>
              <a:t>人ひとりの利用者様のニーズに配慮しながら、継続して質の高いサービスを提供し、安心してサービスを利用してもらうためのツールです。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「義務</a:t>
            </a:r>
            <a:r>
              <a:rPr lang="ja-JP" altLang="en-US" sz="2000" b="1" dirty="0">
                <a:latin typeface="+mn-ea"/>
              </a:rPr>
              <a:t>だから</a:t>
            </a:r>
            <a:r>
              <a:rPr lang="ja-JP" altLang="en-US" sz="2000" b="1" dirty="0" smtClean="0">
                <a:latin typeface="+mn-ea"/>
              </a:rPr>
              <a:t>作る」と言う受け身の姿勢では、「計画のための計画」になってしまいます。通所介護計画は「利用者のニーズを満たすために、必要だからつくる」と言う、積極的な位置づけに変えていく必要があります。</a:t>
            </a:r>
            <a:endParaRPr lang="en-US" altLang="ja-JP" sz="2000" b="1" dirty="0" smtClean="0">
              <a:latin typeface="+mn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76470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 smtClean="0">
                <a:latin typeface="+mn-ea"/>
              </a:rPr>
              <a:t>・居宅サービス計画と通所介護計画の関係</a:t>
            </a:r>
            <a:endParaRPr lang="en-US" altLang="ja-JP" sz="2800" b="1" dirty="0" smtClean="0">
              <a:latin typeface="+mn-ea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611560" y="1484784"/>
            <a:ext cx="7848872" cy="2369178"/>
            <a:chOff x="251520" y="1346112"/>
            <a:chExt cx="8280920" cy="3091000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51520" y="1556792"/>
              <a:ext cx="3013546" cy="1152128"/>
              <a:chOff x="251520" y="1628800"/>
              <a:chExt cx="3013546" cy="1152128"/>
            </a:xfrm>
          </p:grpSpPr>
          <p:sp>
            <p:nvSpPr>
              <p:cNvPr id="4" name="円/楕円 3"/>
              <p:cNvSpPr/>
              <p:nvPr/>
            </p:nvSpPr>
            <p:spPr>
              <a:xfrm>
                <a:off x="251520" y="1628800"/>
                <a:ext cx="3013546" cy="115212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631379" y="1979548"/>
                <a:ext cx="2299339" cy="481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b="1" dirty="0" smtClean="0">
                    <a:latin typeface="+mn-ea"/>
                  </a:rPr>
                  <a:t>利用者様・家族様</a:t>
                </a:r>
                <a:endParaRPr lang="en-US" altLang="ja-JP" b="1" dirty="0" smtClean="0">
                  <a:latin typeface="+mn-ea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5436096" y="1556792"/>
              <a:ext cx="3013546" cy="1152128"/>
              <a:chOff x="5436096" y="1628800"/>
              <a:chExt cx="3013546" cy="1152128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5436096" y="1628800"/>
                <a:ext cx="3013546" cy="115212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>
                <a:off x="5602608" y="1784663"/>
                <a:ext cx="2663778" cy="646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b="1" dirty="0" smtClean="0">
                    <a:latin typeface="+mn-ea"/>
                  </a:rPr>
                  <a:t>居宅サービス計画</a:t>
                </a:r>
                <a:endParaRPr lang="en-US" altLang="ja-JP" b="1" dirty="0" smtClean="0">
                  <a:latin typeface="+mn-ea"/>
                </a:endParaRPr>
              </a:p>
              <a:p>
                <a:pPr algn="ctr"/>
                <a:r>
                  <a:rPr lang="en-US" altLang="ja-JP" b="1" dirty="0">
                    <a:latin typeface="+mn-ea"/>
                  </a:rPr>
                  <a:t>(</a:t>
                </a:r>
                <a:r>
                  <a:rPr lang="ja-JP" altLang="en-US" b="1" dirty="0" smtClean="0">
                    <a:latin typeface="+mn-ea"/>
                  </a:rPr>
                  <a:t>ケアマネジャー）</a:t>
                </a:r>
                <a:endParaRPr lang="en-US" altLang="ja-JP" b="1" dirty="0" smtClean="0">
                  <a:latin typeface="+mn-ea"/>
                </a:endParaRP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5518894" y="3284984"/>
              <a:ext cx="3013546" cy="1152128"/>
              <a:chOff x="5436096" y="1628800"/>
              <a:chExt cx="3013546" cy="1152128"/>
            </a:xfrm>
          </p:grpSpPr>
          <p:sp>
            <p:nvSpPr>
              <p:cNvPr id="13" name="円/楕円 12"/>
              <p:cNvSpPr/>
              <p:nvPr/>
            </p:nvSpPr>
            <p:spPr>
              <a:xfrm>
                <a:off x="5436096" y="1628800"/>
                <a:ext cx="3013546" cy="115212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5633920" y="1756758"/>
                <a:ext cx="2663778" cy="84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b="1" dirty="0" smtClean="0">
                    <a:latin typeface="+mn-ea"/>
                  </a:rPr>
                  <a:t>通所介護計画</a:t>
                </a:r>
                <a:endParaRPr lang="en-US" altLang="ja-JP" b="1" dirty="0" smtClean="0">
                  <a:latin typeface="+mn-ea"/>
                </a:endParaRPr>
              </a:p>
              <a:p>
                <a:pPr algn="ctr"/>
                <a:r>
                  <a:rPr lang="en-US" altLang="ja-JP" b="1" dirty="0" smtClean="0">
                    <a:latin typeface="+mn-ea"/>
                  </a:rPr>
                  <a:t>(</a:t>
                </a:r>
                <a:r>
                  <a:rPr lang="ja-JP" altLang="en-US" b="1" dirty="0" smtClean="0">
                    <a:latin typeface="+mn-ea"/>
                  </a:rPr>
                  <a:t>通所介護事業所）</a:t>
                </a:r>
                <a:endParaRPr lang="en-US" altLang="ja-JP" b="1" dirty="0" smtClean="0">
                  <a:latin typeface="+mn-ea"/>
                </a:endParaRPr>
              </a:p>
            </p:txBody>
          </p:sp>
        </p:grpSp>
        <p:sp>
          <p:nvSpPr>
            <p:cNvPr id="15" name="右矢印 14"/>
            <p:cNvSpPr/>
            <p:nvPr/>
          </p:nvSpPr>
          <p:spPr>
            <a:xfrm rot="1240699">
              <a:off x="2905761" y="3018677"/>
              <a:ext cx="2703858" cy="219533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右矢印 15"/>
            <p:cNvSpPr/>
            <p:nvPr/>
          </p:nvSpPr>
          <p:spPr>
            <a:xfrm>
              <a:off x="3275856" y="1807777"/>
              <a:ext cx="2102115" cy="22575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右矢印 16"/>
            <p:cNvSpPr/>
            <p:nvPr/>
          </p:nvSpPr>
          <p:spPr>
            <a:xfrm rot="10800000">
              <a:off x="3275856" y="2084557"/>
              <a:ext cx="2102115" cy="22575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右矢印 17"/>
            <p:cNvSpPr/>
            <p:nvPr/>
          </p:nvSpPr>
          <p:spPr>
            <a:xfrm rot="12111189">
              <a:off x="2709032" y="3287858"/>
              <a:ext cx="2761564" cy="195863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上下矢印 20"/>
            <p:cNvSpPr/>
            <p:nvPr/>
          </p:nvSpPr>
          <p:spPr>
            <a:xfrm>
              <a:off x="6826668" y="2780928"/>
              <a:ext cx="232402" cy="453095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926803" y="1346112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/>
                <a:t>同意</a:t>
              </a:r>
              <a:endParaRPr kumimoji="1" lang="ja-JP" altLang="en-US" sz="2400" b="1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491861" y="2780928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/>
                <a:t>同意</a:t>
              </a:r>
              <a:endParaRPr kumimoji="1" lang="ja-JP" altLang="en-US" sz="2400" b="1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3289595" y="3385789"/>
              <a:ext cx="8034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>
                  <a:solidFill>
                    <a:srgbClr val="FF0000"/>
                  </a:solidFill>
                </a:rPr>
                <a:t>説明</a:t>
              </a:r>
              <a:endParaRPr kumimoji="1" lang="ja-JP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3923928" y="2247255"/>
              <a:ext cx="8034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>
                  <a:solidFill>
                    <a:srgbClr val="FF0000"/>
                  </a:solidFill>
                </a:rPr>
                <a:t>説明</a:t>
              </a:r>
              <a:endParaRPr kumimoji="1" lang="ja-JP" alt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7080943" y="2772358"/>
              <a:ext cx="8034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/>
                <a:t>連携</a:t>
              </a:r>
              <a:endParaRPr kumimoji="1" lang="ja-JP" alt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44493000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5496" y="8701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通所介護計画の作成手順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181651" y="1302961"/>
            <a:ext cx="5025688" cy="4945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93768" y="1268760"/>
            <a:ext cx="50274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 smtClean="0"/>
              <a:t>②　利用者様情報の把握</a:t>
            </a:r>
            <a:endParaRPr lang="en-US" altLang="ja-JP" sz="1600" b="1" dirty="0" smtClean="0"/>
          </a:p>
          <a:p>
            <a:pPr algn="ctr"/>
            <a:r>
              <a:rPr kumimoji="1" lang="ja-JP" altLang="en-US" sz="1400" b="1" dirty="0" smtClean="0"/>
              <a:t>（ケアマネジャーによるアセスメント及び居宅計画の把握）</a:t>
            </a:r>
            <a:endParaRPr kumimoji="1" lang="ja-JP" altLang="en-US" sz="1400" b="1" dirty="0"/>
          </a:p>
        </p:txBody>
      </p:sp>
      <p:grpSp>
        <p:nvGrpSpPr>
          <p:cNvPr id="60" name="グループ化 59"/>
          <p:cNvGrpSpPr/>
          <p:nvPr/>
        </p:nvGrpSpPr>
        <p:grpSpPr>
          <a:xfrm>
            <a:off x="2180419" y="840323"/>
            <a:ext cx="5054716" cy="5287527"/>
            <a:chOff x="93348" y="840322"/>
            <a:chExt cx="4982708" cy="5946748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93348" y="840322"/>
              <a:ext cx="4968989" cy="473635"/>
              <a:chOff x="93348" y="840323"/>
              <a:chExt cx="5140879" cy="547299"/>
            </a:xfrm>
          </p:grpSpPr>
          <p:sp>
            <p:nvSpPr>
              <p:cNvPr id="2" name="角丸四角形 1"/>
              <p:cNvSpPr/>
              <p:nvPr/>
            </p:nvSpPr>
            <p:spPr>
              <a:xfrm>
                <a:off x="93349" y="840324"/>
                <a:ext cx="5126723" cy="3693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テキスト ボックス 3"/>
              <p:cNvSpPr txBox="1"/>
              <p:nvPr/>
            </p:nvSpPr>
            <p:spPr>
              <a:xfrm>
                <a:off x="93348" y="840323"/>
                <a:ext cx="5140879" cy="391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 smtClean="0"/>
                  <a:t>①　通所介護利用の申し込み</a:t>
                </a:r>
                <a:endParaRPr kumimoji="1" lang="ja-JP" altLang="en-US" sz="1600" b="1" dirty="0"/>
              </a:p>
            </p:txBody>
          </p:sp>
          <p:sp>
            <p:nvSpPr>
              <p:cNvPr id="6" name="二等辺三角形 5"/>
              <p:cNvSpPr/>
              <p:nvPr/>
            </p:nvSpPr>
            <p:spPr>
              <a:xfrm rot="10800000">
                <a:off x="2195736" y="1290462"/>
                <a:ext cx="544225" cy="9716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93348" y="2132857"/>
              <a:ext cx="4955307" cy="380764"/>
              <a:chOff x="93349" y="2636912"/>
              <a:chExt cx="5126723" cy="408644"/>
            </a:xfrm>
          </p:grpSpPr>
          <p:sp>
            <p:nvSpPr>
              <p:cNvPr id="14" name="角丸四角形 13"/>
              <p:cNvSpPr/>
              <p:nvPr/>
            </p:nvSpPr>
            <p:spPr>
              <a:xfrm>
                <a:off x="93349" y="2636912"/>
                <a:ext cx="5126723" cy="3693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93349" y="2636912"/>
                <a:ext cx="5126723" cy="408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 smtClean="0"/>
                  <a:t>③　体験</a:t>
                </a:r>
                <a:endParaRPr kumimoji="1" lang="ja-JP" altLang="en-US" sz="1600" b="1" dirty="0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93349" y="2708921"/>
              <a:ext cx="4968988" cy="380764"/>
              <a:chOff x="93349" y="2636912"/>
              <a:chExt cx="5126723" cy="391478"/>
            </a:xfrm>
          </p:grpSpPr>
          <p:sp>
            <p:nvSpPr>
              <p:cNvPr id="25" name="角丸四角形 24"/>
              <p:cNvSpPr/>
              <p:nvPr/>
            </p:nvSpPr>
            <p:spPr>
              <a:xfrm>
                <a:off x="93349" y="2636912"/>
                <a:ext cx="5126723" cy="3693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93349" y="2636913"/>
                <a:ext cx="5126723" cy="391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 smtClean="0"/>
                  <a:t>④　利用者様宅訪問（契約）</a:t>
                </a:r>
                <a:endParaRPr kumimoji="1" lang="ja-JP" altLang="en-US" sz="1600" b="1" dirty="0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106473" y="3861045"/>
              <a:ext cx="4955864" cy="380763"/>
              <a:chOff x="93349" y="2636912"/>
              <a:chExt cx="5126723" cy="410278"/>
            </a:xfrm>
          </p:grpSpPr>
          <p:sp>
            <p:nvSpPr>
              <p:cNvPr id="33" name="角丸四角形 32"/>
              <p:cNvSpPr/>
              <p:nvPr/>
            </p:nvSpPr>
            <p:spPr>
              <a:xfrm>
                <a:off x="93349" y="2636912"/>
                <a:ext cx="5126723" cy="3693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93349" y="2636912"/>
                <a:ext cx="5126723" cy="4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 smtClean="0"/>
                  <a:t>⑥　通所介護計画の検証（利用者様の同意）</a:t>
                </a:r>
                <a:endParaRPr kumimoji="1" lang="ja-JP" altLang="en-US" sz="1600" b="1" dirty="0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106473" y="4437112"/>
              <a:ext cx="4955864" cy="338554"/>
              <a:chOff x="93349" y="2636912"/>
              <a:chExt cx="5126723" cy="381509"/>
            </a:xfrm>
          </p:grpSpPr>
          <p:sp>
            <p:nvSpPr>
              <p:cNvPr id="37" name="角丸四角形 36"/>
              <p:cNvSpPr/>
              <p:nvPr/>
            </p:nvSpPr>
            <p:spPr>
              <a:xfrm>
                <a:off x="93349" y="2636912"/>
                <a:ext cx="5126723" cy="3693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93349" y="2636912"/>
                <a:ext cx="5126723" cy="381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 smtClean="0"/>
                  <a:t>⑦　ケアマネジャーとの連携</a:t>
                </a:r>
                <a:endParaRPr kumimoji="1" lang="ja-JP" altLang="en-US" sz="1600" b="1" dirty="0"/>
              </a:p>
            </p:txBody>
          </p:sp>
        </p:grpSp>
        <p:sp>
          <p:nvSpPr>
            <p:cNvPr id="44" name="二等辺三角形 43"/>
            <p:cNvSpPr/>
            <p:nvPr/>
          </p:nvSpPr>
          <p:spPr>
            <a:xfrm rot="10800000">
              <a:off x="2123728" y="1976764"/>
              <a:ext cx="526028" cy="840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二等辺三角形 44"/>
            <p:cNvSpPr/>
            <p:nvPr/>
          </p:nvSpPr>
          <p:spPr>
            <a:xfrm rot="10800000">
              <a:off x="2123729" y="2552828"/>
              <a:ext cx="526028" cy="840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二等辺三角形 45"/>
            <p:cNvSpPr/>
            <p:nvPr/>
          </p:nvSpPr>
          <p:spPr>
            <a:xfrm rot="10800000">
              <a:off x="2123729" y="3128892"/>
              <a:ext cx="526028" cy="840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93348" y="3284984"/>
              <a:ext cx="4968989" cy="504055"/>
              <a:chOff x="93348" y="3284984"/>
              <a:chExt cx="4968989" cy="504055"/>
            </a:xfrm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93348" y="3284984"/>
                <a:ext cx="4968989" cy="342766"/>
                <a:chOff x="93349" y="2636912"/>
                <a:chExt cx="5126723" cy="369332"/>
              </a:xfrm>
            </p:grpSpPr>
            <p:sp>
              <p:nvSpPr>
                <p:cNvPr id="29" name="角丸四角形 28"/>
                <p:cNvSpPr/>
                <p:nvPr/>
              </p:nvSpPr>
              <p:spPr>
                <a:xfrm>
                  <a:off x="93349" y="2636912"/>
                  <a:ext cx="5126723" cy="369332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テキスト ボックス 29"/>
                <p:cNvSpPr txBox="1"/>
                <p:nvPr/>
              </p:nvSpPr>
              <p:spPr>
                <a:xfrm>
                  <a:off x="93349" y="2636912"/>
                  <a:ext cx="5126723" cy="3647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600" b="1" dirty="0" smtClean="0"/>
                    <a:t>⑤　通所介護計画の作成</a:t>
                  </a:r>
                  <a:endParaRPr kumimoji="1" lang="ja-JP" altLang="en-US" sz="1600" b="1" dirty="0"/>
                </a:p>
              </p:txBody>
            </p:sp>
          </p:grpSp>
          <p:sp>
            <p:nvSpPr>
              <p:cNvPr id="47" name="二等辺三角形 46"/>
              <p:cNvSpPr/>
              <p:nvPr/>
            </p:nvSpPr>
            <p:spPr>
              <a:xfrm rot="10800000">
                <a:off x="2123729" y="3704956"/>
                <a:ext cx="526028" cy="84083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二等辺三角形 47"/>
            <p:cNvSpPr/>
            <p:nvPr/>
          </p:nvSpPr>
          <p:spPr>
            <a:xfrm rot="10800000">
              <a:off x="2123729" y="4281021"/>
              <a:ext cx="526028" cy="840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107067" y="5013176"/>
              <a:ext cx="4968989" cy="504055"/>
              <a:chOff x="93348" y="3284984"/>
              <a:chExt cx="4968989" cy="504055"/>
            </a:xfrm>
          </p:grpSpPr>
          <p:grpSp>
            <p:nvGrpSpPr>
              <p:cNvPr id="51" name="グループ化 50"/>
              <p:cNvGrpSpPr/>
              <p:nvPr/>
            </p:nvGrpSpPr>
            <p:grpSpPr>
              <a:xfrm>
                <a:off x="93348" y="3284984"/>
                <a:ext cx="4968989" cy="342766"/>
                <a:chOff x="93349" y="2636912"/>
                <a:chExt cx="5126723" cy="369332"/>
              </a:xfrm>
            </p:grpSpPr>
            <p:sp>
              <p:nvSpPr>
                <p:cNvPr id="53" name="角丸四角形 52"/>
                <p:cNvSpPr/>
                <p:nvPr/>
              </p:nvSpPr>
              <p:spPr>
                <a:xfrm>
                  <a:off x="93349" y="2636912"/>
                  <a:ext cx="5126723" cy="369332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テキスト ボックス 53"/>
                <p:cNvSpPr txBox="1"/>
                <p:nvPr/>
              </p:nvSpPr>
              <p:spPr>
                <a:xfrm>
                  <a:off x="93349" y="2636912"/>
                  <a:ext cx="5126723" cy="3647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600" b="1" dirty="0" smtClean="0"/>
                    <a:t>⑧　サービスの提供</a:t>
                  </a:r>
                  <a:endParaRPr kumimoji="1" lang="ja-JP" altLang="en-US" sz="1600" b="1" dirty="0"/>
                </a:p>
              </p:txBody>
            </p:sp>
          </p:grpSp>
          <p:sp>
            <p:nvSpPr>
              <p:cNvPr id="52" name="二等辺三角形 51"/>
              <p:cNvSpPr/>
              <p:nvPr/>
            </p:nvSpPr>
            <p:spPr>
              <a:xfrm rot="10800000">
                <a:off x="2123729" y="3704956"/>
                <a:ext cx="526028" cy="84083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二等辺三角形 54"/>
            <p:cNvSpPr/>
            <p:nvPr/>
          </p:nvSpPr>
          <p:spPr>
            <a:xfrm rot="10800000">
              <a:off x="2123729" y="4857085"/>
              <a:ext cx="526028" cy="840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1187624" y="5589239"/>
              <a:ext cx="2520280" cy="1197831"/>
              <a:chOff x="1331640" y="5661247"/>
              <a:chExt cx="2088232" cy="1197831"/>
            </a:xfrm>
          </p:grpSpPr>
          <p:sp>
            <p:nvSpPr>
              <p:cNvPr id="58" name="角丸四角形 57"/>
              <p:cNvSpPr/>
              <p:nvPr/>
            </p:nvSpPr>
            <p:spPr>
              <a:xfrm>
                <a:off x="1331640" y="5661247"/>
                <a:ext cx="2088232" cy="119783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1450968" y="5661248"/>
                <a:ext cx="1866390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600" b="1" dirty="0" smtClean="0">
                    <a:latin typeface="+mn-ea"/>
                  </a:rPr>
                  <a:t>⑨　モニタリング</a:t>
                </a:r>
                <a:endParaRPr kumimoji="1" lang="en-US" altLang="ja-JP" sz="1600" b="1" dirty="0" smtClean="0">
                  <a:latin typeface="+mn-ea"/>
                </a:endParaRPr>
              </a:p>
              <a:p>
                <a:r>
                  <a:rPr lang="ja-JP" altLang="en-US" sz="1600" b="1" dirty="0" smtClean="0">
                    <a:latin typeface="+mn-ea"/>
                  </a:rPr>
                  <a:t>　　　①実施状況の把握</a:t>
                </a:r>
                <a:endParaRPr lang="en-US" altLang="ja-JP" sz="1600" b="1" dirty="0" smtClean="0">
                  <a:latin typeface="+mn-ea"/>
                </a:endParaRPr>
              </a:p>
              <a:p>
                <a:r>
                  <a:rPr kumimoji="1" lang="ja-JP" altLang="en-US" sz="1600" b="1" dirty="0" smtClean="0">
                    <a:latin typeface="+mn-ea"/>
                  </a:rPr>
                  <a:t>　　　②評価</a:t>
                </a:r>
                <a:endParaRPr kumimoji="1" lang="en-US" altLang="ja-JP" sz="1600" b="1" dirty="0" smtClean="0">
                  <a:latin typeface="+mn-ea"/>
                </a:endParaRPr>
              </a:p>
              <a:p>
                <a:r>
                  <a:rPr lang="ja-JP" altLang="en-US" sz="1600" b="1" dirty="0" smtClean="0">
                    <a:latin typeface="+mn-ea"/>
                  </a:rPr>
                  <a:t>　　　③見直し</a:t>
                </a:r>
                <a:endParaRPr kumimoji="1" lang="ja-JP" altLang="en-US" sz="1600" b="1" dirty="0">
                  <a:latin typeface="+mn-ea"/>
                </a:endParaRPr>
              </a:p>
            </p:txBody>
          </p:sp>
        </p:grpSp>
      </p:grpSp>
      <p:sp>
        <p:nvSpPr>
          <p:cNvPr id="63" name="右矢印 62"/>
          <p:cNvSpPr/>
          <p:nvPr/>
        </p:nvSpPr>
        <p:spPr>
          <a:xfrm>
            <a:off x="1330479" y="1438764"/>
            <a:ext cx="667265" cy="33405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1330479" y="1519817"/>
            <a:ext cx="108012" cy="414143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右矢印 66"/>
          <p:cNvSpPr/>
          <p:nvPr/>
        </p:nvSpPr>
        <p:spPr>
          <a:xfrm>
            <a:off x="1330479" y="2996952"/>
            <a:ext cx="667265" cy="33405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正方形/長方形 67"/>
          <p:cNvSpPr/>
          <p:nvPr/>
        </p:nvSpPr>
        <p:spPr>
          <a:xfrm rot="16200000">
            <a:off x="2213037" y="4671593"/>
            <a:ext cx="119542" cy="185976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827584" y="4035349"/>
            <a:ext cx="430887" cy="133786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600" b="1" dirty="0" smtClean="0"/>
              <a:t>フィードバック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27149069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7505" y="836712"/>
            <a:ext cx="89289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FF0000"/>
                </a:solidFill>
                <a:latin typeface="+mn-ea"/>
              </a:rPr>
              <a:t>①通所介護利用の申し込み</a:t>
            </a:r>
            <a:endParaRPr kumimoji="1" lang="en-US" altLang="ja-JP" sz="24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2000" b="1" dirty="0" smtClean="0"/>
              <a:t>　　担当ケアマネジャーから基本情報、アセスメント内容、居宅サービス計画などの</a:t>
            </a:r>
            <a:endParaRPr lang="en-US" altLang="ja-JP" sz="2000" b="1" dirty="0" smtClean="0"/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利用情報を入手します。</a:t>
            </a:r>
            <a:endParaRPr lang="en-US" altLang="ja-JP" sz="2000" b="1" dirty="0" smtClean="0"/>
          </a:p>
          <a:p>
            <a:endParaRPr kumimoji="1" lang="en-US" altLang="ja-JP" sz="1000" b="1" dirty="0"/>
          </a:p>
          <a:p>
            <a:r>
              <a:rPr lang="ja-JP" altLang="en-US" sz="2400" b="1" dirty="0" smtClean="0">
                <a:solidFill>
                  <a:srgbClr val="FF0000"/>
                </a:solidFill>
                <a:latin typeface="+mn-ea"/>
              </a:rPr>
              <a:t>②利用者様情報の把握</a:t>
            </a:r>
            <a:endParaRPr lang="en-US" altLang="ja-JP" sz="24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2000" b="1" dirty="0" smtClean="0"/>
              <a:t>　　ケアマネジャーから入手した情報に目を通し、利用者様の全体像を大まかに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　　把握します。</a:t>
            </a:r>
            <a:endParaRPr lang="en-US" altLang="ja-JP" sz="2000" b="1" dirty="0" smtClean="0"/>
          </a:p>
          <a:p>
            <a:endParaRPr lang="en-US" altLang="ja-JP" sz="1000" b="1" dirty="0"/>
          </a:p>
          <a:p>
            <a:r>
              <a:rPr lang="ja-JP" altLang="en-US" sz="2000" b="1" dirty="0" smtClean="0">
                <a:solidFill>
                  <a:srgbClr val="FF0000"/>
                </a:solidFill>
                <a:latin typeface="+mn-ea"/>
              </a:rPr>
              <a:t>③体験</a:t>
            </a:r>
            <a:endParaRPr lang="en-US" altLang="ja-JP" sz="20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　　実際に施設を利用して頂き、ケアマネジャーからの情報で間違いはないか、追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記事項はないのか職員全員で確認し情報を把握します。</a:t>
            </a:r>
            <a:endParaRPr lang="en-US" altLang="ja-JP" sz="2000" b="1" dirty="0" smtClean="0">
              <a:latin typeface="+mn-ea"/>
            </a:endParaRPr>
          </a:p>
          <a:p>
            <a:endParaRPr lang="en-US" altLang="ja-JP" sz="1000" b="1" dirty="0" smtClean="0">
              <a:latin typeface="+mn-ea"/>
            </a:endParaRPr>
          </a:p>
          <a:p>
            <a:r>
              <a:rPr lang="ja-JP" altLang="en-US" sz="2400" b="1" dirty="0">
                <a:solidFill>
                  <a:srgbClr val="FF0000"/>
                </a:solidFill>
              </a:rPr>
              <a:t>④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利用者様宅訪問</a:t>
            </a:r>
            <a:endParaRPr lang="en-US" altLang="ja-JP" sz="2400" b="1" dirty="0" smtClean="0">
              <a:solidFill>
                <a:srgbClr val="FF0000"/>
              </a:solidFill>
            </a:endParaRPr>
          </a:p>
          <a:p>
            <a:r>
              <a:rPr lang="ja-JP" altLang="en-US" sz="2000" b="1" dirty="0" smtClean="0"/>
              <a:t>契約書・重要事項説明書・同意書の説明、契約・アセスメント</a:t>
            </a:r>
            <a:endParaRPr lang="en-US" altLang="ja-JP" sz="2000" b="1" dirty="0" smtClean="0"/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利用者様の自宅の中まで訪問する機会はあまりないので、生活環境を観察</a:t>
            </a:r>
            <a:endParaRPr lang="en-US" altLang="ja-JP" sz="2000" b="1" dirty="0" smtClean="0"/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して下さい。ケアマネジャーの情報、体験時の情報と合わせ、家族様から利用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　　者様の細かい情報、趣味、食物に対するアレルギー、咀嚼能力、食事の好き</a:t>
            </a:r>
            <a:endParaRPr lang="en-US" altLang="ja-JP" sz="2000" b="1" dirty="0" smtClean="0"/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嫌い等聞き取り下さい。</a:t>
            </a:r>
            <a:endParaRPr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3509081209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7505" y="836712"/>
            <a:ext cx="892899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+mn-ea"/>
              </a:rPr>
              <a:t>⑤</a:t>
            </a:r>
            <a:r>
              <a:rPr kumimoji="1" lang="ja-JP" altLang="en-US" sz="2400" b="1" dirty="0" smtClean="0">
                <a:solidFill>
                  <a:srgbClr val="FF0000"/>
                </a:solidFill>
                <a:latin typeface="+mn-ea"/>
              </a:rPr>
              <a:t>通所介護計画の作成</a:t>
            </a:r>
            <a:endParaRPr kumimoji="1" lang="en-US" altLang="ja-JP" sz="24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2400" b="1" dirty="0">
                <a:solidFill>
                  <a:srgbClr val="FF0000"/>
                </a:solidFill>
                <a:latin typeface="+mn-ea"/>
              </a:rPr>
              <a:t>　</a:t>
            </a:r>
            <a:r>
              <a:rPr lang="ja-JP" altLang="en-US" sz="2400" b="1" dirty="0" smtClean="0">
                <a:solidFill>
                  <a:srgbClr val="FF0000"/>
                </a:solidFill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アセスメント内容と居宅サービス計画書などに基づき、通所介護　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計画を作成します。居宅サービス計画書には、生活全般の解決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すべき課題や長期目標、短期目標、サービス内容とその期間が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記入されています。その内容に準じ、アセスメントで得た具体的対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応のための留意点を記入し、</a:t>
            </a:r>
            <a:r>
              <a:rPr lang="ja-JP" altLang="en-US" sz="2000" b="1" dirty="0">
                <a:latin typeface="+mn-ea"/>
              </a:rPr>
              <a:t>一人一人</a:t>
            </a:r>
            <a:r>
              <a:rPr lang="ja-JP" altLang="en-US" sz="2000" b="1" dirty="0" smtClean="0">
                <a:latin typeface="+mn-ea"/>
              </a:rPr>
              <a:t>の利用者様にふさわしい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通所介護計画を作ります。</a:t>
            </a:r>
            <a:endParaRPr lang="en-US" altLang="ja-JP" sz="2000" b="1" dirty="0">
              <a:latin typeface="+mn-ea"/>
            </a:endParaRPr>
          </a:p>
          <a:p>
            <a:endParaRPr lang="en-US" altLang="ja-JP" sz="1000" b="1" dirty="0" smtClean="0">
              <a:latin typeface="+mn-ea"/>
            </a:endParaRPr>
          </a:p>
          <a:p>
            <a:r>
              <a:rPr lang="ja-JP" altLang="en-US" sz="2400" b="1" dirty="0" smtClean="0">
                <a:solidFill>
                  <a:srgbClr val="FF0000"/>
                </a:solidFill>
                <a:latin typeface="+mn-ea"/>
              </a:rPr>
              <a:t>⑥通所介護計画の検証（利用者様の同意）</a:t>
            </a:r>
            <a:endParaRPr lang="en-US" altLang="ja-JP" sz="24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　　　完成した通所介護計画書は、管理者、生活相談員などから利用者様に説明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　されますが、原則として事業所は、計画書について利用者様から同意を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　もらった後サービス提供を開始します。本人や家族様の同意を得ることで、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　利用者様側の思いが盛り込まれた計画になっているかを</a:t>
            </a:r>
            <a:r>
              <a:rPr lang="ja-JP" altLang="en-US" sz="2000" b="1" dirty="0">
                <a:latin typeface="+mn-ea"/>
              </a:rPr>
              <a:t>確認</a:t>
            </a:r>
            <a:r>
              <a:rPr lang="ja-JP" altLang="en-US" sz="2000" b="1" dirty="0" smtClean="0">
                <a:latin typeface="+mn-ea"/>
              </a:rPr>
              <a:t>でき、</a:t>
            </a:r>
            <a:r>
              <a:rPr lang="ja-JP" altLang="en-US" sz="2000" b="1" dirty="0">
                <a:latin typeface="+mn-ea"/>
              </a:rPr>
              <a:t>同じ</a:t>
            </a:r>
            <a:r>
              <a:rPr lang="ja-JP" altLang="en-US" sz="2000" b="1" dirty="0" smtClean="0">
                <a:latin typeface="+mn-ea"/>
              </a:rPr>
              <a:t>目標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　を共有する事が出来ます。</a:t>
            </a:r>
            <a:endParaRPr lang="en-US" altLang="ja-JP" sz="2000" b="1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9679463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7505" y="836712"/>
            <a:ext cx="89289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FF0000"/>
                </a:solidFill>
                <a:latin typeface="+mn-ea"/>
              </a:rPr>
              <a:t>⑦ケアマネジャーとの連携</a:t>
            </a:r>
            <a:endParaRPr kumimoji="1" lang="en-US" altLang="ja-JP" sz="24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2400" b="1" dirty="0" smtClean="0">
                <a:solidFill>
                  <a:srgbClr val="FF0000"/>
                </a:solidFill>
                <a:latin typeface="+mn-ea"/>
              </a:rPr>
              <a:t>　　</a:t>
            </a:r>
            <a:r>
              <a:rPr lang="ja-JP" altLang="en-US" sz="2000" b="1" dirty="0" smtClean="0">
                <a:latin typeface="+mn-ea"/>
              </a:rPr>
              <a:t>ケアマネジャーに通所介護計画を手渡すことは今の所義務ではありませんが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　</a:t>
            </a:r>
            <a:r>
              <a:rPr lang="ja-JP" altLang="en-US" sz="2000" b="1" dirty="0" smtClean="0">
                <a:latin typeface="+mn-ea"/>
              </a:rPr>
              <a:t>　 、日々のサービス内容を把握してもらう事は両者が一体となってサービスを</a:t>
            </a:r>
            <a:endParaRPr lang="en-US" altLang="ja-JP" sz="2000" b="1" dirty="0" smtClean="0">
              <a:latin typeface="+mn-ea"/>
            </a:endParaRPr>
          </a:p>
          <a:p>
            <a:r>
              <a:rPr lang="en-US" altLang="ja-JP" sz="2000" b="1" dirty="0">
                <a:latin typeface="+mn-ea"/>
              </a:rPr>
              <a:t> </a:t>
            </a:r>
            <a:r>
              <a:rPr lang="en-US" altLang="ja-JP" sz="2000" b="1" dirty="0" smtClean="0">
                <a:latin typeface="+mn-ea"/>
              </a:rPr>
              <a:t>    </a:t>
            </a:r>
            <a:r>
              <a:rPr lang="ja-JP" altLang="en-US" sz="2000" b="1" dirty="0" smtClean="0">
                <a:latin typeface="+mn-ea"/>
              </a:rPr>
              <a:t>行う事にも繋がります。そのため、通所介護計画書をケアマネジャーに手渡</a:t>
            </a:r>
            <a:endParaRPr lang="en-US" altLang="ja-JP" sz="2000" b="1" dirty="0" smtClean="0">
              <a:latin typeface="+mn-ea"/>
            </a:endParaRPr>
          </a:p>
          <a:p>
            <a:r>
              <a:rPr lang="en-US" altLang="ja-JP" sz="2000" b="1" dirty="0">
                <a:latin typeface="+mn-ea"/>
              </a:rPr>
              <a:t> </a:t>
            </a:r>
            <a:r>
              <a:rPr lang="en-US" altLang="ja-JP" sz="2000" b="1" dirty="0" smtClean="0">
                <a:latin typeface="+mn-ea"/>
              </a:rPr>
              <a:t>    </a:t>
            </a:r>
            <a:r>
              <a:rPr lang="ja-JP" altLang="en-US" sz="2000" b="1" dirty="0" smtClean="0">
                <a:latin typeface="+mn-ea"/>
              </a:rPr>
              <a:t>す事の了解を利用者様から得ておく必要があります。</a:t>
            </a:r>
            <a:r>
              <a:rPr lang="ja-JP" altLang="en-US" sz="2000" b="1" dirty="0">
                <a:solidFill>
                  <a:srgbClr val="FF0000"/>
                </a:solidFill>
                <a:latin typeface="+mn-ea"/>
              </a:rPr>
              <a:t>　</a:t>
            </a:r>
            <a:r>
              <a:rPr lang="ja-JP" altLang="en-US" sz="2400" b="1" dirty="0" smtClean="0">
                <a:solidFill>
                  <a:srgbClr val="FF0000"/>
                </a:solidFill>
                <a:latin typeface="+mn-ea"/>
              </a:rPr>
              <a:t>　</a:t>
            </a:r>
            <a:endParaRPr lang="en-US" altLang="ja-JP" sz="2400" b="1" dirty="0" smtClean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9878406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5496" y="980728"/>
            <a:ext cx="9073318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 smtClean="0">
                <a:latin typeface="+mn-ea"/>
              </a:rPr>
              <a:t>・通所介護計画の目標</a:t>
            </a:r>
            <a:endParaRPr lang="en-US" altLang="ja-JP" sz="2400" b="1" dirty="0" smtClean="0">
              <a:latin typeface="+mn-ea"/>
            </a:endParaRPr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既に居宅サービス計画が作成されている場合は、その内容に沿って通所介護</a:t>
            </a:r>
            <a:endParaRPr lang="en-US" altLang="ja-JP" sz="2000" b="1" dirty="0" smtClean="0"/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計画を作成する必要があります。</a:t>
            </a:r>
            <a:endParaRPr lang="en-US" altLang="ja-JP" sz="2000" b="1" dirty="0" smtClean="0"/>
          </a:p>
          <a:p>
            <a:endParaRPr lang="en-US" altLang="ja-JP" sz="2000" b="1" dirty="0"/>
          </a:p>
          <a:p>
            <a:r>
              <a:rPr lang="ja-JP" altLang="en-US" sz="2400" b="1" dirty="0" smtClean="0">
                <a:latin typeface="+mn-ea"/>
              </a:rPr>
              <a:t>・個別援助内容</a:t>
            </a:r>
            <a:endParaRPr lang="en-US" altLang="ja-JP" sz="2400" b="1" dirty="0" smtClean="0">
              <a:latin typeface="+mn-ea"/>
            </a:endParaRPr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各利用者様の、居宅サービス計画書第</a:t>
            </a:r>
            <a:r>
              <a:rPr lang="en-US" altLang="ja-JP" sz="2000" b="1" dirty="0" smtClean="0"/>
              <a:t>2</a:t>
            </a:r>
            <a:r>
              <a:rPr lang="ja-JP" altLang="en-US" sz="2000" b="1" dirty="0" smtClean="0"/>
              <a:t>表に記載されています「生活全般の</a:t>
            </a:r>
            <a:endParaRPr lang="en-US" altLang="ja-JP" sz="2000" b="1" dirty="0" smtClean="0"/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解決すべき課題（ニーズ）や目標に沿って作成。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en-US" altLang="ja-JP" sz="2400" b="1" dirty="0">
                <a:latin typeface="+mn-ea"/>
              </a:rPr>
              <a:t>※</a:t>
            </a:r>
            <a:r>
              <a:rPr lang="ja-JP" altLang="en-US" sz="2400" b="1" dirty="0" smtClean="0">
                <a:latin typeface="+mn-ea"/>
              </a:rPr>
              <a:t>外出</a:t>
            </a:r>
            <a:endParaRPr lang="en-US" altLang="ja-JP" sz="2400" b="1" dirty="0" smtClean="0">
              <a:latin typeface="+mn-ea"/>
            </a:endParaRPr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特段、利用者様より断りがなければ「機能訓練を目的とした外出」は全員に記載</a:t>
            </a:r>
            <a:endParaRPr lang="en-US" altLang="ja-JP" sz="2000" b="1" dirty="0" smtClean="0"/>
          </a:p>
          <a:p>
            <a:r>
              <a:rPr lang="ja-JP" altLang="en-US" sz="2000" b="1" dirty="0"/>
              <a:t>　</a:t>
            </a:r>
            <a:r>
              <a:rPr lang="ja-JP" altLang="en-US" sz="2000" b="1" dirty="0" smtClean="0"/>
              <a:t>　下さい。</a:t>
            </a:r>
            <a:endParaRPr lang="en-US" altLang="ja-JP" sz="2000" b="1" dirty="0" smtClean="0"/>
          </a:p>
          <a:p>
            <a:endParaRPr lang="en-US" altLang="ja-JP" sz="2000" b="1" dirty="0"/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+mn-ea"/>
              </a:rPr>
              <a:t>※</a:t>
            </a:r>
            <a:r>
              <a:rPr lang="ja-JP" altLang="en-US" sz="2000" b="1" dirty="0" smtClean="0">
                <a:solidFill>
                  <a:srgbClr val="FF0000"/>
                </a:solidFill>
                <a:latin typeface="+mn-ea"/>
              </a:rPr>
              <a:t>交付した通所介護計画はサービスの開始から５年間（大阪府）保存しなければ</a:t>
            </a:r>
            <a:endParaRPr lang="en-US" altLang="ja-JP" sz="20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2000" b="1" dirty="0" smtClean="0">
                <a:solidFill>
                  <a:srgbClr val="FF0000"/>
                </a:solidFill>
                <a:latin typeface="+mn-ea"/>
              </a:rPr>
              <a:t>　 ならない。</a:t>
            </a:r>
            <a:endParaRPr lang="en-US" altLang="ja-JP" sz="2000" b="1" dirty="0" smtClean="0">
              <a:solidFill>
                <a:srgbClr val="FF0000"/>
              </a:solidFill>
              <a:latin typeface="+mn-ea"/>
            </a:endParaRPr>
          </a:p>
          <a:p>
            <a:endParaRPr lang="en-US" altLang="ja-JP" sz="2000" b="1" dirty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2000" b="1" dirty="0" smtClean="0">
                <a:solidFill>
                  <a:srgbClr val="FF0000"/>
                </a:solidFill>
                <a:latin typeface="+mn-ea"/>
              </a:rPr>
              <a:t>保存開始日、保存期間は都道府県により見解が異なります。</a:t>
            </a:r>
            <a:endParaRPr lang="en-US" altLang="ja-JP" sz="2000" b="1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496" y="8701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通所介護計画の作成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6239731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1472" y="836712"/>
            <a:ext cx="9139040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 smtClean="0">
                <a:latin typeface="+mn-ea"/>
              </a:rPr>
              <a:t>通所</a:t>
            </a:r>
            <a:r>
              <a:rPr lang="ja-JP" altLang="en-US" sz="2000" b="1" dirty="0">
                <a:latin typeface="+mn-ea"/>
              </a:rPr>
              <a:t>サービスについては、基本的に事業所内において行なわれるものである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>
              <a:latin typeface="+mn-ea"/>
            </a:endParaRPr>
          </a:p>
          <a:p>
            <a:r>
              <a:rPr lang="ja-JP" altLang="en-US" sz="2000" b="1" dirty="0">
                <a:latin typeface="+mn-ea"/>
              </a:rPr>
              <a:t>しかしながら、例外的</a:t>
            </a:r>
            <a:r>
              <a:rPr lang="ja-JP" altLang="en-US" sz="2000" b="1" dirty="0" smtClean="0">
                <a:latin typeface="+mn-ea"/>
              </a:rPr>
              <a:t>に、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①</a:t>
            </a:r>
            <a:r>
              <a:rPr lang="ja-JP" altLang="en-US" sz="2000" b="1" dirty="0">
                <a:latin typeface="+mn-ea"/>
              </a:rPr>
              <a:t>あらかじめ通所サービス計画に位置付けられて</a:t>
            </a:r>
            <a:r>
              <a:rPr lang="ja-JP" altLang="en-US" sz="2000" b="1" dirty="0" smtClean="0">
                <a:latin typeface="+mn-ea"/>
              </a:rPr>
              <a:t>いること。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②</a:t>
            </a:r>
            <a:r>
              <a:rPr lang="ja-JP" altLang="en-US" sz="2000" b="1" dirty="0">
                <a:latin typeface="+mn-ea"/>
              </a:rPr>
              <a:t>効果的な機能訓練等の</a:t>
            </a:r>
            <a:r>
              <a:rPr lang="ja-JP" altLang="en-US" sz="2000" b="1" dirty="0" smtClean="0">
                <a:latin typeface="+mn-ea"/>
              </a:rPr>
              <a:t>サービス</a:t>
            </a:r>
            <a:r>
              <a:rPr lang="ja-JP" altLang="en-US" sz="2000" b="1" dirty="0">
                <a:latin typeface="+mn-ea"/>
              </a:rPr>
              <a:t>が提供できる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の</a:t>
            </a:r>
            <a:r>
              <a:rPr lang="ja-JP" altLang="en-US" sz="2000" b="1" dirty="0">
                <a:latin typeface="+mn-ea"/>
              </a:rPr>
              <a:t>双方の条件を</a:t>
            </a:r>
            <a:r>
              <a:rPr lang="ja-JP" altLang="en-US" sz="2000" b="1" dirty="0" smtClean="0">
                <a:latin typeface="+mn-ea"/>
              </a:rPr>
              <a:t>満たす場合</a:t>
            </a:r>
            <a:r>
              <a:rPr lang="ja-JP" altLang="en-US" sz="2000" b="1" dirty="0">
                <a:latin typeface="+mn-ea"/>
              </a:rPr>
              <a:t>に事業所外でのサービス提供を行うことができる</a:t>
            </a:r>
            <a:r>
              <a:rPr lang="ja-JP" altLang="en-US" sz="2000" b="1" dirty="0" smtClean="0">
                <a:latin typeface="+mn-ea"/>
              </a:rPr>
              <a:t>。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なお</a:t>
            </a:r>
            <a:r>
              <a:rPr lang="ja-JP" altLang="en-US" sz="2000" b="1" dirty="0">
                <a:latin typeface="+mn-ea"/>
              </a:rPr>
              <a:t>、本来通所サービス</a:t>
            </a:r>
            <a:r>
              <a:rPr lang="ja-JP" altLang="en-US" sz="2000" b="1" dirty="0" smtClean="0">
                <a:latin typeface="+mn-ea"/>
              </a:rPr>
              <a:t>が位置付けられて</a:t>
            </a:r>
            <a:r>
              <a:rPr lang="ja-JP" altLang="en-US" sz="2000" b="1" dirty="0">
                <a:latin typeface="+mn-ea"/>
              </a:rPr>
              <a:t>いる目的が達成</a:t>
            </a:r>
            <a:r>
              <a:rPr lang="ja-JP" altLang="en-US" sz="2000" b="1" dirty="0" smtClean="0">
                <a:latin typeface="+mn-ea"/>
              </a:rPr>
              <a:t>されない</a:t>
            </a:r>
            <a:r>
              <a:rPr lang="ja-JP" altLang="en-US" sz="2000" b="1" dirty="0">
                <a:latin typeface="+mn-ea"/>
              </a:rPr>
              <a:t>（例えば</a:t>
            </a:r>
            <a:r>
              <a:rPr lang="ja-JP" altLang="en-US" sz="2000" b="1" dirty="0" smtClean="0">
                <a:latin typeface="+mn-ea"/>
              </a:rPr>
              <a:t>、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入浴</a:t>
            </a:r>
            <a:r>
              <a:rPr lang="ja-JP" altLang="en-US" sz="2000" b="1" dirty="0">
                <a:latin typeface="+mn-ea"/>
              </a:rPr>
              <a:t>が一つの目的と</a:t>
            </a:r>
            <a:r>
              <a:rPr lang="ja-JP" altLang="en-US" sz="2000" b="1" dirty="0" smtClean="0">
                <a:latin typeface="+mn-ea"/>
              </a:rPr>
              <a:t>なっているのに、事業所外</a:t>
            </a:r>
            <a:r>
              <a:rPr lang="ja-JP" altLang="en-US" sz="2000" b="1" dirty="0">
                <a:latin typeface="+mn-ea"/>
              </a:rPr>
              <a:t>でサービスをうけることにより</a:t>
            </a:r>
            <a:r>
              <a:rPr lang="ja-JP" altLang="en-US" sz="2000" b="1" dirty="0" smtClean="0">
                <a:latin typeface="+mn-ea"/>
              </a:rPr>
              <a:t>入浴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できない</a:t>
            </a:r>
            <a:r>
              <a:rPr lang="ja-JP" altLang="en-US" sz="2000" b="1" dirty="0">
                <a:latin typeface="+mn-ea"/>
              </a:rPr>
              <a:t>。</a:t>
            </a:r>
            <a:r>
              <a:rPr lang="ja-JP" altLang="en-US" sz="2000" b="1" dirty="0" smtClean="0">
                <a:latin typeface="+mn-ea"/>
              </a:rPr>
              <a:t>）</a:t>
            </a:r>
            <a:r>
              <a:rPr lang="ja-JP" altLang="en-US" sz="2000" b="1" dirty="0"/>
              <a:t>ようであればサービス提供は不適切と考えられる</a:t>
            </a:r>
            <a:r>
              <a:rPr lang="ja-JP" altLang="en-US" sz="2000" b="1" dirty="0" smtClean="0"/>
              <a:t>。</a:t>
            </a:r>
            <a:endParaRPr lang="en-US" altLang="ja-JP" sz="2000" b="1" dirty="0" smtClean="0"/>
          </a:p>
          <a:p>
            <a:endParaRPr lang="en-US" altLang="ja-JP" sz="1000" b="1" dirty="0">
              <a:latin typeface="+mn-ea"/>
            </a:endParaRPr>
          </a:p>
          <a:p>
            <a:r>
              <a:rPr lang="ja-JP" altLang="en-US" sz="2000" b="1" dirty="0"/>
              <a:t>上記条件を満たした上で、以下のような屋外サービスの算定</a:t>
            </a:r>
            <a:r>
              <a:rPr lang="ja-JP" altLang="en-US" sz="2000" b="1" dirty="0" smtClean="0"/>
              <a:t>可否</a:t>
            </a:r>
            <a:endParaRPr lang="en-US" altLang="ja-JP" sz="2000" b="1" dirty="0" smtClean="0"/>
          </a:p>
          <a:p>
            <a:r>
              <a:rPr lang="ja-JP" altLang="en-US" sz="2000" b="1" dirty="0"/>
              <a:t>①近隣における機能訓練の範囲としての運動会や</a:t>
            </a:r>
            <a:r>
              <a:rPr lang="ja-JP" altLang="en-US" sz="2000" b="1" dirty="0" smtClean="0"/>
              <a:t>花見　　</a:t>
            </a:r>
            <a:r>
              <a:rPr lang="ja-JP" altLang="en-US" sz="2000" b="1" dirty="0" smtClean="0">
                <a:latin typeface="+mn-ea"/>
              </a:rPr>
              <a:t>→</a:t>
            </a:r>
            <a:r>
              <a:rPr lang="ja-JP" altLang="en-US" sz="2000" b="1" dirty="0">
                <a:latin typeface="+mn-ea"/>
              </a:rPr>
              <a:t>算定</a:t>
            </a:r>
            <a:r>
              <a:rPr lang="ja-JP" altLang="en-US" sz="2000" b="1" dirty="0" smtClean="0">
                <a:latin typeface="+mn-ea"/>
              </a:rPr>
              <a:t>可能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>
                <a:latin typeface="+mj-ea"/>
                <a:ea typeface="+mj-ea"/>
              </a:rPr>
              <a:t>②遠方（車で</a:t>
            </a:r>
            <a:r>
              <a:rPr lang="en-US" altLang="ja-JP" sz="2000" b="1" dirty="0">
                <a:latin typeface="+mj-ea"/>
                <a:ea typeface="+mj-ea"/>
              </a:rPr>
              <a:t>1</a:t>
            </a:r>
            <a:r>
              <a:rPr lang="ja-JP" altLang="en-US" sz="2000" b="1" dirty="0">
                <a:latin typeface="+mj-ea"/>
                <a:ea typeface="+mj-ea"/>
              </a:rPr>
              <a:t>時間程度）で行なわれる機能訓練の範囲としての運動会や花見</a:t>
            </a:r>
          </a:p>
          <a:p>
            <a:r>
              <a:rPr lang="ja-JP" altLang="en-US" sz="2000" b="1" dirty="0">
                <a:latin typeface="+mj-ea"/>
                <a:ea typeface="+mj-ea"/>
              </a:rPr>
              <a:t>→遠方へ行くこと自体で</a:t>
            </a:r>
            <a:r>
              <a:rPr lang="ja-JP" altLang="en-US" sz="2000" b="1" dirty="0" smtClean="0">
                <a:latin typeface="+mj-ea"/>
                <a:ea typeface="+mj-ea"/>
              </a:rPr>
              <a:t>利用者様が</a:t>
            </a:r>
            <a:r>
              <a:rPr lang="ja-JP" altLang="en-US" sz="2000" b="1" dirty="0">
                <a:latin typeface="+mj-ea"/>
                <a:ea typeface="+mj-ea"/>
              </a:rPr>
              <a:t>疲労してしまい、効果的な機能訓練等の</a:t>
            </a:r>
            <a:r>
              <a:rPr lang="ja-JP" altLang="en-US" sz="2000" b="1" dirty="0" smtClean="0">
                <a:latin typeface="+mj-ea"/>
                <a:ea typeface="+mj-ea"/>
              </a:rPr>
              <a:t>サービ</a:t>
            </a:r>
            <a:endParaRPr lang="en-US" altLang="ja-JP" sz="2000" b="1" dirty="0" smtClean="0">
              <a:latin typeface="+mj-ea"/>
              <a:ea typeface="+mj-ea"/>
            </a:endParaRPr>
          </a:p>
          <a:p>
            <a:r>
              <a:rPr lang="ja-JP" altLang="en-US" sz="2000" b="1" dirty="0" smtClean="0">
                <a:latin typeface="+mj-ea"/>
                <a:ea typeface="+mj-ea"/>
              </a:rPr>
              <a:t>ス</a:t>
            </a:r>
            <a:r>
              <a:rPr lang="ja-JP" altLang="en-US" sz="2000" b="1" dirty="0">
                <a:latin typeface="+mj-ea"/>
                <a:ea typeface="+mj-ea"/>
              </a:rPr>
              <a:t>が提供できるか疑問</a:t>
            </a:r>
            <a:r>
              <a:rPr lang="ja-JP" altLang="en-US" sz="2000" b="1" dirty="0" smtClean="0">
                <a:latin typeface="+mj-ea"/>
                <a:ea typeface="+mj-ea"/>
              </a:rPr>
              <a:t>。</a:t>
            </a:r>
            <a:endParaRPr lang="en-US" altLang="ja-JP" sz="2000" b="1" dirty="0" smtClean="0">
              <a:latin typeface="+mj-ea"/>
              <a:ea typeface="+mj-ea"/>
            </a:endParaRPr>
          </a:p>
          <a:p>
            <a:r>
              <a:rPr lang="ja-JP" altLang="en-US" sz="2000" b="1" dirty="0"/>
              <a:t>③日帰りの</a:t>
            </a:r>
            <a:r>
              <a:rPr lang="ja-JP" altLang="en-US" sz="2000" b="1" dirty="0" smtClean="0"/>
              <a:t>小旅行</a:t>
            </a:r>
            <a:endParaRPr lang="en-US" altLang="ja-JP" sz="2000" b="1" dirty="0" smtClean="0"/>
          </a:p>
          <a:p>
            <a:r>
              <a:rPr lang="ja-JP" altLang="en-US" sz="2000" b="1" dirty="0">
                <a:latin typeface="+mn-ea"/>
              </a:rPr>
              <a:t>→</a:t>
            </a:r>
            <a:r>
              <a:rPr lang="en-US" altLang="ja-JP" sz="2000" b="1" dirty="0">
                <a:latin typeface="+mn-ea"/>
              </a:rPr>
              <a:t>1</a:t>
            </a:r>
            <a:r>
              <a:rPr lang="ja-JP" altLang="en-US" sz="2000" b="1" dirty="0">
                <a:latin typeface="+mn-ea"/>
              </a:rPr>
              <a:t>日かけて屋外に行くこと自体、ケアプランに通所サービスが位置付けられて</a:t>
            </a:r>
            <a:r>
              <a:rPr lang="ja-JP" altLang="en-US" sz="2000" b="1" dirty="0" err="1" smtClean="0">
                <a:latin typeface="+mn-ea"/>
              </a:rPr>
              <a:t>い</a:t>
            </a:r>
            <a:endParaRPr lang="en-US" altLang="ja-JP" sz="2000" b="1" dirty="0" smtClean="0">
              <a:latin typeface="+mn-ea"/>
            </a:endParaRPr>
          </a:p>
          <a:p>
            <a:r>
              <a:rPr lang="ja-JP" altLang="en-US" sz="2000" b="1" dirty="0" smtClean="0">
                <a:latin typeface="+mn-ea"/>
              </a:rPr>
              <a:t>る</a:t>
            </a:r>
            <a:r>
              <a:rPr lang="ja-JP" altLang="en-US" sz="2000" b="1" dirty="0">
                <a:latin typeface="+mn-ea"/>
              </a:rPr>
              <a:t>目的が達成できないと考え、保険外サービスとされたい。</a:t>
            </a:r>
            <a:endParaRPr lang="en-US" altLang="ja-JP" sz="2000" b="1" dirty="0" smtClean="0">
              <a:latin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496" y="87015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通所介護計画の作成（外出について）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7836006"/>
      </p:ext>
    </p:extLst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ーマ1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</Template>
  <TotalTime>5827</TotalTime>
  <Words>614</Words>
  <Application>Microsoft Office PowerPoint</Application>
  <PresentationFormat>画面に合わせる (4:3)</PresentationFormat>
  <Paragraphs>170</Paragraphs>
  <Slides>13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テーマ1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Windows ユーザー</dc:creator>
  <cp:lastModifiedBy>yoshida</cp:lastModifiedBy>
  <cp:revision>276</cp:revision>
  <dcterms:created xsi:type="dcterms:W3CDTF">2013-07-03T01:02:10Z</dcterms:created>
  <dcterms:modified xsi:type="dcterms:W3CDTF">2013-09-18T09:30:04Z</dcterms:modified>
</cp:coreProperties>
</file>