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6" r:id="rId2"/>
    <p:sldId id="258" r:id="rId3"/>
    <p:sldId id="259" r:id="rId4"/>
    <p:sldId id="260" r:id="rId5"/>
    <p:sldId id="267" r:id="rId6"/>
    <p:sldId id="257" r:id="rId7"/>
    <p:sldId id="261" r:id="rId8"/>
    <p:sldId id="262" r:id="rId9"/>
    <p:sldId id="268" r:id="rId10"/>
    <p:sldId id="269" r:id="rId11"/>
    <p:sldId id="270" r:id="rId12"/>
    <p:sldId id="272" r:id="rId13"/>
    <p:sldId id="271" r:id="rId14"/>
    <p:sldId id="273" r:id="rId15"/>
    <p:sldId id="274" r:id="rId16"/>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7479" autoAdjust="0"/>
    <p:restoredTop sz="90930" autoAdjust="0"/>
  </p:normalViewPr>
  <p:slideViewPr>
    <p:cSldViewPr>
      <p:cViewPr varScale="1">
        <p:scale>
          <a:sx n="62" d="100"/>
          <a:sy n="62" d="100"/>
        </p:scale>
        <p:origin x="-127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2013/9/17</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p14="http://schemas.microsoft.com/office/powerpoint/2010/main" xmlns=""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xmlns=""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1403648" y="3070701"/>
            <a:ext cx="6264696" cy="769441"/>
          </a:xfrm>
          <a:prstGeom prst="rect">
            <a:avLst/>
          </a:prstGeom>
          <a:noFill/>
        </p:spPr>
        <p:txBody>
          <a:bodyPr wrap="square" rtlCol="0">
            <a:spAutoFit/>
          </a:bodyPr>
          <a:lstStyle/>
          <a:p>
            <a:pPr algn="ctr" fontAlgn="ctr"/>
            <a:r>
              <a:rPr lang="ja-JP" altLang="en-US" sz="4400" dirty="0" smtClean="0">
                <a:latin typeface="HGS創英角ｺﾞｼｯｸUB" pitchFamily="50" charset="-128"/>
                <a:ea typeface="HGS創英角ｺﾞｼｯｸUB" pitchFamily="50" charset="-128"/>
              </a:rPr>
              <a:t>管理者について</a:t>
            </a:r>
            <a:endParaRPr lang="ja-JP" altLang="en-US" sz="4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7504" y="116632"/>
            <a:ext cx="3264621"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管理者のスケジュール立て</a:t>
            </a:r>
            <a:endParaRPr lang="en-US" altLang="ja-JP" sz="2000" dirty="0" smtClean="0">
              <a:latin typeface="HGP創英角ｺﾞｼｯｸUB" pitchFamily="50" charset="-128"/>
              <a:ea typeface="HGP創英角ｺﾞｼｯｸUB" pitchFamily="50" charset="-128"/>
            </a:endParaRPr>
          </a:p>
        </p:txBody>
      </p:sp>
      <p:sp>
        <p:nvSpPr>
          <p:cNvPr id="4" name="テキスト ボックス 3"/>
          <p:cNvSpPr txBox="1"/>
          <p:nvPr/>
        </p:nvSpPr>
        <p:spPr>
          <a:xfrm>
            <a:off x="35496" y="836712"/>
            <a:ext cx="9108504" cy="3785652"/>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前頁の一例では、月半ばから月末直前にかけてなら未だ、少し余裕があります。ここにケアマネ営業や研修、イベントの準備などコマ割でやるべきことを埋めて行きます。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更に、多く時間を取るため見直しも行います。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一例で行きますと</a:t>
            </a:r>
            <a:r>
              <a:rPr lang="en-US" altLang="ja-JP" sz="2400" dirty="0" smtClean="0">
                <a:latin typeface="HGP創英角ｺﾞｼｯｸUB" pitchFamily="50" charset="-128"/>
                <a:ea typeface="HGP創英角ｺﾞｼｯｸUB" pitchFamily="50" charset="-128"/>
              </a:rPr>
              <a:t>15,16</a:t>
            </a:r>
            <a:r>
              <a:rPr lang="ja-JP" altLang="en-US" sz="2400" dirty="0" smtClean="0">
                <a:latin typeface="HGP創英角ｺﾞｼｯｸUB" pitchFamily="50" charset="-128"/>
                <a:ea typeface="HGP創英角ｺﾞｼｯｸUB" pitchFamily="50" charset="-128"/>
              </a:rPr>
              <a:t>日に行う請求書と領収書の発行も全て管理者</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が行う事でも無いですし、小口現金（釣銭）の用意も月初に行っておれば良い事です。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この場合は１５日～１９日、土日挟んで２２日～２６日の１０日間が行動対象としましょう。</a:t>
            </a:r>
            <a:endParaRPr lang="en-US" altLang="ja-JP" sz="2400" dirty="0" smtClean="0">
              <a:latin typeface="HGP創英角ｺﾞｼｯｸUB" pitchFamily="50" charset="-128"/>
              <a:ea typeface="HGP創英角ｺﾞｼｯｸUB" pitchFamily="50" charset="-128"/>
            </a:endParaRPr>
          </a:p>
        </p:txBody>
      </p:sp>
      <p:sp>
        <p:nvSpPr>
          <p:cNvPr id="5" name="角丸四角形 4"/>
          <p:cNvSpPr/>
          <p:nvPr/>
        </p:nvSpPr>
        <p:spPr>
          <a:xfrm>
            <a:off x="683568" y="4869160"/>
            <a:ext cx="7632848" cy="1152128"/>
          </a:xfrm>
          <a:prstGeom prst="roundRect">
            <a:avLst/>
          </a:prstGeom>
          <a:gradFill flip="none" rotWithShape="1">
            <a:gsLst>
              <a:gs pos="0">
                <a:srgbClr val="FFC000"/>
              </a:gs>
              <a:gs pos="50000">
                <a:srgbClr val="FFC000"/>
              </a:gs>
              <a:gs pos="100000">
                <a:srgbClr val="FFFF00"/>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先ずは月間行動の策定と見直しから！</a:t>
            </a:r>
            <a:endParaRPr kumimoji="1" lang="ja-JP" altLang="en-US" sz="3200" dirty="0"/>
          </a:p>
        </p:txBody>
      </p:sp>
    </p:spTree>
  </p:cSld>
  <p:clrMapOvr>
    <a:masterClrMapping/>
  </p:clrMapOvr>
  <p:transition>
    <p:newsflash/>
    <p:sndAc>
      <p:stSnd>
        <p:snd r:embed="rId2" name="laser.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7504" y="116632"/>
            <a:ext cx="3264621"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管理者のスケジュール立て</a:t>
            </a:r>
            <a:endParaRPr lang="en-US" altLang="ja-JP" sz="2000" dirty="0" smtClean="0">
              <a:latin typeface="HGP創英角ｺﾞｼｯｸUB" pitchFamily="50" charset="-128"/>
              <a:ea typeface="HGP創英角ｺﾞｼｯｸUB" pitchFamily="50" charset="-128"/>
            </a:endParaRPr>
          </a:p>
        </p:txBody>
      </p:sp>
      <p:sp>
        <p:nvSpPr>
          <p:cNvPr id="12" name="テキスト ボックス 11"/>
          <p:cNvSpPr txBox="1"/>
          <p:nvPr/>
        </p:nvSpPr>
        <p:spPr>
          <a:xfrm>
            <a:off x="35496" y="836712"/>
            <a:ext cx="9108504" cy="4647426"/>
          </a:xfrm>
          <a:prstGeom prst="rect">
            <a:avLst/>
          </a:prstGeom>
          <a:noFill/>
        </p:spPr>
        <p:txBody>
          <a:bodyPr wrap="square" rtlCol="0">
            <a:spAutoFit/>
          </a:bodyPr>
          <a:lstStyle/>
          <a:p>
            <a:r>
              <a:rPr lang="en-US" altLang="ja-JP" sz="2400" dirty="0" smtClean="0">
                <a:latin typeface="HGP創英角ｺﾞｼｯｸUB" pitchFamily="50" charset="-128"/>
                <a:ea typeface="HGP創英角ｺﾞｼｯｸUB" pitchFamily="50" charset="-128"/>
              </a:rPr>
              <a:t>EX.</a:t>
            </a:r>
            <a:r>
              <a:rPr lang="ja-JP" altLang="en-US" sz="2400" dirty="0" smtClean="0">
                <a:latin typeface="HGP創英角ｺﾞｼｯｸUB" pitchFamily="50" charset="-128"/>
                <a:ea typeface="HGP創英角ｺﾞｼｯｸUB" pitchFamily="50" charset="-128"/>
              </a:rPr>
              <a:t>１０日間のうち２日間は予備日として、８日間。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例えばケアマネ営業を行うとして、</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日</a:t>
            </a:r>
            <a:r>
              <a:rPr lang="en-US" altLang="ja-JP" sz="2400" dirty="0" smtClean="0">
                <a:latin typeface="HGP創英角ｺﾞｼｯｸUB" pitchFamily="50" charset="-128"/>
                <a:ea typeface="HGP創英角ｺﾞｼｯｸUB" pitchFamily="50" charset="-128"/>
              </a:rPr>
              <a:t>12</a:t>
            </a:r>
            <a:r>
              <a:rPr lang="ja-JP" altLang="en-US" sz="2400" dirty="0" smtClean="0">
                <a:latin typeface="HGP創英角ｺﾞｼｯｸUB" pitchFamily="50" charset="-128"/>
                <a:ea typeface="HGP創英角ｺﾞｼｯｸUB" pitchFamily="50" charset="-128"/>
              </a:rPr>
              <a:t>件</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８日＝</a:t>
            </a:r>
            <a:r>
              <a:rPr lang="en-US" altLang="ja-JP" sz="2400" dirty="0" smtClean="0">
                <a:latin typeface="HGP創英角ｺﾞｼｯｸUB" pitchFamily="50" charset="-128"/>
                <a:ea typeface="HGP創英角ｺﾞｼｯｸUB" pitchFamily="50" charset="-128"/>
              </a:rPr>
              <a:t>96</a:t>
            </a:r>
            <a:r>
              <a:rPr lang="ja-JP" altLang="en-US" sz="2400" dirty="0" smtClean="0">
                <a:latin typeface="HGP創英角ｺﾞｼｯｸUB" pitchFamily="50" charset="-128"/>
                <a:ea typeface="HGP創英角ｺﾞｼｯｸUB" pitchFamily="50" charset="-128"/>
              </a:rPr>
              <a:t>件</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（一旦ここでは</a:t>
            </a:r>
            <a:r>
              <a:rPr lang="en-US" altLang="ja-JP" sz="2400" dirty="0" smtClean="0">
                <a:latin typeface="HGP創英角ｺﾞｼｯｸUB" pitchFamily="50" charset="-128"/>
                <a:ea typeface="HGP創英角ｺﾞｼｯｸUB" pitchFamily="50" charset="-128"/>
              </a:rPr>
              <a:t>80</a:t>
            </a:r>
            <a:r>
              <a:rPr lang="ja-JP" altLang="en-US" sz="2400" dirty="0" smtClean="0">
                <a:latin typeface="HGP創英角ｺﾞｼｯｸUB" pitchFamily="50" charset="-128"/>
                <a:ea typeface="HGP創英角ｺﾞｼｯｸUB" pitchFamily="50" charset="-128"/>
              </a:rPr>
              <a:t>件で「</a:t>
            </a:r>
            <a:r>
              <a:rPr lang="en-US" altLang="ja-JP" sz="2400" dirty="0" smtClean="0">
                <a:latin typeface="HGP創英角ｺﾞｼｯｸUB" pitchFamily="50" charset="-128"/>
                <a:ea typeface="HGP創英角ｺﾞｼｯｸUB" pitchFamily="50" charset="-128"/>
              </a:rPr>
              <a:t>OK</a:t>
            </a:r>
            <a:r>
              <a:rPr lang="ja-JP" altLang="en-US" sz="2400" dirty="0" smtClean="0">
                <a:latin typeface="HGP創英角ｺﾞｼｯｸUB" pitchFamily="50" charset="-128"/>
                <a:ea typeface="HGP創英角ｺﾞｼｯｸUB" pitchFamily="50" charset="-128"/>
              </a:rPr>
              <a:t>」とします。）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「どんな結果を得るために</a:t>
            </a:r>
            <a:r>
              <a:rPr lang="en-US" altLang="ja-JP" sz="2400" dirty="0" smtClean="0">
                <a:latin typeface="HGP創英角ｺﾞｼｯｸUB" pitchFamily="50" charset="-128"/>
                <a:ea typeface="HGP創英角ｺﾞｼｯｸUB" pitchFamily="50" charset="-128"/>
              </a:rPr>
              <a:t>96</a:t>
            </a:r>
            <a:r>
              <a:rPr lang="ja-JP" altLang="en-US" sz="2400" dirty="0" smtClean="0">
                <a:latin typeface="HGP創英角ｺﾞｼｯｸUB" pitchFamily="50" charset="-128"/>
                <a:ea typeface="HGP創英角ｺﾞｼｯｸUB" pitchFamily="50" charset="-128"/>
              </a:rPr>
              <a:t>件をどこに、いつ、どのように、行くか？」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を考え、またそのために指示・確認するのが</a:t>
            </a:r>
            <a:r>
              <a:rPr lang="ja-JP" altLang="en-US" sz="2400" dirty="0" smtClean="0">
                <a:solidFill>
                  <a:srgbClr val="FF0000"/>
                </a:solidFill>
                <a:latin typeface="HGP創英角ｺﾞｼｯｸUB" pitchFamily="50" charset="-128"/>
                <a:ea typeface="HGP創英角ｺﾞｼｯｸUB" pitchFamily="50" charset="-128"/>
              </a:rPr>
              <a:t>管理者の仕事です。</a:t>
            </a:r>
            <a:endParaRPr lang="en-US" altLang="ja-JP" sz="2400" dirty="0" smtClean="0">
              <a:solidFill>
                <a:srgbClr val="FF0000"/>
              </a:solidFill>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営業に出るにも</a:t>
            </a:r>
            <a:endParaRPr lang="en-US" altLang="ja-JP" sz="2400" dirty="0" smtClean="0">
              <a:latin typeface="HGP創英角ｺﾞｼｯｸUB" pitchFamily="50" charset="-128"/>
              <a:ea typeface="HGP創英角ｺﾞｼｯｸUB" pitchFamily="50" charset="-128"/>
            </a:endParaRPr>
          </a:p>
          <a:p>
            <a:r>
              <a:rPr lang="en-US" altLang="ja-JP" sz="2000" dirty="0" smtClean="0">
                <a:latin typeface="HGP創英角ｺﾞｼｯｸUB" pitchFamily="50" charset="-128"/>
                <a:ea typeface="HGP創英角ｺﾞｼｯｸUB" pitchFamily="50" charset="-128"/>
              </a:rPr>
              <a:t>A</a:t>
            </a:r>
            <a:r>
              <a:rPr lang="ja-JP" altLang="en-US" sz="2000" dirty="0" smtClean="0">
                <a:latin typeface="HGP創英角ｺﾞｼｯｸUB" pitchFamily="50" charset="-128"/>
                <a:ea typeface="HGP創英角ｺﾞｼｯｸUB" pitchFamily="50" charset="-128"/>
              </a:rPr>
              <a:t>）トークを少し変えよう→ツールも更新しよう→写真を季節のモノに変えよう→事前にスタッフへの写真の指示・確認</a:t>
            </a:r>
            <a:endParaRPr lang="en-US" altLang="ja-JP" sz="2000" dirty="0" smtClean="0">
              <a:latin typeface="HGP創英角ｺﾞｼｯｸUB" pitchFamily="50" charset="-128"/>
              <a:ea typeface="HGP創英角ｺﾞｼｯｸUB" pitchFamily="50" charset="-128"/>
            </a:endParaRPr>
          </a:p>
          <a:p>
            <a:r>
              <a:rPr lang="en-US" altLang="ja-JP" sz="2000" dirty="0" smtClean="0">
                <a:latin typeface="HGP創英角ｺﾞｼｯｸUB" pitchFamily="50" charset="-128"/>
                <a:ea typeface="HGP創英角ｺﾞｼｯｸUB" pitchFamily="50" charset="-128"/>
              </a:rPr>
              <a:t>B</a:t>
            </a:r>
            <a:r>
              <a:rPr lang="ja-JP" altLang="en-US" sz="2000" dirty="0" smtClean="0">
                <a:latin typeface="HGP創英角ｺﾞｼｯｸUB" pitchFamily="50" charset="-128"/>
                <a:ea typeface="HGP創英角ｺﾞｼｯｸUB" pitchFamily="50" charset="-128"/>
              </a:rPr>
              <a:t>）体操もやってるということもアピールしたいな→体操メニュー表の作成、写真の用意の指示・確認</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なども、事前に行っておく必要が当然に見えてきます。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13" name="対角する 2 つの角を丸めた四角形 12"/>
          <p:cNvSpPr/>
          <p:nvPr/>
        </p:nvSpPr>
        <p:spPr>
          <a:xfrm>
            <a:off x="611560" y="5229200"/>
            <a:ext cx="7632848" cy="792088"/>
          </a:xfrm>
          <a:prstGeom prst="round2Diag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dirty="0" smtClean="0">
                <a:latin typeface="HGP創英角ｺﾞｼｯｸUB" pitchFamily="50" charset="-128"/>
                <a:ea typeface="HGP創英角ｺﾞｼｯｸUB" pitchFamily="50" charset="-128"/>
              </a:rPr>
              <a:t>オーナー、管理者が施設運営のために描くプロジェクションを実現するためのスケジューリング。ひいては</a:t>
            </a:r>
            <a:r>
              <a:rPr lang="ja-JP" altLang="en-US" dirty="0" smtClean="0">
                <a:solidFill>
                  <a:srgbClr val="FF0000"/>
                </a:solidFill>
                <a:latin typeface="HGP創英角ｺﾞｼｯｸUB" pitchFamily="50" charset="-128"/>
                <a:ea typeface="HGP創英角ｺﾞｼｯｸUB" pitchFamily="50" charset="-128"/>
              </a:rPr>
              <a:t>人員配置、シフト作成、教育</a:t>
            </a:r>
            <a:r>
              <a:rPr lang="ja-JP" altLang="en-US" dirty="0" smtClean="0">
                <a:latin typeface="HGP創英角ｺﾞｼｯｸUB" pitchFamily="50" charset="-128"/>
                <a:ea typeface="HGP創英角ｺﾞｼｯｸUB" pitchFamily="50" charset="-128"/>
              </a:rPr>
              <a:t>のイメージ</a:t>
            </a:r>
            <a:endParaRPr lang="en-US" altLang="ja-JP"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7504" y="116632"/>
            <a:ext cx="3264621"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スタッフに対して</a:t>
            </a:r>
            <a:endParaRPr lang="en-US" altLang="ja-JP" sz="2000" dirty="0" smtClean="0">
              <a:latin typeface="HGP創英角ｺﾞｼｯｸUB" pitchFamily="50" charset="-128"/>
              <a:ea typeface="HGP創英角ｺﾞｼｯｸUB" pitchFamily="50" charset="-128"/>
            </a:endParaRPr>
          </a:p>
        </p:txBody>
      </p:sp>
      <p:sp>
        <p:nvSpPr>
          <p:cNvPr id="12" name="テキスト ボックス 11"/>
          <p:cNvSpPr txBox="1"/>
          <p:nvPr/>
        </p:nvSpPr>
        <p:spPr>
          <a:xfrm>
            <a:off x="35496" y="836712"/>
            <a:ext cx="9108504" cy="1569660"/>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管理者としてやるべき事が見え、やるべき時間の確保も何とか見えてきました。ですが、今後も続けていけるものでしょうか？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①業務の割り振りとも重なりますが、管理者が直接やらなくても良い状況を</a:t>
            </a:r>
            <a:r>
              <a:rPr lang="ja-JP" altLang="en-US" sz="2400" b="1" u="sng" dirty="0" smtClean="0">
                <a:latin typeface="HGP創英角ｺﾞｼｯｸUB" pitchFamily="50" charset="-128"/>
                <a:ea typeface="HGP創英角ｺﾞｼｯｸUB" pitchFamily="50" charset="-128"/>
              </a:rPr>
              <a:t>継続</a:t>
            </a:r>
            <a:r>
              <a:rPr lang="ja-JP" altLang="en-US" sz="2400" dirty="0" smtClean="0">
                <a:latin typeface="HGP創英角ｺﾞｼｯｸUB" pitchFamily="50" charset="-128"/>
                <a:ea typeface="HGP創英角ｺﾞｼｯｸUB" pitchFamily="50" charset="-128"/>
              </a:rPr>
              <a:t>していく必要があります。</a:t>
            </a:r>
            <a:endParaRPr lang="en-US" altLang="ja-JP" sz="2400" dirty="0" smtClean="0">
              <a:latin typeface="HGP創英角ｺﾞｼｯｸUB" pitchFamily="50" charset="-128"/>
              <a:ea typeface="HGP創英角ｺﾞｼｯｸUB" pitchFamily="50" charset="-128"/>
            </a:endParaRPr>
          </a:p>
        </p:txBody>
      </p:sp>
      <p:sp>
        <p:nvSpPr>
          <p:cNvPr id="4" name="テキスト ボックス 3"/>
          <p:cNvSpPr txBox="1"/>
          <p:nvPr/>
        </p:nvSpPr>
        <p:spPr>
          <a:xfrm>
            <a:off x="107504" y="2420888"/>
            <a:ext cx="9036496" cy="1938992"/>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スタッフへの</a:t>
            </a:r>
            <a:r>
              <a:rPr lang="ja-JP" altLang="en-US" sz="2400" dirty="0" smtClean="0">
                <a:solidFill>
                  <a:srgbClr val="FF0000"/>
                </a:solidFill>
                <a:latin typeface="HGP創英角ｺﾞｼｯｸUB" pitchFamily="50" charset="-128"/>
                <a:ea typeface="HGP創英角ｺﾞｼｯｸUB" pitchFamily="50" charset="-128"/>
              </a:rPr>
              <a:t>指示・確認</a:t>
            </a:r>
            <a:r>
              <a:rPr lang="ja-JP" altLang="en-US" sz="2400" dirty="0" smtClean="0">
                <a:latin typeface="HGP創英角ｺﾞｼｯｸUB" pitchFamily="50" charset="-128"/>
                <a:ea typeface="HGP創英角ｺﾞｼｯｸUB" pitchFamily="50" charset="-128"/>
              </a:rPr>
              <a:t>が必要になります。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（管理者の代わりにやるのはスタッフさんですので。</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「そんなことしたらスタッフから反発がでるに決まっている！」</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5" name="角丸四角形 4"/>
          <p:cNvSpPr/>
          <p:nvPr/>
        </p:nvSpPr>
        <p:spPr>
          <a:xfrm>
            <a:off x="539552" y="4149080"/>
            <a:ext cx="8064896" cy="1656184"/>
          </a:xfrm>
          <a:prstGeom prst="roundRect">
            <a:avLst/>
          </a:prstGeom>
          <a:solidFill>
            <a:schemeClr val="accent6">
              <a:lumMod val="60000"/>
              <a:lumOff val="40000"/>
            </a:schemeClr>
          </a:solidFill>
          <a:ln w="57150">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2800" b="1" dirty="0" smtClean="0">
                <a:ln w="12700">
                  <a:solidFill>
                    <a:schemeClr val="tx1"/>
                  </a:solidFill>
                  <a:prstDash val="solid"/>
                </a:ln>
                <a:solidFill>
                  <a:schemeClr val="bg1">
                    <a:lumMod val="95000"/>
                  </a:schemeClr>
                </a:solidFill>
              </a:rPr>
              <a:t>ところで</a:t>
            </a:r>
            <a:r>
              <a:rPr lang="ja-JP" altLang="en-US" sz="2800" b="1" dirty="0" smtClean="0">
                <a:ln w="12700">
                  <a:solidFill>
                    <a:schemeClr val="tx1"/>
                  </a:solidFill>
                  <a:prstDash val="solid"/>
                </a:ln>
                <a:solidFill>
                  <a:schemeClr val="bg1">
                    <a:lumMod val="95000"/>
                  </a:schemeClr>
                </a:solidFill>
              </a:rPr>
              <a:t>、スタッフさんにとってどのような</a:t>
            </a:r>
            <a:endParaRPr lang="en-US" altLang="ja-JP" sz="2800" b="1" dirty="0" smtClean="0">
              <a:ln w="12700">
                <a:solidFill>
                  <a:schemeClr val="tx1"/>
                </a:solidFill>
                <a:prstDash val="solid"/>
              </a:ln>
              <a:solidFill>
                <a:schemeClr val="bg1">
                  <a:lumMod val="95000"/>
                </a:schemeClr>
              </a:solidFill>
            </a:endParaRPr>
          </a:p>
          <a:p>
            <a:pPr algn="ctr"/>
            <a:r>
              <a:rPr lang="ja-JP" altLang="en-US" sz="2800" b="1" dirty="0" smtClean="0">
                <a:ln w="12700">
                  <a:solidFill>
                    <a:schemeClr val="tx1"/>
                  </a:solidFill>
                  <a:prstDash val="solid"/>
                </a:ln>
                <a:solidFill>
                  <a:schemeClr val="bg1">
                    <a:lumMod val="95000"/>
                  </a:schemeClr>
                </a:solidFill>
              </a:rPr>
              <a:t>意味合いをもつのでしょうか？</a:t>
            </a:r>
            <a:endParaRPr kumimoji="1" lang="ja-JP" altLang="en-US" sz="2800" b="1" dirty="0">
              <a:ln w="12700">
                <a:solidFill>
                  <a:schemeClr val="tx1"/>
                </a:solidFill>
                <a:prstDash val="solid"/>
              </a:ln>
              <a:solidFill>
                <a:schemeClr val="bg1">
                  <a:lumMod val="95000"/>
                </a:schemeClr>
              </a:solidFill>
            </a:endParaRPr>
          </a:p>
        </p:txBody>
      </p:sp>
      <p:pic>
        <p:nvPicPr>
          <p:cNvPr id="9" name="図 8" descr="はてな.jpg"/>
          <p:cNvPicPr>
            <a:picLocks noChangeAspect="1"/>
          </p:cNvPicPr>
          <p:nvPr/>
        </p:nvPicPr>
        <p:blipFill>
          <a:blip r:embed="rId3" cstate="print"/>
          <a:stretch>
            <a:fillRect/>
          </a:stretch>
        </p:blipFill>
        <p:spPr>
          <a:xfrm rot="1587385">
            <a:off x="7989101" y="3104150"/>
            <a:ext cx="1011602" cy="881077"/>
          </a:xfrm>
          <a:prstGeom prst="rect">
            <a:avLst/>
          </a:prstGeom>
        </p:spPr>
      </p:pic>
    </p:spTree>
  </p:cSld>
  <p:clrMapOvr>
    <a:masterClrMapping/>
  </p:clrMapOvr>
  <p:transition>
    <p:newsflash/>
    <p:sndAc>
      <p:stSnd>
        <p:snd r:embed="rId2" name="laser.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505" y="116632"/>
            <a:ext cx="2376264"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スタッフに対して</a:t>
            </a:r>
            <a:endParaRPr lang="en-US" altLang="ja-JP" sz="20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902325"/>
            <a:ext cx="9108504" cy="637097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対外的な場面に立ち会うことが全くないスタッフさんもおられませんか？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u="sng" dirty="0" smtClean="0">
                <a:latin typeface="HGP創英角ｺﾞｼｯｸUB" pitchFamily="50" charset="-128"/>
                <a:ea typeface="HGP創英角ｺﾞｼｯｸUB" pitchFamily="50" charset="-128"/>
              </a:rPr>
              <a:t>アセスメント、契約、担当者会議への出席</a:t>
            </a:r>
            <a:endParaRPr lang="en-US" altLang="ja-JP" sz="2400" u="sng"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スタッフさんが毎日のサービス提供に対して考える機会はありますか</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u="sng" dirty="0" smtClean="0">
                <a:latin typeface="HGP創英角ｺﾞｼｯｸUB" pitchFamily="50" charset="-128"/>
                <a:ea typeface="HGP創英角ｺﾞｼｯｸUB" pitchFamily="50" charset="-128"/>
              </a:rPr>
              <a:t>計画書作成</a:t>
            </a:r>
            <a:r>
              <a:rPr lang="en-US" altLang="ja-JP" sz="2400" u="sng" dirty="0" smtClean="0">
                <a:latin typeface="HGP創英角ｺﾞｼｯｸUB" pitchFamily="50" charset="-128"/>
                <a:ea typeface="HGP創英角ｺﾞｼｯｸUB" pitchFamily="50" charset="-128"/>
              </a:rPr>
              <a:t>/</a:t>
            </a:r>
            <a:r>
              <a:rPr lang="ja-JP" altLang="en-US" sz="2400" u="sng" dirty="0" smtClean="0">
                <a:latin typeface="HGP創英角ｺﾞｼｯｸUB" pitchFamily="50" charset="-128"/>
                <a:ea typeface="HGP創英角ｺﾞｼｯｸUB" pitchFamily="50" charset="-128"/>
              </a:rPr>
              <a:t>自己評価</a:t>
            </a:r>
            <a:r>
              <a:rPr lang="en-US" altLang="ja-JP" sz="2400" u="sng" dirty="0" smtClean="0">
                <a:latin typeface="HGP創英角ｺﾞｼｯｸUB" pitchFamily="50" charset="-128"/>
                <a:ea typeface="HGP創英角ｺﾞｼｯｸUB" pitchFamily="50" charset="-128"/>
              </a:rPr>
              <a:t>/</a:t>
            </a:r>
            <a:r>
              <a:rPr lang="ja-JP" altLang="en-US" sz="2400" u="sng" dirty="0" smtClean="0">
                <a:latin typeface="HGP創英角ｺﾞｼｯｸUB" pitchFamily="50" charset="-128"/>
                <a:ea typeface="HGP創英角ｺﾞｼｯｸUB" pitchFamily="50" charset="-128"/>
              </a:rPr>
              <a:t>モニタリングの作成</a:t>
            </a:r>
            <a:endParaRPr lang="en-US" altLang="ja-JP" sz="2400" u="sng"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自分達が行っていることが「接客」であることの意識は維持できていますか</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u="sng" dirty="0" smtClean="0">
                <a:latin typeface="HGP創英角ｺﾞｼｯｸUB" pitchFamily="50" charset="-128"/>
                <a:ea typeface="HGP創英角ｺﾞｼｯｸUB" pitchFamily="50" charset="-128"/>
              </a:rPr>
              <a:t>施設自体をツール作成</a:t>
            </a:r>
            <a:r>
              <a:rPr lang="ja-JP" altLang="en-US" sz="2400" u="sng" dirty="0" smtClean="0">
                <a:latin typeface="HGP創英角ｺﾞｼｯｸUB" pitchFamily="50" charset="-128"/>
                <a:ea typeface="HGP創英角ｺﾞｼｯｸUB" pitchFamily="50" charset="-128"/>
              </a:rPr>
              <a:t>～営業（誘致）</a:t>
            </a:r>
            <a:endParaRPr lang="en-US" altLang="ja-JP" sz="2400" u="sng"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505" y="116632"/>
            <a:ext cx="2376264"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スタッフに対して</a:t>
            </a:r>
            <a:endParaRPr lang="en-US" altLang="ja-JP" sz="20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902325"/>
            <a:ext cx="9108504" cy="1938992"/>
          </a:xfrm>
          <a:prstGeom prst="rect">
            <a:avLst/>
          </a:prstGeom>
          <a:noFill/>
        </p:spPr>
        <p:txBody>
          <a:bodyPr wrap="square" rtlCol="0">
            <a:spAutoFit/>
          </a:bodyPr>
          <a:lstStyle/>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5496" y="902325"/>
            <a:ext cx="9108504" cy="637097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スタッフさんの現場でのスキルは均一化に向かっていますか？</a:t>
            </a:r>
            <a:endParaRPr lang="en-US" altLang="ja-JP" sz="2400" dirty="0" smtClean="0">
              <a:latin typeface="HGP創英角ｺﾞｼｯｸUB" pitchFamily="50" charset="-128"/>
              <a:ea typeface="HGP創英角ｺﾞｼｯｸUB" pitchFamily="50" charset="-128"/>
            </a:endParaRPr>
          </a:p>
          <a:p>
            <a:r>
              <a:rPr lang="ja-JP" altLang="en-US" sz="2400" u="sng" dirty="0" smtClean="0">
                <a:latin typeface="HGP創英角ｺﾞｼｯｸUB" pitchFamily="50" charset="-128"/>
                <a:ea typeface="HGP創英角ｺﾞｼｯｸUB" pitchFamily="50" charset="-128"/>
              </a:rPr>
              <a:t>一日の指示出し、各当番の決定</a:t>
            </a:r>
            <a:endParaRPr lang="en-US" altLang="ja-JP" sz="2400" u="sng"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スタッフさんにコスト意識を感じて頂ける機会設けておられますか？</a:t>
            </a:r>
            <a:endParaRPr lang="en-US" altLang="ja-JP" sz="2400" dirty="0" smtClean="0">
              <a:latin typeface="HGP創英角ｺﾞｼｯｸUB" pitchFamily="50" charset="-128"/>
              <a:ea typeface="HGP創英角ｺﾞｼｯｸUB" pitchFamily="50" charset="-128"/>
            </a:endParaRPr>
          </a:p>
          <a:p>
            <a:r>
              <a:rPr lang="ja-JP" altLang="en-US" sz="2400" u="sng" dirty="0" smtClean="0">
                <a:latin typeface="HGP創英角ｺﾞｼｯｸUB" pitchFamily="50" charset="-128"/>
                <a:ea typeface="HGP創英角ｺﾞｼｯｸUB" pitchFamily="50" charset="-128"/>
              </a:rPr>
              <a:t>・小口現金の出納帳、行事の計画書など</a:t>
            </a:r>
            <a:endParaRPr lang="en-US" altLang="ja-JP" sz="2400" u="sng"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その他</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アンケート収集</a:t>
            </a:r>
            <a:r>
              <a:rPr lang="en-US" altLang="ja-JP" sz="2400" dirty="0" smtClean="0">
                <a:latin typeface="HGP創英角ｺﾞｼｯｸUB" pitchFamily="50" charset="-128"/>
                <a:ea typeface="HGP創英角ｺﾞｼｯｸUB" pitchFamily="50" charset="-128"/>
              </a:rPr>
              <a:t>※</a:t>
            </a: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7" name="角丸四角形 6"/>
          <p:cNvSpPr/>
          <p:nvPr/>
        </p:nvSpPr>
        <p:spPr>
          <a:xfrm>
            <a:off x="395536" y="4509120"/>
            <a:ext cx="8352928" cy="1512168"/>
          </a:xfrm>
          <a:prstGeom prst="roundRect">
            <a:avLst/>
          </a:prstGeom>
          <a:blipFill>
            <a:blip r:embed="rId3" cstate="print"/>
            <a:tile tx="0" ty="0" sx="100000" sy="100000" flip="none" algn="tl"/>
          </a:blipFill>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2000" b="1" dirty="0" smtClean="0"/>
              <a:t>実はスタッフさん教育にもなる</a:t>
            </a:r>
            <a:r>
              <a:rPr lang="ja-JP" altLang="en-US" sz="2000" b="1" dirty="0" smtClean="0"/>
              <a:t>こと</a:t>
            </a:r>
            <a:r>
              <a:rPr lang="ja-JP" altLang="en-US" sz="2000" b="1" dirty="0" smtClean="0"/>
              <a:t>です。何故ならば全員が「管理者」に</a:t>
            </a:r>
            <a:endParaRPr lang="en-US" altLang="ja-JP" sz="2000" b="1" dirty="0" smtClean="0"/>
          </a:p>
          <a:p>
            <a:pPr algn="ctr"/>
            <a:r>
              <a:rPr lang="ja-JP" altLang="en-US" sz="2000" b="1" dirty="0" smtClean="0"/>
              <a:t>もしなることが出来る人材であれば強力ではないですか？</a:t>
            </a:r>
            <a:endParaRPr lang="en-US" altLang="ja-JP" sz="2000" b="1" dirty="0" smtClean="0"/>
          </a:p>
          <a:p>
            <a:pPr algn="ctr"/>
            <a:r>
              <a:rPr kumimoji="1" lang="ja-JP" altLang="en-US" sz="2000" b="1" dirty="0" smtClean="0"/>
              <a:t>全員、と言わずとも</a:t>
            </a:r>
            <a:r>
              <a:rPr kumimoji="1" lang="en-US" altLang="ja-JP" sz="2000" b="1" dirty="0" smtClean="0"/>
              <a:t>1</a:t>
            </a:r>
            <a:r>
              <a:rPr kumimoji="1" lang="ja-JP" altLang="en-US" sz="2000" b="1" dirty="0" smtClean="0"/>
              <a:t>人でも</a:t>
            </a:r>
            <a:r>
              <a:rPr kumimoji="1" lang="en-US" altLang="ja-JP" sz="2000" b="1" dirty="0" smtClean="0"/>
              <a:t>2</a:t>
            </a:r>
            <a:r>
              <a:rPr kumimoji="1" lang="ja-JP" altLang="en-US" sz="2000" b="1" dirty="0" smtClean="0"/>
              <a:t>人でも強力な戦力になります。</a:t>
            </a:r>
            <a:endParaRPr kumimoji="1" lang="ja-JP" altLang="en-US" sz="2000" b="1" dirty="0"/>
          </a:p>
        </p:txBody>
      </p:sp>
    </p:spTree>
  </p:cSld>
  <p:clrMapOvr>
    <a:masterClrMapping/>
  </p:clrMapOvr>
  <p:transition>
    <p:newsflash/>
    <p:sndAc>
      <p:stSnd>
        <p:snd r:embed="rId2" name="laser.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505" y="116632"/>
            <a:ext cx="2376264"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まとめ</a:t>
            </a:r>
            <a:endParaRPr lang="en-US" altLang="ja-JP" sz="20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902325"/>
            <a:ext cx="9108504" cy="1938992"/>
          </a:xfrm>
          <a:prstGeom prst="rect">
            <a:avLst/>
          </a:prstGeom>
          <a:noFill/>
        </p:spPr>
        <p:txBody>
          <a:bodyPr wrap="square" rtlCol="0">
            <a:spAutoFit/>
          </a:bodyPr>
          <a:lstStyle/>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5496" y="764704"/>
            <a:ext cx="9108504" cy="3600986"/>
          </a:xfrm>
          <a:prstGeom prst="rect">
            <a:avLst/>
          </a:prstGeom>
          <a:noFill/>
        </p:spPr>
        <p:txBody>
          <a:bodyPr wrap="square" rtlCol="0">
            <a:spAutoFit/>
          </a:bodyPr>
          <a:lstStyle/>
          <a:p>
            <a:r>
              <a:rPr lang="ja-JP" altLang="en-US" sz="2000" dirty="0" smtClean="0">
                <a:latin typeface="HGP創英角ｺﾞｼｯｸUB" pitchFamily="50" charset="-128"/>
                <a:ea typeface="HGP創英角ｺﾞｼｯｸUB" pitchFamily="50" charset="-128"/>
              </a:rPr>
              <a:t>「人出が無いからそんなこと出来ない！」と</a:t>
            </a:r>
            <a:r>
              <a:rPr lang="ja-JP" altLang="en-US" sz="2000" dirty="0" err="1" smtClean="0">
                <a:latin typeface="HGP創英角ｺﾞｼｯｸUB" pitchFamily="50" charset="-128"/>
                <a:ea typeface="HGP創英角ｺﾞｼｯｸUB" pitchFamily="50" charset="-128"/>
              </a:rPr>
              <a:t>仰る</a:t>
            </a:r>
            <a:r>
              <a:rPr lang="ja-JP" altLang="en-US" sz="2000" dirty="0" smtClean="0">
                <a:latin typeface="HGP創英角ｺﾞｼｯｸUB" pitchFamily="50" charset="-128"/>
                <a:ea typeface="HGP創英角ｺﾞｼｯｸUB" pitchFamily="50" charset="-128"/>
              </a:rPr>
              <a:t>管理者さんもおられるかもしれません。でも現場を回すことは現場の方で出来ますよね。</a:t>
            </a:r>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電話や事務仕事で教える時間なんて無い？それこそ協力し合える部分があるのではないでしょうか？</a:t>
            </a:r>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管理者さんが現場の助</a:t>
            </a:r>
            <a:r>
              <a:rPr lang="ja-JP" altLang="en-US" sz="2000" dirty="0" err="1" smtClean="0">
                <a:latin typeface="HGP創英角ｺﾞｼｯｸUB" pitchFamily="50" charset="-128"/>
                <a:ea typeface="HGP創英角ｺﾞｼｯｸUB" pitchFamily="50" charset="-128"/>
              </a:rPr>
              <a:t>っ</a:t>
            </a:r>
            <a:r>
              <a:rPr lang="ja-JP" altLang="en-US" sz="2000" dirty="0" smtClean="0">
                <a:latin typeface="HGP創英角ｺﾞｼｯｸUB" pitchFamily="50" charset="-128"/>
                <a:ea typeface="HGP創英角ｺﾞｼｯｸUB" pitchFamily="50" charset="-128"/>
              </a:rPr>
              <a:t>人やイレギュラー対応等は</a:t>
            </a:r>
            <a:r>
              <a:rPr lang="ja-JP" altLang="en-US" sz="2000" dirty="0" smtClean="0">
                <a:latin typeface="HGP創英角ｺﾞｼｯｸUB" pitchFamily="50" charset="-128"/>
                <a:ea typeface="HGP創英角ｺﾞｼｯｸUB" pitchFamily="50" charset="-128"/>
              </a:rPr>
              <a:t>出て</a:t>
            </a:r>
            <a:r>
              <a:rPr lang="ja-JP" altLang="en-US" sz="2000" dirty="0" smtClean="0">
                <a:latin typeface="HGP創英角ｺﾞｼｯｸUB" pitchFamily="50" charset="-128"/>
                <a:ea typeface="HGP創英角ｺﾞｼｯｸUB" pitchFamily="50" charset="-128"/>
              </a:rPr>
              <a:t>くるものです。</a:t>
            </a:r>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それ故に考えて、限られた時間で何をするか？</a:t>
            </a:r>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沢山の事象や目先の出来事に引きずられないで、無理なく無駄なく</a:t>
            </a:r>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「本来やるべきこと」に取り組めるのか？を常に考えることが必要です。</a:t>
            </a:r>
            <a:endParaRPr lang="en-US" altLang="ja-JP" sz="2000" dirty="0" smtClean="0">
              <a:latin typeface="HGP創英角ｺﾞｼｯｸUB" pitchFamily="50" charset="-128"/>
              <a:ea typeface="HGP創英角ｺﾞｼｯｸUB" pitchFamily="50" charset="-128"/>
            </a:endParaRPr>
          </a:p>
          <a:p>
            <a:endParaRPr lang="en-US" altLang="ja-JP" sz="20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8" name="テキスト ボックス 7"/>
          <p:cNvSpPr txBox="1"/>
          <p:nvPr/>
        </p:nvSpPr>
        <p:spPr>
          <a:xfrm>
            <a:off x="35496" y="3429000"/>
            <a:ext cx="9108504" cy="3170099"/>
          </a:xfrm>
          <a:prstGeom prst="rect">
            <a:avLst/>
          </a:prstGeom>
          <a:noFill/>
        </p:spPr>
        <p:txBody>
          <a:bodyPr wrap="square" rtlCol="0">
            <a:spAutoFit/>
          </a:bodyPr>
          <a:lstStyle/>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タッフさんも「考えて動く」ことができれば、それを楽しいと感じてくれる方もいるかもしれません。そこには成長があります。スタッフさんが協力してくれる部分が増えれば、より利用者獲得や運営の為に施作を打て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時間も増えます。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全ては</a:t>
            </a:r>
            <a:r>
              <a:rPr lang="ja-JP" altLang="en-US" sz="2400" dirty="0" smtClean="0">
                <a:solidFill>
                  <a:srgbClr val="FF0000"/>
                </a:solidFill>
                <a:latin typeface="HGP創英角ｺﾞｼｯｸUB" pitchFamily="50" charset="-128"/>
                <a:ea typeface="HGP創英角ｺﾞｼｯｸUB" pitchFamily="50" charset="-128"/>
              </a:rPr>
              <a:t>施設運営のために描くプロジェクションを実現する</a:t>
            </a:r>
            <a:r>
              <a:rPr lang="ja-JP" altLang="en-US" sz="2400" dirty="0" smtClean="0">
                <a:solidFill>
                  <a:srgbClr val="FF0000"/>
                </a:solidFill>
                <a:latin typeface="HGP創英角ｺﾞｼｯｸUB" pitchFamily="50" charset="-128"/>
                <a:ea typeface="HGP創英角ｺﾞｼｯｸUB" pitchFamily="50" charset="-128"/>
              </a:rPr>
              <a:t>ため</a:t>
            </a:r>
            <a:r>
              <a:rPr lang="ja-JP" altLang="en-US" sz="2400" dirty="0" smtClean="0">
                <a:latin typeface="HGP創英角ｺﾞｼｯｸUB" pitchFamily="50" charset="-128"/>
                <a:ea typeface="HGP創英角ｺﾞｼｯｸUB" pitchFamily="50" charset="-128"/>
              </a:rPr>
              <a:t>です。</a:t>
            </a:r>
            <a:endParaRPr lang="en-US" altLang="ja-JP" sz="2400" dirty="0" smtClean="0">
              <a:latin typeface="HGP創英角ｺﾞｼｯｸUB" pitchFamily="50" charset="-128"/>
              <a:ea typeface="HGP創英角ｺﾞｼｯｸUB" pitchFamily="50" charset="-128"/>
            </a:endParaRPr>
          </a:p>
          <a:p>
            <a:endParaRPr lang="en-US" altLang="ja-JP" sz="2800" dirty="0" smtClean="0">
              <a:latin typeface="HGP創英角ｺﾞｼｯｸUB" pitchFamily="50" charset="-128"/>
              <a:ea typeface="HGP創英角ｺﾞｼｯｸUB" pitchFamily="50" charset="-128"/>
            </a:endParaRPr>
          </a:p>
          <a:p>
            <a:endParaRPr lang="en-US" altLang="ja-JP" sz="28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755576" y="1515556"/>
            <a:ext cx="7776864" cy="3539430"/>
          </a:xfrm>
          <a:prstGeom prst="rect">
            <a:avLst/>
          </a:prstGeom>
          <a:noFill/>
        </p:spPr>
        <p:txBody>
          <a:bodyPr wrap="square" rtlCol="0">
            <a:spAutoFit/>
          </a:bodyPr>
          <a:lstStyle/>
          <a:p>
            <a:r>
              <a:rPr lang="ja-JP" altLang="en-US" sz="2800" dirty="0" smtClean="0">
                <a:latin typeface="HGP創英角ｺﾞｼｯｸUB" pitchFamily="50" charset="-128"/>
                <a:ea typeface="HGP創英角ｺﾞｼｯｸUB" pitchFamily="50" charset="-128"/>
              </a:rPr>
              <a:t>管理者とは・・・</a:t>
            </a:r>
            <a:endParaRPr lang="en-US" altLang="ja-JP" sz="2800" dirty="0" smtClean="0">
              <a:latin typeface="HGP創英角ｺﾞｼｯｸUB" pitchFamily="50" charset="-128"/>
              <a:ea typeface="HGP創英角ｺﾞｼｯｸUB" pitchFamily="50" charset="-128"/>
            </a:endParaRPr>
          </a:p>
          <a:p>
            <a:endParaRPr lang="en-US" altLang="ja-JP" sz="2800" dirty="0" smtClean="0">
              <a:latin typeface="HGP創英角ｺﾞｼｯｸUB" pitchFamily="50" charset="-128"/>
              <a:ea typeface="HGP創英角ｺﾞｼｯｸUB" pitchFamily="50" charset="-128"/>
            </a:endParaRPr>
          </a:p>
          <a:p>
            <a:r>
              <a:rPr lang="ja-JP" altLang="en-US" sz="2800" dirty="0" smtClean="0">
                <a:latin typeface="HGP創英角ｺﾞｼｯｸUB" pitchFamily="50" charset="-128"/>
                <a:ea typeface="HGP創英角ｺﾞｼｯｸUB" pitchFamily="50" charset="-128"/>
              </a:rPr>
              <a:t>事業所に関わる事象を把握し、安全にサービスを提供し周辺（</a:t>
            </a:r>
            <a:r>
              <a:rPr lang="en-US" altLang="ja-JP" sz="2800" dirty="0" smtClean="0">
                <a:latin typeface="HGP創英角ｺﾞｼｯｸUB" pitchFamily="50" charset="-128"/>
                <a:ea typeface="HGP創英角ｺﾞｼｯｸUB" pitchFamily="50" charset="-128"/>
              </a:rPr>
              <a:t>CM</a:t>
            </a:r>
            <a:r>
              <a:rPr lang="ja-JP" altLang="en-US" sz="2800" dirty="0" err="1" smtClean="0">
                <a:latin typeface="HGP創英角ｺﾞｼｯｸUB" pitchFamily="50" charset="-128"/>
                <a:ea typeface="HGP創英角ｺﾞｼｯｸUB" pitchFamily="50" charset="-128"/>
              </a:rPr>
              <a:t>、</a:t>
            </a:r>
            <a:r>
              <a:rPr lang="ja-JP" altLang="en-US" sz="2800" dirty="0" smtClean="0">
                <a:latin typeface="HGP創英角ｺﾞｼｯｸUB" pitchFamily="50" charset="-128"/>
                <a:ea typeface="HGP創英角ｺﾞｼｯｸUB" pitchFamily="50" charset="-128"/>
              </a:rPr>
              <a:t>家族含む）に対しての関係を築き、円滑に運営をしていく業務を担う者であります。</a:t>
            </a:r>
            <a:endParaRPr lang="en-US" altLang="ja-JP" sz="2800" dirty="0" smtClean="0">
              <a:latin typeface="HGP創英角ｺﾞｼｯｸUB" pitchFamily="50" charset="-128"/>
              <a:ea typeface="HGP創英角ｺﾞｼｯｸUB" pitchFamily="50" charset="-128"/>
            </a:endParaRPr>
          </a:p>
          <a:p>
            <a:endParaRPr lang="en-US" altLang="ja-JP" sz="2800" dirty="0" smtClean="0">
              <a:latin typeface="HGP創英角ｺﾞｼｯｸUB" pitchFamily="50" charset="-128"/>
              <a:ea typeface="HGP創英角ｺﾞｼｯｸUB" pitchFamily="50" charset="-128"/>
            </a:endParaRPr>
          </a:p>
          <a:p>
            <a:r>
              <a:rPr lang="ja-JP" altLang="en-US" sz="2800" dirty="0" smtClean="0">
                <a:latin typeface="HGP創英角ｺﾞｼｯｸUB" pitchFamily="50" charset="-128"/>
                <a:ea typeface="HGP創英角ｺﾞｼｯｸUB" pitchFamily="50" charset="-128"/>
              </a:rPr>
              <a:t>今回は、改めて</a:t>
            </a:r>
            <a:r>
              <a:rPr lang="en-US" altLang="ja-JP" sz="2800" dirty="0" smtClean="0">
                <a:latin typeface="HGP創英角ｺﾞｼｯｸUB" pitchFamily="50" charset="-128"/>
                <a:ea typeface="HGP創英角ｺﾞｼｯｸUB" pitchFamily="50" charset="-128"/>
              </a:rPr>
              <a:t>『</a:t>
            </a:r>
            <a:r>
              <a:rPr lang="ja-JP" altLang="en-US" sz="2800" dirty="0" smtClean="0">
                <a:latin typeface="HGP創英角ｺﾞｼｯｸUB" pitchFamily="50" charset="-128"/>
                <a:ea typeface="HGP創英角ｺﾞｼｯｸUB" pitchFamily="50" charset="-128"/>
              </a:rPr>
              <a:t>管理者</a:t>
            </a:r>
            <a:r>
              <a:rPr lang="en-US" altLang="ja-JP" sz="2800" dirty="0" smtClean="0">
                <a:latin typeface="HGP創英角ｺﾞｼｯｸUB" pitchFamily="50" charset="-128"/>
                <a:ea typeface="HGP創英角ｺﾞｼｯｸUB" pitchFamily="50" charset="-128"/>
              </a:rPr>
              <a:t>』</a:t>
            </a:r>
            <a:r>
              <a:rPr lang="ja-JP" altLang="en-US" sz="2800" dirty="0" smtClean="0">
                <a:latin typeface="HGP創英角ｺﾞｼｯｸUB" pitchFamily="50" charset="-128"/>
                <a:ea typeface="HGP創英角ｺﾞｼｯｸUB" pitchFamily="50" charset="-128"/>
              </a:rPr>
              <a:t>として求められる事、必要である事を見直してみましょう。</a:t>
            </a:r>
            <a:endParaRPr lang="en-US" altLang="ja-JP" sz="28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5" name="テキスト ボックス 4"/>
          <p:cNvSpPr txBox="1"/>
          <p:nvPr/>
        </p:nvSpPr>
        <p:spPr>
          <a:xfrm>
            <a:off x="179512" y="836713"/>
            <a:ext cx="8784976"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指定基準上の「管理者」とは？</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539552" y="1268760"/>
            <a:ext cx="8136904" cy="4893647"/>
          </a:xfrm>
          <a:prstGeom prst="rect">
            <a:avLst/>
          </a:prstGeom>
          <a:noFill/>
        </p:spPr>
        <p:txBody>
          <a:bodyPr wrap="square" rtlCol="0">
            <a:spAutoFit/>
          </a:bodyPr>
          <a:lstStyle/>
          <a:p>
            <a:r>
              <a:rPr lang="ja-JP" altLang="en-US" sz="2400" dirty="0" smtClean="0"/>
              <a:t>管理者（居宅基準第６条）</a:t>
            </a:r>
            <a:br>
              <a:rPr lang="ja-JP" altLang="en-US" sz="2400" dirty="0" smtClean="0"/>
            </a:br>
            <a:r>
              <a:rPr lang="ja-JP" altLang="en-US" sz="2400" dirty="0" smtClean="0"/>
              <a:t>　指定通所介護事業所の</a:t>
            </a:r>
            <a:r>
              <a:rPr lang="ja-JP" altLang="en-US" sz="2400" b="1" dirty="0" smtClean="0"/>
              <a:t>管理者は常勤であり</a:t>
            </a:r>
            <a:r>
              <a:rPr lang="ja-JP" altLang="en-US" sz="2400" dirty="0" smtClean="0"/>
              <a:t>、かつ、原則として</a:t>
            </a:r>
            <a:r>
              <a:rPr lang="ja-JP" altLang="en-US" sz="2400" b="1" dirty="0" smtClean="0"/>
              <a:t>専ら当該事業所の管理業務に従事する</a:t>
            </a:r>
            <a:r>
              <a:rPr lang="ja-JP" altLang="en-US" sz="2400" dirty="0" smtClean="0"/>
              <a:t>ものとする。ただし、以下の場合であって、当該事業所の 管理業務に支障がないときは、他の職務を兼ねることができるものとする。なお、管理者は、通所介護員等である必要はないものである。</a:t>
            </a:r>
            <a:br>
              <a:rPr lang="ja-JP" altLang="en-US" sz="2400" dirty="0" smtClean="0"/>
            </a:br>
            <a:endParaRPr lang="en-US" altLang="ja-JP" sz="2400" dirty="0" smtClean="0"/>
          </a:p>
          <a:p>
            <a:r>
              <a:rPr lang="en-US" altLang="ja-JP" sz="1600" dirty="0" smtClean="0"/>
              <a:t>[1]</a:t>
            </a:r>
            <a:r>
              <a:rPr lang="ja-JP" altLang="en-US" sz="1600" dirty="0" smtClean="0"/>
              <a:t>　当該指定通所介護事業所の通所介護員等としての職務に従事する場合</a:t>
            </a:r>
            <a:br>
              <a:rPr lang="ja-JP" altLang="en-US" sz="1600" dirty="0" smtClean="0"/>
            </a:br>
            <a:r>
              <a:rPr lang="en-US" altLang="ja-JP" sz="1600" dirty="0" smtClean="0"/>
              <a:t>[2]</a:t>
            </a:r>
            <a:r>
              <a:rPr lang="ja-JP" altLang="en-US" sz="1600" dirty="0" smtClean="0"/>
              <a:t>　同一敷地内にある又は道路を隔てて隣接する等、特に当該事業所の管理業務に支障がないと認められる範囲内に他の事業所、施設等がある場合に、当 該他の事業所、施設等の管理者又は従業者としての職務に従事する場合（この場合の他の事業所、施設等の事業の内容は問わないが、例えば、管理すべき事業所 数が過剰であると個別に判断される場合や、併設される入所施設において入所者に対しサービス提供を行う看護・介護職員と兼務する場合などは、管理業務に支 障があると考えられる。ただし、施設における勤務時間が極めて限られている職員である場合等、個別に判断の上、例外的に認める場合があっても差し支えな い。）</a:t>
            </a:r>
            <a:endParaRPr lang="en-US" altLang="ja-JP" sz="1600" dirty="0" smtClean="0">
              <a:latin typeface="HGS創英角ｺﾞｼｯｸUB" pitchFamily="50" charset="-128"/>
              <a:ea typeface="HGS創英角ｺﾞｼｯｸUB" pitchFamily="50" charset="-128"/>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制度上の管理者</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管理者の業務</a:t>
            </a:r>
            <a:endParaRPr kumimoji="1" lang="ja-JP" altLang="en-US" sz="2400" dirty="0">
              <a:latin typeface="HGS創英角ｺﾞｼｯｸUB" pitchFamily="50" charset="-128"/>
              <a:ea typeface="HGS創英角ｺﾞｼｯｸUB" pitchFamily="50" charset="-128"/>
            </a:endParaRPr>
          </a:p>
        </p:txBody>
      </p:sp>
      <p:sp>
        <p:nvSpPr>
          <p:cNvPr id="10" name="角丸四角形 9"/>
          <p:cNvSpPr/>
          <p:nvPr/>
        </p:nvSpPr>
        <p:spPr>
          <a:xfrm>
            <a:off x="144488" y="836712"/>
            <a:ext cx="8820000" cy="1728192"/>
          </a:xfrm>
          <a:prstGeom prst="roundRect">
            <a:avLst/>
          </a:prstGeom>
          <a:solidFill>
            <a:srgbClr val="92D050"/>
          </a:solidFill>
          <a:ln/>
        </p:spPr>
        <p:style>
          <a:lnRef idx="0">
            <a:schemeClr val="accent1"/>
          </a:lnRef>
          <a:fillRef idx="3">
            <a:schemeClr val="accent1"/>
          </a:fillRef>
          <a:effectRef idx="3">
            <a:schemeClr val="accent1"/>
          </a:effectRef>
          <a:fontRef idx="minor">
            <a:schemeClr val="lt1"/>
          </a:fontRef>
        </p:style>
        <p:txBody>
          <a:bodyPr rtlCol="0" anchor="ctr"/>
          <a:lstStyle/>
          <a:p>
            <a:r>
              <a:rPr lang="ja-JP" altLang="en-US" sz="3200" b="1" dirty="0" smtClean="0"/>
              <a:t>売上管理</a:t>
            </a:r>
            <a:endParaRPr lang="en-US" altLang="ja-JP" sz="3200" b="1" dirty="0" smtClean="0"/>
          </a:p>
          <a:p>
            <a:r>
              <a:rPr lang="ja-JP" altLang="en-US" sz="2000" dirty="0" smtClean="0"/>
              <a:t>・出納帳、稼働表、実績表、</a:t>
            </a:r>
            <a:r>
              <a:rPr lang="en-US" altLang="ja-JP" sz="2000" dirty="0" smtClean="0"/>
              <a:t>PL</a:t>
            </a:r>
            <a:r>
              <a:rPr lang="ja-JP" altLang="en-US" sz="2000" dirty="0" smtClean="0"/>
              <a:t>表</a:t>
            </a:r>
            <a:endParaRPr lang="en-US" altLang="ja-JP" sz="2000" dirty="0" smtClean="0"/>
          </a:p>
          <a:p>
            <a:pPr>
              <a:defRPr/>
            </a:pPr>
            <a:r>
              <a:rPr lang="ja-JP" altLang="ja-JP" sz="2000" dirty="0" smtClean="0"/>
              <a:t>・ケアマネ営業資料作成、訪問管理表</a:t>
            </a:r>
            <a:endParaRPr lang="en-US" altLang="ja-JP" sz="2000" dirty="0" smtClean="0"/>
          </a:p>
          <a:p>
            <a:pPr>
              <a:defRPr/>
            </a:pPr>
            <a:r>
              <a:rPr lang="ja-JP" altLang="en-US" sz="2000" dirty="0" smtClean="0"/>
              <a:t>・目標達成への推進管理、検証、問題点解決立案</a:t>
            </a:r>
            <a:endParaRPr lang="en-US" altLang="ja-JP" sz="2000" dirty="0" smtClean="0"/>
          </a:p>
        </p:txBody>
      </p:sp>
      <p:sp>
        <p:nvSpPr>
          <p:cNvPr id="11" name="角丸四角形 10"/>
          <p:cNvSpPr/>
          <p:nvPr/>
        </p:nvSpPr>
        <p:spPr>
          <a:xfrm>
            <a:off x="144488" y="4293096"/>
            <a:ext cx="8820000" cy="1872208"/>
          </a:xfrm>
          <a:prstGeom prst="roundRect">
            <a:avLst/>
          </a:prstGeom>
          <a:solidFill>
            <a:srgbClr val="FF6600"/>
          </a:solidFill>
          <a:ln/>
        </p:spPr>
        <p:style>
          <a:lnRef idx="0">
            <a:schemeClr val="accent1"/>
          </a:lnRef>
          <a:fillRef idx="3">
            <a:schemeClr val="accent1"/>
          </a:fillRef>
          <a:effectRef idx="3">
            <a:schemeClr val="accent1"/>
          </a:effectRef>
          <a:fontRef idx="minor">
            <a:schemeClr val="lt1"/>
          </a:fontRef>
        </p:style>
        <p:txBody>
          <a:bodyPr rtlCol="0" anchor="ctr"/>
          <a:lstStyle/>
          <a:p>
            <a:r>
              <a:rPr lang="ja-JP" altLang="en-US" sz="3200" b="1" dirty="0" smtClean="0">
                <a:latin typeface="+mn-ea"/>
              </a:rPr>
              <a:t>スタッフ管理、施設内管理</a:t>
            </a:r>
            <a:endParaRPr lang="en-US" altLang="ja-JP" sz="3200" b="1" dirty="0" smtClean="0">
              <a:latin typeface="+mn-ea"/>
            </a:endParaRPr>
          </a:p>
          <a:p>
            <a:pPr>
              <a:defRPr/>
            </a:pPr>
            <a:r>
              <a:rPr lang="ja-JP" altLang="ja-JP" sz="2000" dirty="0" smtClean="0"/>
              <a:t>・シフト表、運行表、出勤簿・残業申請書</a:t>
            </a:r>
            <a:r>
              <a:rPr lang="ja-JP" altLang="en-US" sz="2000" dirty="0" smtClean="0"/>
              <a:t>・スタッフ指示、指導</a:t>
            </a:r>
            <a:endParaRPr lang="en-US" altLang="ja-JP" sz="2000" dirty="0" smtClean="0"/>
          </a:p>
          <a:p>
            <a:r>
              <a:rPr lang="ja-JP" altLang="en-US" sz="2000" dirty="0" smtClean="0"/>
              <a:t>・相談員との打合せ、指示、指導・スタッフ全員とのコミュニケーション</a:t>
            </a:r>
            <a:endParaRPr lang="en-US" altLang="ja-JP" sz="2000" dirty="0" smtClean="0"/>
          </a:p>
          <a:p>
            <a:r>
              <a:rPr lang="ja-JP" altLang="en-US" sz="2000" dirty="0" smtClean="0"/>
              <a:t>・報告、連絡、相談、情報共有・スタッフ個別面談・スタッフ評価・シフトサポート</a:t>
            </a:r>
            <a:endParaRPr lang="en-US" altLang="ja-JP" sz="2000" dirty="0" smtClean="0"/>
          </a:p>
          <a:p>
            <a:r>
              <a:rPr lang="ja-JP" altLang="en-US" sz="2000" dirty="0" smtClean="0"/>
              <a:t>シフト調整</a:t>
            </a:r>
            <a:r>
              <a:rPr lang="ja-JP" altLang="ja-JP" sz="2000" dirty="0" smtClean="0"/>
              <a:t>・翌日の準備、確認・業務内容効率化・改善</a:t>
            </a:r>
            <a:r>
              <a:rPr lang="ja-JP" altLang="en-US" sz="2000" dirty="0" smtClean="0"/>
              <a:t>・・・</a:t>
            </a:r>
            <a:r>
              <a:rPr lang="en-US" altLang="ja-JP" sz="2000" dirty="0" smtClean="0"/>
              <a:t>etc</a:t>
            </a:r>
          </a:p>
        </p:txBody>
      </p:sp>
      <p:grpSp>
        <p:nvGrpSpPr>
          <p:cNvPr id="14" name="グループ化 13"/>
          <p:cNvGrpSpPr/>
          <p:nvPr/>
        </p:nvGrpSpPr>
        <p:grpSpPr>
          <a:xfrm>
            <a:off x="107504" y="2636912"/>
            <a:ext cx="8856984" cy="1949445"/>
            <a:chOff x="107504" y="2636912"/>
            <a:chExt cx="8856984" cy="1949445"/>
          </a:xfrm>
        </p:grpSpPr>
        <p:sp>
          <p:nvSpPr>
            <p:cNvPr id="12" name="角丸四角形 11"/>
            <p:cNvSpPr/>
            <p:nvPr/>
          </p:nvSpPr>
          <p:spPr>
            <a:xfrm>
              <a:off x="144016" y="2636912"/>
              <a:ext cx="8820472" cy="1584176"/>
            </a:xfrm>
            <a:prstGeom prst="roundRect">
              <a:avLst/>
            </a:prstGeom>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endParaRPr lang="en-US" altLang="ja-JP" sz="2400" dirty="0" smtClean="0"/>
            </a:p>
          </p:txBody>
        </p:sp>
        <p:sp>
          <p:nvSpPr>
            <p:cNvPr id="13" name="テキスト ボックス 12"/>
            <p:cNvSpPr txBox="1"/>
            <p:nvPr/>
          </p:nvSpPr>
          <p:spPr>
            <a:xfrm>
              <a:off x="107504" y="2708920"/>
              <a:ext cx="8352928" cy="1877437"/>
            </a:xfrm>
            <a:prstGeom prst="rect">
              <a:avLst/>
            </a:prstGeom>
            <a:noFill/>
          </p:spPr>
          <p:txBody>
            <a:bodyPr wrap="square" rtlCol="0">
              <a:spAutoFit/>
            </a:bodyPr>
            <a:lstStyle/>
            <a:p>
              <a:r>
                <a:rPr lang="ja-JP" altLang="en-US" sz="3200" b="1" dirty="0" smtClean="0">
                  <a:solidFill>
                    <a:schemeClr val="bg1">
                      <a:lumMod val="95000"/>
                    </a:schemeClr>
                  </a:solidFill>
                </a:rPr>
                <a:t>対外的コミュニケーション等（</a:t>
              </a:r>
              <a:r>
                <a:rPr lang="en-US" altLang="ja-JP" sz="3200" b="1" dirty="0" err="1" smtClean="0">
                  <a:solidFill>
                    <a:schemeClr val="bg1">
                      <a:lumMod val="95000"/>
                    </a:schemeClr>
                  </a:solidFill>
                </a:rPr>
                <a:t>CM,Fa</a:t>
              </a:r>
              <a:r>
                <a:rPr lang="ja-JP" altLang="en-US" sz="3200" b="1" dirty="0" smtClean="0">
                  <a:solidFill>
                    <a:schemeClr val="bg1">
                      <a:lumMod val="95000"/>
                    </a:schemeClr>
                  </a:solidFill>
                </a:rPr>
                <a:t>対応含）</a:t>
              </a:r>
              <a:endParaRPr lang="en-US" altLang="ja-JP" sz="3200" b="1" dirty="0" smtClean="0">
                <a:solidFill>
                  <a:schemeClr val="bg1">
                    <a:lumMod val="95000"/>
                  </a:schemeClr>
                </a:solidFill>
              </a:endParaRPr>
            </a:p>
            <a:p>
              <a:r>
                <a:rPr lang="ja-JP" altLang="en-US" sz="2000" dirty="0" smtClean="0">
                  <a:solidFill>
                    <a:schemeClr val="bg1">
                      <a:lumMod val="95000"/>
                    </a:schemeClr>
                  </a:solidFill>
                </a:rPr>
                <a:t>・利用者様の状況把握・利用者様とのコミュニケーション・契約、アセス</a:t>
              </a:r>
              <a:endParaRPr lang="en-US" altLang="ja-JP" sz="2000" dirty="0" smtClean="0">
                <a:solidFill>
                  <a:schemeClr val="bg1">
                    <a:lumMod val="95000"/>
                  </a:schemeClr>
                </a:solidFill>
              </a:endParaRPr>
            </a:p>
            <a:p>
              <a:r>
                <a:rPr lang="ja-JP" altLang="en-US" sz="2000" dirty="0" smtClean="0">
                  <a:solidFill>
                    <a:schemeClr val="bg1">
                      <a:lumMod val="95000"/>
                    </a:schemeClr>
                  </a:solidFill>
                </a:rPr>
                <a:t>・見学、体験者様対応・ケアマネ問合せ対応・利用者家族様問合せ対応</a:t>
              </a:r>
              <a:endParaRPr lang="en-US" altLang="ja-JP" sz="2000" dirty="0" smtClean="0">
                <a:solidFill>
                  <a:schemeClr val="bg1">
                    <a:lumMod val="95000"/>
                  </a:schemeClr>
                </a:solidFill>
              </a:endParaRPr>
            </a:p>
            <a:p>
              <a:r>
                <a:rPr lang="ja-JP" altLang="en-US" sz="2000" dirty="0" smtClean="0">
                  <a:solidFill>
                    <a:schemeClr val="bg1">
                      <a:lumMod val="95000"/>
                    </a:schemeClr>
                  </a:solidFill>
                </a:rPr>
                <a:t>・各利用者の状況及び、利用者に提供しているサービス状況の把握</a:t>
              </a:r>
              <a:endParaRPr lang="en-US" altLang="ja-JP" sz="2000" dirty="0" smtClean="0">
                <a:solidFill>
                  <a:schemeClr val="bg1">
                    <a:lumMod val="95000"/>
                  </a:schemeClr>
                </a:solidFill>
              </a:endParaRPr>
            </a:p>
            <a:p>
              <a:endParaRPr lang="en-US" altLang="ja-JP" sz="2400" dirty="0" smtClean="0">
                <a:latin typeface="HGP創英角ｺﾞｼｯｸUB" pitchFamily="50" charset="-128"/>
                <a:ea typeface="HGP創英角ｺﾞｼｯｸUB" pitchFamily="50" charset="-128"/>
              </a:endParaRPr>
            </a:p>
          </p:txBody>
        </p:sp>
      </p:grpSp>
      <p:sp>
        <p:nvSpPr>
          <p:cNvPr id="15" name="星 16 14"/>
          <p:cNvSpPr/>
          <p:nvPr/>
        </p:nvSpPr>
        <p:spPr>
          <a:xfrm>
            <a:off x="5292080" y="764704"/>
            <a:ext cx="3600400" cy="1728192"/>
          </a:xfrm>
          <a:prstGeom prst="star16">
            <a:avLst>
              <a:gd name="adj" fmla="val 36619"/>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ln>
                  <a:solidFill>
                    <a:schemeClr val="tx1"/>
                  </a:solidFill>
                </a:ln>
                <a:latin typeface="HGS創英角ﾎﾟｯﾌﾟ体" pitchFamily="50" charset="-128"/>
                <a:ea typeface="HGS創英角ﾎﾟｯﾌﾟ体" pitchFamily="50" charset="-128"/>
              </a:rPr>
              <a:t>非常に多岐に</a:t>
            </a:r>
            <a:endParaRPr kumimoji="1" lang="en-US" altLang="ja-JP" sz="2000" dirty="0" smtClean="0">
              <a:ln>
                <a:solidFill>
                  <a:schemeClr val="tx1"/>
                </a:solidFill>
              </a:ln>
              <a:latin typeface="HGS創英角ﾎﾟｯﾌﾟ体" pitchFamily="50" charset="-128"/>
              <a:ea typeface="HGS創英角ﾎﾟｯﾌﾟ体" pitchFamily="50" charset="-128"/>
            </a:endParaRPr>
          </a:p>
          <a:p>
            <a:pPr algn="ctr"/>
            <a:r>
              <a:rPr lang="ja-JP" altLang="en-US" sz="2000" dirty="0" smtClean="0">
                <a:ln>
                  <a:solidFill>
                    <a:schemeClr val="tx1"/>
                  </a:solidFill>
                </a:ln>
                <a:latin typeface="HGS創英角ﾎﾟｯﾌﾟ体" pitchFamily="50" charset="-128"/>
                <a:ea typeface="HGS創英角ﾎﾟｯﾌﾟ体" pitchFamily="50" charset="-128"/>
              </a:rPr>
              <a:t>渡る</a:t>
            </a:r>
            <a:r>
              <a:rPr lang="en-US" altLang="ja-JP" sz="2000" dirty="0" smtClean="0">
                <a:ln>
                  <a:solidFill>
                    <a:schemeClr val="tx1"/>
                  </a:solidFill>
                </a:ln>
                <a:latin typeface="HGS創英角ﾎﾟｯﾌﾟ体" pitchFamily="50" charset="-128"/>
                <a:ea typeface="HGS創英角ﾎﾟｯﾌﾟ体" pitchFamily="50" charset="-128"/>
              </a:rPr>
              <a:t>!!!</a:t>
            </a:r>
            <a:endParaRPr kumimoji="1" lang="ja-JP" altLang="en-US" sz="2000" dirty="0">
              <a:ln>
                <a:solidFill>
                  <a:schemeClr val="tx1"/>
                </a:solidFill>
              </a:ln>
              <a:latin typeface="HGS創英角ﾎﾟｯﾌﾟ体" pitchFamily="50" charset="-128"/>
              <a:ea typeface="HGS創英角ﾎﾟｯﾌﾟ体"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934270"/>
            <a:ext cx="8928992" cy="461665"/>
          </a:xfrm>
          <a:prstGeom prst="rect">
            <a:avLst/>
          </a:prstGeom>
          <a:noFill/>
        </p:spPr>
        <p:txBody>
          <a:bodyPr wrap="square" rtlCol="0">
            <a:spAutoFit/>
          </a:bodyPr>
          <a:lstStyle/>
          <a:p>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288032" y="797803"/>
            <a:ext cx="9108504"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先のページに出てきました様に、管理者の把握すべき事項は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非常に沢山あり、あれもこれも</a:t>
            </a:r>
            <a:r>
              <a:rPr lang="ja-JP" altLang="en-US" sz="2400" dirty="0" err="1" smtClean="0">
                <a:latin typeface="HGP創英角ｺﾞｼｯｸUB" pitchFamily="50" charset="-128"/>
                <a:ea typeface="HGP創英角ｺﾞｼｯｸUB" pitchFamily="50" charset="-128"/>
              </a:rPr>
              <a:t>を</a:t>
            </a:r>
            <a:r>
              <a:rPr lang="ja-JP" altLang="en-US" sz="2400" dirty="0" smtClean="0">
                <a:latin typeface="HGP創英角ｺﾞｼｯｸUB" pitchFamily="50" charset="-128"/>
                <a:ea typeface="HGP創英角ｺﾞｼｯｸUB" pitchFamily="50" charset="-128"/>
              </a:rPr>
              <a:t>実行するのは「不可能」です！！</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管理者の業務</a:t>
            </a:r>
            <a:endParaRPr kumimoji="1" lang="ja-JP" altLang="en-US" sz="2400" dirty="0">
              <a:latin typeface="HGS創英角ｺﾞｼｯｸUB" pitchFamily="50" charset="-128"/>
              <a:ea typeface="HGS創英角ｺﾞｼｯｸUB" pitchFamily="50" charset="-128"/>
            </a:endParaRPr>
          </a:p>
        </p:txBody>
      </p:sp>
      <p:sp>
        <p:nvSpPr>
          <p:cNvPr id="7" name="テキスト ボックス 6"/>
          <p:cNvSpPr txBox="1"/>
          <p:nvPr/>
        </p:nvSpPr>
        <p:spPr>
          <a:xfrm>
            <a:off x="251520" y="1908121"/>
            <a:ext cx="9108504" cy="584775"/>
          </a:xfrm>
          <a:prstGeom prst="rect">
            <a:avLst/>
          </a:prstGeom>
          <a:noFill/>
        </p:spPr>
        <p:txBody>
          <a:bodyPr wrap="square" rtlCol="0">
            <a:spAutoFit/>
          </a:bodyPr>
          <a:lstStyle/>
          <a:p>
            <a:r>
              <a:rPr lang="ja-JP" altLang="en-US" sz="3200" dirty="0" smtClean="0">
                <a:latin typeface="HGP創英角ｺﾞｼｯｸUB" pitchFamily="50" charset="-128"/>
                <a:ea typeface="HGP創英角ｺﾞｼｯｸUB" pitchFamily="50" charset="-128"/>
              </a:rPr>
              <a:t>①業務の割振り</a:t>
            </a:r>
            <a:endParaRPr lang="en-US" altLang="ja-JP" sz="3200" dirty="0" smtClean="0">
              <a:latin typeface="HGP創英角ｺﾞｼｯｸUB" pitchFamily="50" charset="-128"/>
              <a:ea typeface="HGP創英角ｺﾞｼｯｸUB" pitchFamily="50" charset="-128"/>
            </a:endParaRPr>
          </a:p>
        </p:txBody>
      </p:sp>
      <p:sp>
        <p:nvSpPr>
          <p:cNvPr id="8" name="テキスト ボックス 7"/>
          <p:cNvSpPr txBox="1"/>
          <p:nvPr/>
        </p:nvSpPr>
        <p:spPr>
          <a:xfrm>
            <a:off x="251520" y="2556193"/>
            <a:ext cx="9108504" cy="584775"/>
          </a:xfrm>
          <a:prstGeom prst="rect">
            <a:avLst/>
          </a:prstGeom>
          <a:noFill/>
        </p:spPr>
        <p:txBody>
          <a:bodyPr wrap="square" rtlCol="0">
            <a:spAutoFit/>
          </a:bodyPr>
          <a:lstStyle/>
          <a:p>
            <a:r>
              <a:rPr lang="ja-JP" altLang="en-US" sz="3200" dirty="0" smtClean="0">
                <a:latin typeface="HGP創英角ｺﾞｼｯｸUB" pitchFamily="50" charset="-128"/>
                <a:ea typeface="HGP創英角ｺﾞｼｯｸUB" pitchFamily="50" charset="-128"/>
              </a:rPr>
              <a:t>②自身のスケジュール管理</a:t>
            </a:r>
            <a:endParaRPr lang="en-US" altLang="ja-JP" sz="3200" dirty="0" smtClean="0">
              <a:latin typeface="HGP創英角ｺﾞｼｯｸUB" pitchFamily="50" charset="-128"/>
              <a:ea typeface="HGP創英角ｺﾞｼｯｸUB" pitchFamily="50" charset="-128"/>
            </a:endParaRPr>
          </a:p>
        </p:txBody>
      </p:sp>
      <p:sp>
        <p:nvSpPr>
          <p:cNvPr id="9" name="テキスト ボックス 8"/>
          <p:cNvSpPr txBox="1"/>
          <p:nvPr/>
        </p:nvSpPr>
        <p:spPr>
          <a:xfrm>
            <a:off x="251520" y="3204265"/>
            <a:ext cx="9108504" cy="584775"/>
          </a:xfrm>
          <a:prstGeom prst="rect">
            <a:avLst/>
          </a:prstGeom>
          <a:noFill/>
        </p:spPr>
        <p:txBody>
          <a:bodyPr wrap="square" rtlCol="0">
            <a:spAutoFit/>
          </a:bodyPr>
          <a:lstStyle/>
          <a:p>
            <a:r>
              <a:rPr lang="ja-JP" altLang="en-US" sz="3200" dirty="0" smtClean="0">
                <a:latin typeface="HGP創英角ｺﾞｼｯｸUB" pitchFamily="50" charset="-128"/>
                <a:ea typeface="HGP創英角ｺﾞｼｯｸUB" pitchFamily="50" charset="-128"/>
              </a:rPr>
              <a:t>③スタッフに対して</a:t>
            </a:r>
            <a:endParaRPr lang="en-US" altLang="ja-JP" sz="3200" dirty="0" smtClean="0">
              <a:latin typeface="HGP創英角ｺﾞｼｯｸUB" pitchFamily="50" charset="-128"/>
              <a:ea typeface="HGP創英角ｺﾞｼｯｸUB" pitchFamily="50" charset="-128"/>
            </a:endParaRPr>
          </a:p>
        </p:txBody>
      </p:sp>
      <p:sp>
        <p:nvSpPr>
          <p:cNvPr id="10" name="テキスト ボックス 9"/>
          <p:cNvSpPr txBox="1"/>
          <p:nvPr/>
        </p:nvSpPr>
        <p:spPr>
          <a:xfrm>
            <a:off x="216024" y="3903439"/>
            <a:ext cx="9108504"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①、②、③に対して取り組んでいく</a:t>
            </a:r>
            <a:r>
              <a:rPr lang="en-US" altLang="ja-JP" sz="2400" dirty="0" smtClean="0">
                <a:latin typeface="HGP創英角ｺﾞｼｯｸUB" pitchFamily="50" charset="-128"/>
                <a:ea typeface="HGP創英角ｺﾞｼｯｸUB" pitchFamily="50" charset="-128"/>
              </a:rPr>
              <a:t>or</a:t>
            </a:r>
            <a:r>
              <a:rPr lang="ja-JP" altLang="en-US" sz="2400" dirty="0" smtClean="0">
                <a:latin typeface="HGP創英角ｺﾞｼｯｸUB" pitchFamily="50" charset="-128"/>
                <a:ea typeface="HGP創英角ｺﾞｼｯｸUB" pitchFamily="50" charset="-128"/>
              </a:rPr>
              <a:t>出来ているか確認をしましょう</a:t>
            </a:r>
            <a:endParaRPr lang="en-US" altLang="ja-JP" sz="2400" dirty="0" smtClean="0">
              <a:latin typeface="HGP創英角ｺﾞｼｯｸUB" pitchFamily="50" charset="-128"/>
              <a:ea typeface="HGP創英角ｺﾞｼｯｸUB" pitchFamily="50" charset="-128"/>
            </a:endParaRPr>
          </a:p>
        </p:txBody>
      </p:sp>
      <p:pic>
        <p:nvPicPr>
          <p:cNvPr id="13" name="図 12" descr="038564s_mini.jpg"/>
          <p:cNvPicPr>
            <a:picLocks noChangeAspect="1"/>
          </p:cNvPicPr>
          <p:nvPr/>
        </p:nvPicPr>
        <p:blipFill>
          <a:blip r:embed="rId3" cstate="print"/>
          <a:stretch>
            <a:fillRect/>
          </a:stretch>
        </p:blipFill>
        <p:spPr>
          <a:xfrm>
            <a:off x="3419872" y="4437112"/>
            <a:ext cx="2256251" cy="1692188"/>
          </a:xfrm>
          <a:prstGeom prst="rect">
            <a:avLst/>
          </a:prstGeom>
        </p:spPr>
      </p:pic>
    </p:spTree>
  </p:cSld>
  <p:clrMapOvr>
    <a:masterClrMapping/>
  </p:clrMapOvr>
  <p:transition>
    <p:newsflash/>
    <p:sndAc>
      <p:stSnd>
        <p:snd r:embed="rId2" name="laser.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業務の割り振り</a:t>
            </a:r>
            <a:endParaRPr kumimoji="1" lang="ja-JP" altLang="en-US" sz="2400" dirty="0">
              <a:latin typeface="HGS創英角ｺﾞｼｯｸUB" pitchFamily="50" charset="-128"/>
              <a:ea typeface="HGS創英角ｺﾞｼｯｸUB" pitchFamily="50" charset="-128"/>
            </a:endParaRPr>
          </a:p>
        </p:txBody>
      </p:sp>
      <p:graphicFrame>
        <p:nvGraphicFramePr>
          <p:cNvPr id="5" name="表 4"/>
          <p:cNvGraphicFramePr>
            <a:graphicFrameLocks noGrp="1"/>
          </p:cNvGraphicFramePr>
          <p:nvPr/>
        </p:nvGraphicFramePr>
        <p:xfrm>
          <a:off x="179512" y="836712"/>
          <a:ext cx="4896540" cy="5233062"/>
        </p:xfrm>
        <a:graphic>
          <a:graphicData uri="http://schemas.openxmlformats.org/drawingml/2006/table">
            <a:tbl>
              <a:tblPr/>
              <a:tblGrid>
                <a:gridCol w="445140"/>
                <a:gridCol w="445140"/>
                <a:gridCol w="445140"/>
                <a:gridCol w="445140"/>
                <a:gridCol w="445140"/>
                <a:gridCol w="445140"/>
                <a:gridCol w="445140"/>
                <a:gridCol w="445140"/>
                <a:gridCol w="445140"/>
                <a:gridCol w="445140"/>
                <a:gridCol w="445140"/>
              </a:tblGrid>
              <a:tr h="126059">
                <a:tc gridSpan="11">
                  <a:txBody>
                    <a:bodyPr/>
                    <a:lstStyle/>
                    <a:p>
                      <a:pPr algn="ctr" fontAlgn="ctr"/>
                      <a:r>
                        <a:rPr lang="zh-TW" altLang="en-US" sz="600" b="1" i="0" u="none" strike="noStrike">
                          <a:solidFill>
                            <a:srgbClr val="000000"/>
                          </a:solidFill>
                          <a:latin typeface="ＭＳ Ｐゴシック"/>
                        </a:rPr>
                        <a:t>管理者業務分担</a:t>
                      </a:r>
                    </a:p>
                  </a:txBody>
                  <a:tcPr marL="3664" marR="3664" marT="3664"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88147">
                <a:tc gridSpan="8">
                  <a:txBody>
                    <a:bodyPr/>
                    <a:lstStyle/>
                    <a:p>
                      <a:pPr algn="l" fontAlgn="ctr"/>
                      <a:r>
                        <a:rPr lang="ja-JP" altLang="en-US" sz="400" b="0" i="0" u="none" strike="noStrike">
                          <a:solidFill>
                            <a:srgbClr val="000000"/>
                          </a:solidFill>
                          <a:latin typeface="ＭＳ Ｐゴシック"/>
                        </a:rPr>
                        <a:t>訪問営業を可能とするための業務分配、作業のルーティン化のためのご参考として下さい。</a:t>
                      </a:r>
                    </a:p>
                  </a:txBody>
                  <a:tcPr marL="3664" marR="3664" marT="3664"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a:noFill/>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a:noFill/>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a:noFill/>
                    </a:lnB>
                  </a:tcPr>
                </a:tc>
              </a:tr>
              <a:tr h="90042">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a:noFill/>
                    </a:lnT>
                    <a:lnB w="12700" cap="flat" cmpd="sng" algn="ctr">
                      <a:solidFill>
                        <a:srgbClr val="000000"/>
                      </a:solidFill>
                      <a:prstDash val="solid"/>
                      <a:round/>
                      <a:headEnd type="none" w="med" len="med"/>
                      <a:tailEnd type="none" w="med" len="med"/>
                    </a:lnB>
                  </a:tcPr>
                </a:tc>
              </a:tr>
              <a:tr h="90042">
                <a:tc gridSpan="3">
                  <a:txBody>
                    <a:bodyPr/>
                    <a:lstStyle/>
                    <a:p>
                      <a:pPr algn="ctr" fontAlgn="ctr"/>
                      <a:r>
                        <a:rPr lang="ja-JP" altLang="en-US" sz="400" b="0" i="0" u="none" strike="noStrike">
                          <a:solidFill>
                            <a:srgbClr val="000000"/>
                          </a:solidFill>
                          <a:latin typeface="ＭＳ Ｐゴシック"/>
                        </a:rPr>
                        <a:t>日常業務</a:t>
                      </a:r>
                    </a:p>
                  </a:txBody>
                  <a:tcPr marL="3664" marR="3664" marT="36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内容</a:t>
                      </a:r>
                    </a:p>
                  </a:txBody>
                  <a:tcPr marL="3664" marR="3664" marT="36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400" b="0" i="0" u="none" strike="noStrike">
                          <a:solidFill>
                            <a:srgbClr val="000000"/>
                          </a:solidFill>
                          <a:latin typeface="ＭＳ Ｐゴシック"/>
                        </a:rPr>
                        <a:t>担当</a:t>
                      </a:r>
                    </a:p>
                  </a:txBody>
                  <a:tcPr marL="3664" marR="3664" marT="36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r>
              <a:tr h="88147">
                <a:tc rowSpan="5" gridSpan="3">
                  <a:txBody>
                    <a:bodyPr/>
                    <a:lstStyle/>
                    <a:p>
                      <a:pPr algn="ctr" fontAlgn="ctr"/>
                      <a:r>
                        <a:rPr lang="ja-JP" altLang="en-US" sz="400" b="0" i="0" u="none" strike="noStrike">
                          <a:solidFill>
                            <a:srgbClr val="000000"/>
                          </a:solidFill>
                          <a:latin typeface="ＭＳ Ｐゴシック"/>
                        </a:rPr>
                        <a:t>利用者獲得</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hMerge="1">
                  <a:txBody>
                    <a:bodyPr/>
                    <a:lstStyle/>
                    <a:p>
                      <a:endParaRPr kumimoji="1" lang="ja-JP" altLang="en-US"/>
                    </a:p>
                  </a:txBody>
                  <a:tcPr/>
                </a:tc>
                <a:tc rowSpan="5"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プロジェクション、営業計画立案</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en-US" sz="400" b="0" i="0" u="none" strike="noStrike">
                          <a:solidFill>
                            <a:srgbClr val="000000"/>
                          </a:solidFill>
                          <a:latin typeface="ＭＳ Ｐゴシック"/>
                        </a:rPr>
                        <a:t>FAX</a:t>
                      </a:r>
                      <a:r>
                        <a:rPr lang="ja-JP" altLang="en-US" sz="400" b="0" i="0" u="none" strike="noStrike">
                          <a:solidFill>
                            <a:srgbClr val="000000"/>
                          </a:solidFill>
                          <a:latin typeface="ＭＳ Ｐゴシック"/>
                        </a:rPr>
                        <a:t>送付</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en-US" altLang="ja-JP" sz="400" b="0" i="0" u="none" strike="noStrike">
                          <a:solidFill>
                            <a:srgbClr val="000000"/>
                          </a:solidFill>
                          <a:latin typeface="ＭＳ Ｐゴシック"/>
                        </a:rPr>
                        <a:t>CM</a:t>
                      </a:r>
                      <a:r>
                        <a:rPr lang="ja-JP" altLang="en-US" sz="400" b="0" i="0" u="none" strike="noStrike">
                          <a:solidFill>
                            <a:srgbClr val="000000"/>
                          </a:solidFill>
                          <a:latin typeface="ＭＳ Ｐゴシック"/>
                        </a:rPr>
                        <a:t>問い合わせ対応（空き状況、利用者の状況確認等）</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en-US" sz="400" b="0" i="0" u="none" strike="noStrike">
                          <a:solidFill>
                            <a:srgbClr val="000000"/>
                          </a:solidFill>
                          <a:latin typeface="ＭＳ Ｐゴシック"/>
                        </a:rPr>
                        <a:t>CM</a:t>
                      </a:r>
                      <a:r>
                        <a:rPr lang="ja-JP" altLang="en-US" sz="400" b="0" i="0" u="none" strike="noStrike">
                          <a:solidFill>
                            <a:srgbClr val="000000"/>
                          </a:solidFill>
                          <a:latin typeface="ＭＳ Ｐゴシック"/>
                        </a:rPr>
                        <a:t>電話営業</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624">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en-US" sz="400" b="0" i="0" u="none" strike="noStrike">
                          <a:solidFill>
                            <a:srgbClr val="000000"/>
                          </a:solidFill>
                          <a:latin typeface="ＭＳ Ｐゴシック"/>
                        </a:rPr>
                        <a:t>CM</a:t>
                      </a:r>
                      <a:r>
                        <a:rPr lang="ja-JP" altLang="en-US" sz="400" b="0" i="0" u="none" strike="noStrike">
                          <a:solidFill>
                            <a:srgbClr val="000000"/>
                          </a:solidFill>
                          <a:latin typeface="ＭＳ Ｐゴシック"/>
                        </a:rPr>
                        <a:t>訪問営業</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2" gridSpan="3">
                  <a:txBody>
                    <a:bodyPr/>
                    <a:lstStyle/>
                    <a:p>
                      <a:pPr algn="ctr" fontAlgn="ctr"/>
                      <a:r>
                        <a:rPr lang="zh-TW" altLang="en-US" sz="400" b="0" i="0" u="none" strike="noStrike">
                          <a:solidFill>
                            <a:srgbClr val="000000"/>
                          </a:solidFill>
                          <a:latin typeface="ＭＳ Ｐゴシック"/>
                        </a:rPr>
                        <a:t>当日業務指示</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・ワークスケジュール、ホワイトボードへの記載</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・各スタッフへの指示徹底</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2" gridSpan="3">
                  <a:txBody>
                    <a:bodyPr/>
                    <a:lstStyle/>
                    <a:p>
                      <a:pPr algn="ctr" fontAlgn="ctr"/>
                      <a:r>
                        <a:rPr lang="ja-JP" altLang="en-US" sz="400" b="0" i="0" u="none" strike="noStrike">
                          <a:solidFill>
                            <a:srgbClr val="000000"/>
                          </a:solidFill>
                          <a:latin typeface="ＭＳ Ｐゴシック"/>
                        </a:rPr>
                        <a:t>ケアマネ・家族とのやりとり</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各種相談等の情報の一元化</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請求等の経理関連</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a:txBody>
                    <a:bodyPr/>
                    <a:lstStyle/>
                    <a:p>
                      <a:pPr algn="ctr" fontAlgn="ctr"/>
                      <a:r>
                        <a:rPr lang="ja-JP" altLang="en-US" sz="400" b="0" i="0" u="none" strike="noStrike">
                          <a:solidFill>
                            <a:srgbClr val="000000"/>
                          </a:solidFill>
                          <a:latin typeface="ＭＳ Ｐゴシック"/>
                        </a:rPr>
                        <a:t>従業員シフト管理</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欠勤者がでたら、他社員、パートへの穴埋め相談等で即日対応</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3" gridSpan="3">
                  <a:txBody>
                    <a:bodyPr/>
                    <a:lstStyle/>
                    <a:p>
                      <a:pPr algn="ctr" fontAlgn="ctr"/>
                      <a:r>
                        <a:rPr lang="ja-JP" altLang="en-US" sz="400" b="0" i="0" u="none" strike="noStrike">
                          <a:solidFill>
                            <a:srgbClr val="000000"/>
                          </a:solidFill>
                          <a:latin typeface="ＭＳ Ｐゴシック"/>
                        </a:rPr>
                        <a:t>毎朝ミーティング</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夜からの申し送り</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新規利用者等の情報提供</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従業員への業務連絡等</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3" gridSpan="3">
                  <a:txBody>
                    <a:bodyPr/>
                    <a:lstStyle/>
                    <a:p>
                      <a:pPr algn="ctr" fontAlgn="ctr"/>
                      <a:r>
                        <a:rPr lang="ja-JP" altLang="en-US" sz="400" b="0" i="0" u="none" strike="noStrike">
                          <a:solidFill>
                            <a:srgbClr val="000000"/>
                          </a:solidFill>
                          <a:latin typeface="ＭＳ Ｐゴシック"/>
                        </a:rPr>
                        <a:t>送迎</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朝・夕の送り迎え</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ガソリン補充</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車の清掃</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a:txBody>
                    <a:bodyPr/>
                    <a:lstStyle/>
                    <a:p>
                      <a:pPr algn="ctr" fontAlgn="ctr"/>
                      <a:r>
                        <a:rPr lang="ja-JP" altLang="en-US" sz="400" b="0" i="0" u="none" strike="noStrike">
                          <a:solidFill>
                            <a:srgbClr val="000000"/>
                          </a:solidFill>
                          <a:latin typeface="ＭＳ Ｐゴシック"/>
                        </a:rPr>
                        <a:t>利用者状況の管理・更新</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利用者状況表の更新</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4" gridSpan="3">
                  <a:txBody>
                    <a:bodyPr/>
                    <a:lstStyle/>
                    <a:p>
                      <a:pPr algn="ctr" fontAlgn="ctr"/>
                      <a:r>
                        <a:rPr lang="zh-TW" altLang="en-US" sz="400" b="0" i="0" u="none" strike="noStrike">
                          <a:solidFill>
                            <a:srgbClr val="000000"/>
                          </a:solidFill>
                          <a:latin typeface="ＭＳ Ｐゴシック"/>
                        </a:rPr>
                        <a:t>新規利用者情報</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kumimoji="1" lang="ja-JP" altLang="en-US"/>
                    </a:p>
                  </a:txBody>
                  <a:tcPr/>
                </a:tc>
                <a:tc rowSpan="4"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新規利用者の登録</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自動引落申請（家族からのデータ入手とリコーへの登録発送）</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554">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利用者情報関連情報の更新（連絡先、</a:t>
                      </a:r>
                      <a:r>
                        <a:rPr lang="en-US" altLang="ja-JP" sz="400" b="0" i="0" u="none" strike="noStrike">
                          <a:solidFill>
                            <a:srgbClr val="000000"/>
                          </a:solidFill>
                          <a:latin typeface="ＭＳ Ｐゴシック"/>
                        </a:rPr>
                        <a:t>CM</a:t>
                      </a:r>
                      <a:r>
                        <a:rPr lang="ja-JP" altLang="en-US" sz="400" b="0" i="0" u="none" strike="noStrike">
                          <a:solidFill>
                            <a:srgbClr val="000000"/>
                          </a:solidFill>
                          <a:latin typeface="ＭＳ Ｐゴシック"/>
                        </a:rPr>
                        <a:t>情報等を利用状況表に追加）</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送迎表の更新</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3" gridSpan="3">
                  <a:txBody>
                    <a:bodyPr/>
                    <a:lstStyle/>
                    <a:p>
                      <a:pPr algn="ctr" fontAlgn="ctr"/>
                      <a:r>
                        <a:rPr lang="ja-JP" altLang="en-US" sz="400" b="0" i="0" u="none" strike="noStrike">
                          <a:solidFill>
                            <a:srgbClr val="000000"/>
                          </a:solidFill>
                          <a:latin typeface="ＭＳ Ｐゴシック"/>
                        </a:rPr>
                        <a:t>書類作成</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業務日報のチェック</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サービス計画、モニタリン表作成と</a:t>
                      </a:r>
                      <a:r>
                        <a:rPr lang="en-US" altLang="ja-JP" sz="400" b="0" i="0" u="none" strike="noStrike">
                          <a:solidFill>
                            <a:srgbClr val="000000"/>
                          </a:solidFill>
                          <a:latin typeface="ＭＳ Ｐゴシック"/>
                        </a:rPr>
                        <a:t>CM</a:t>
                      </a:r>
                      <a:r>
                        <a:rPr lang="ja-JP" altLang="en-US" sz="400" b="0" i="0" u="none" strike="noStrike">
                          <a:solidFill>
                            <a:srgbClr val="000000"/>
                          </a:solidFill>
                          <a:latin typeface="ＭＳ Ｐゴシック"/>
                        </a:rPr>
                        <a:t>への提出</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営業資料、プレゼン資料等作成</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5" gridSpan="3">
                  <a:txBody>
                    <a:bodyPr/>
                    <a:lstStyle/>
                    <a:p>
                      <a:pPr algn="ctr" fontAlgn="ctr"/>
                      <a:r>
                        <a:rPr lang="ja-JP" altLang="en-US" sz="400" b="0" i="0" u="none" strike="noStrike">
                          <a:solidFill>
                            <a:srgbClr val="000000"/>
                          </a:solidFill>
                          <a:latin typeface="ＭＳ Ｐゴシック"/>
                        </a:rPr>
                        <a:t>アセスメント・担当者会議・契約</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hMerge="1">
                  <a:txBody>
                    <a:bodyPr/>
                    <a:lstStyle/>
                    <a:p>
                      <a:endParaRPr kumimoji="1" lang="ja-JP" altLang="en-US"/>
                    </a:p>
                  </a:txBody>
                  <a:tcPr/>
                </a:tc>
                <a:tc rowSpan="5"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アセスメント</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家族へのサービス説明</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担当者会議</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契約書作成</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契約締結</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5" gridSpan="3">
                  <a:txBody>
                    <a:bodyPr/>
                    <a:lstStyle/>
                    <a:p>
                      <a:pPr algn="ctr" fontAlgn="ctr"/>
                      <a:r>
                        <a:rPr lang="ja-JP" altLang="en-US" sz="400" b="0" i="0" u="none" strike="noStrike">
                          <a:solidFill>
                            <a:srgbClr val="000000"/>
                          </a:solidFill>
                          <a:latin typeface="ＭＳ Ｐゴシック"/>
                        </a:rPr>
                        <a:t>その他維持・管理</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hMerge="1">
                  <a:txBody>
                    <a:bodyPr/>
                    <a:lstStyle/>
                    <a:p>
                      <a:endParaRPr kumimoji="1" lang="ja-JP" altLang="en-US"/>
                    </a:p>
                  </a:txBody>
                  <a:tcPr/>
                </a:tc>
                <a:tc rowSpan="5"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メニュー立案・食材購入</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日用品購入</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事務用品購入（コピー紙・インク、</a:t>
                      </a:r>
                      <a:r>
                        <a:rPr lang="en-US" altLang="ja-JP" sz="400" b="0" i="0" u="none" strike="noStrike">
                          <a:solidFill>
                            <a:srgbClr val="000000"/>
                          </a:solidFill>
                          <a:latin typeface="ＭＳ Ｐゴシック"/>
                        </a:rPr>
                        <a:t>fax</a:t>
                      </a:r>
                      <a:r>
                        <a:rPr lang="ja-JP" altLang="en-US" sz="400" b="0" i="0" u="none" strike="noStrike">
                          <a:solidFill>
                            <a:srgbClr val="000000"/>
                          </a:solidFill>
                          <a:latin typeface="ＭＳ Ｐゴシック"/>
                        </a:rPr>
                        <a:t>用紙</a:t>
                      </a:r>
                      <a:r>
                        <a:rPr lang="en-US" altLang="ja-JP" sz="400" b="0" i="0" u="none" strike="noStrike">
                          <a:solidFill>
                            <a:srgbClr val="000000"/>
                          </a:solidFill>
                          <a:latin typeface="ＭＳ Ｐゴシック"/>
                        </a:rPr>
                        <a:t>,</a:t>
                      </a:r>
                      <a:r>
                        <a:rPr lang="ja-JP" altLang="en-US" sz="400" b="0" i="0" u="none" strike="noStrike">
                          <a:solidFill>
                            <a:srgbClr val="000000"/>
                          </a:solidFill>
                          <a:latin typeface="ＭＳ Ｐゴシック"/>
                        </a:rPr>
                        <a:t>その他事務用品）</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玄関カギのチェック</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042">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電気・空調の付け忘れ、雨戸開け閉め等のチェック</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042">
                <a:tc gridSpan="3">
                  <a:txBody>
                    <a:bodyPr/>
                    <a:lstStyle/>
                    <a:p>
                      <a:pPr algn="ctr"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042">
                <a:tc gridSpan="3">
                  <a:txBody>
                    <a:bodyPr/>
                    <a:lstStyle/>
                    <a:p>
                      <a:pPr algn="ctr" fontAlgn="ctr"/>
                      <a:r>
                        <a:rPr lang="ja-JP" altLang="en-US" sz="400" b="0" i="0" u="none" strike="noStrike">
                          <a:solidFill>
                            <a:srgbClr val="000000"/>
                          </a:solidFill>
                          <a:latin typeface="ＭＳ Ｐゴシック"/>
                        </a:rPr>
                        <a:t>月末・月初</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業務内容</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400" b="0" i="0" u="none" strike="noStrike">
                          <a:solidFill>
                            <a:srgbClr val="000000"/>
                          </a:solidFill>
                          <a:latin typeface="ＭＳ Ｐゴシック"/>
                        </a:rPr>
                        <a:t>担当</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r>
              <a:tr h="88147">
                <a:tc rowSpan="2" gridSpan="3">
                  <a:txBody>
                    <a:bodyPr/>
                    <a:lstStyle/>
                    <a:p>
                      <a:pPr algn="ctr" fontAlgn="ctr"/>
                      <a:r>
                        <a:rPr lang="ja-JP" altLang="en-US" sz="400" b="0" i="0" u="none" strike="noStrike">
                          <a:solidFill>
                            <a:srgbClr val="000000"/>
                          </a:solidFill>
                          <a:latin typeface="ＭＳ Ｐゴシック"/>
                        </a:rPr>
                        <a:t>実績確認</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a:t>
                      </a:r>
                      <a:r>
                        <a:rPr lang="en-US" altLang="ja-JP" sz="400" b="0" i="0" u="none" strike="noStrike">
                          <a:solidFill>
                            <a:srgbClr val="000000"/>
                          </a:solidFill>
                          <a:latin typeface="ＭＳ Ｐゴシック"/>
                        </a:rPr>
                        <a:t>FC</a:t>
                      </a:r>
                      <a:r>
                        <a:rPr lang="ja-JP" altLang="en-US" sz="400" b="0" i="0" u="none" strike="noStrike">
                          <a:solidFill>
                            <a:srgbClr val="000000"/>
                          </a:solidFill>
                          <a:latin typeface="ＭＳ Ｐゴシック"/>
                        </a:rPr>
                        <a:t>本部よりのデータ受け取りと内容チェック</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・オーナーへの報告（最終チェックがオーナーの場合）</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a:txBody>
                    <a:bodyPr/>
                    <a:lstStyle/>
                    <a:p>
                      <a:pPr algn="ctr" fontAlgn="ctr"/>
                      <a:r>
                        <a:rPr lang="ja-JP" altLang="en-US" sz="400" b="0" i="0" u="none" strike="noStrike">
                          <a:solidFill>
                            <a:srgbClr val="000000"/>
                          </a:solidFill>
                          <a:latin typeface="ＭＳ Ｐゴシック"/>
                        </a:rPr>
                        <a:t>実績のケアマネへの</a:t>
                      </a:r>
                      <a:r>
                        <a:rPr lang="en-US" altLang="ja-JP" sz="400" b="0" i="0" u="none" strike="noStrike">
                          <a:solidFill>
                            <a:srgbClr val="000000"/>
                          </a:solidFill>
                          <a:latin typeface="ＭＳ Ｐゴシック"/>
                        </a:rPr>
                        <a:t>FAX</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・ケアマネへの実績受け渡し</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3" gridSpan="3">
                  <a:txBody>
                    <a:bodyPr/>
                    <a:lstStyle/>
                    <a:p>
                      <a:pPr algn="ctr" fontAlgn="ctr"/>
                      <a:r>
                        <a:rPr lang="ja-JP" altLang="en-US" sz="400" b="0" i="0" u="none" strike="noStrike">
                          <a:solidFill>
                            <a:srgbClr val="000000"/>
                          </a:solidFill>
                          <a:latin typeface="ＭＳ Ｐゴシック"/>
                        </a:rPr>
                        <a:t>請求</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自動引き落としのデータアップロード</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利用者様への請求書プリントアウト＆送付</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利用者様への領収書プリントアウト＆送付</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a:txBody>
                    <a:bodyPr/>
                    <a:lstStyle/>
                    <a:p>
                      <a:pPr algn="ctr" fontAlgn="ctr"/>
                      <a:r>
                        <a:rPr lang="ja-JP" altLang="en-US" sz="400" b="0" i="0" u="none" strike="noStrike">
                          <a:solidFill>
                            <a:srgbClr val="000000"/>
                          </a:solidFill>
                          <a:latin typeface="ＭＳ Ｐゴシック"/>
                        </a:rPr>
                        <a:t>コスト一覧表の作成</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食費、日用品、レク費、ガソリン代等の一覧表作成</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rowSpan="3" gridSpan="3">
                  <a:txBody>
                    <a:bodyPr/>
                    <a:lstStyle/>
                    <a:p>
                      <a:pPr algn="ctr" fontAlgn="ctr"/>
                      <a:r>
                        <a:rPr lang="ja-JP" altLang="en-US" sz="400" b="0" i="0" u="none" strike="noStrike">
                          <a:solidFill>
                            <a:srgbClr val="000000"/>
                          </a:solidFill>
                          <a:latin typeface="ＭＳ Ｐゴシック"/>
                        </a:rPr>
                        <a:t>請求</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月末にタイムカードの入れ替え</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8147">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タイムカードの取りまとめ及び提出</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042">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給与算定、給与振り込み</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042">
                <a:tc gridSpan="3">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r>
              <a:tr h="90042">
                <a:tc gridSpan="3">
                  <a:txBody>
                    <a:bodyPr/>
                    <a:lstStyle/>
                    <a:p>
                      <a:pPr algn="ctr" fontAlgn="ctr"/>
                      <a:r>
                        <a:rPr lang="ja-JP" altLang="en-US" sz="400" b="0" i="0" u="none" strike="noStrike">
                          <a:solidFill>
                            <a:srgbClr val="000000"/>
                          </a:solidFill>
                          <a:latin typeface="ＭＳ Ｐゴシック"/>
                        </a:rPr>
                        <a:t>中旬</a:t>
                      </a:r>
                    </a:p>
                  </a:txBody>
                  <a:tcPr marL="3664" marR="3664" marT="36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業務内容</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400" b="0" i="0" u="none" strike="noStrike">
                          <a:solidFill>
                            <a:srgbClr val="000000"/>
                          </a:solidFill>
                          <a:latin typeface="ＭＳ Ｐゴシック"/>
                        </a:rPr>
                        <a:t>担当</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r>
              <a:tr h="88147">
                <a:tc rowSpan="2" gridSpan="3">
                  <a:txBody>
                    <a:bodyPr/>
                    <a:lstStyle/>
                    <a:p>
                      <a:pPr algn="ctr" fontAlgn="ctr"/>
                      <a:r>
                        <a:rPr lang="ja-JP" altLang="en-US" sz="400" b="0" i="0" u="none" strike="noStrike">
                          <a:solidFill>
                            <a:srgbClr val="000000"/>
                          </a:solidFill>
                          <a:latin typeface="ＭＳ Ｐゴシック"/>
                        </a:rPr>
                        <a:t>シフト表作成</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次月シフトの決定</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042">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全従業員への確認・連絡</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042">
                <a:tc gridSpan="3">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endParaRPr lang="ja-JP" altLang="en-US" sz="400" b="0" i="0" u="none" strike="noStrike">
                        <a:solidFill>
                          <a:srgbClr val="000000"/>
                        </a:solidFill>
                        <a:latin typeface="ＭＳ Ｐゴシック"/>
                      </a:endParaRPr>
                    </a:p>
                  </a:txBody>
                  <a:tcPr marL="3664" marR="3664" marT="366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r>
              <a:tr h="90042">
                <a:tc gridSpan="3">
                  <a:txBody>
                    <a:bodyPr/>
                    <a:lstStyle/>
                    <a:p>
                      <a:pPr algn="ctr" fontAlgn="ctr"/>
                      <a:r>
                        <a:rPr lang="ja-JP" altLang="en-US" sz="400" b="0" i="0" u="none" strike="noStrike">
                          <a:solidFill>
                            <a:srgbClr val="000000"/>
                          </a:solidFill>
                          <a:latin typeface="ＭＳ Ｐゴシック"/>
                        </a:rPr>
                        <a:t>随時</a:t>
                      </a:r>
                    </a:p>
                  </a:txBody>
                  <a:tcPr marL="3664" marR="3664" marT="3664"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業務内容</a:t>
                      </a:r>
                    </a:p>
                  </a:txBody>
                  <a:tcPr marL="3664" marR="3664" marT="36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400" b="0" i="0" u="none" strike="noStrike">
                          <a:solidFill>
                            <a:srgbClr val="000000"/>
                          </a:solidFill>
                          <a:latin typeface="ＭＳ Ｐゴシック"/>
                        </a:rPr>
                        <a:t>担当</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r>
              <a:tr h="88147">
                <a:tc rowSpan="2" gridSpan="3">
                  <a:txBody>
                    <a:bodyPr/>
                    <a:lstStyle/>
                    <a:p>
                      <a:pPr algn="ctr" fontAlgn="ctr"/>
                      <a:r>
                        <a:rPr lang="ja-JP" altLang="en-US" sz="400" b="0" i="0" u="none" strike="noStrike">
                          <a:solidFill>
                            <a:srgbClr val="000000"/>
                          </a:solidFill>
                          <a:latin typeface="ＭＳ Ｐゴシック"/>
                        </a:rPr>
                        <a:t>人材採用</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pPr algn="ctr" fontAlgn="ctr"/>
                      <a:r>
                        <a:rPr lang="ja-JP" altLang="en-US" sz="400" b="0" i="0" u="none" strike="noStrike">
                          <a:solidFill>
                            <a:srgbClr val="000000"/>
                          </a:solidFill>
                          <a:latin typeface="ＭＳ Ｐゴシック"/>
                        </a:rPr>
                        <a:t>退職者の予測と人材計画立案</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042">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fontAlgn="ctr"/>
                      <a:r>
                        <a:rPr lang="zh-TW" altLang="en-US" sz="400" b="0" i="0" u="none" strike="noStrike">
                          <a:solidFill>
                            <a:srgbClr val="000000"/>
                          </a:solidFill>
                          <a:latin typeface="ＭＳ Ｐゴシック"/>
                        </a:rPr>
                        <a:t>人材採用実施、面接</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400" b="0" i="0" u="none" strike="noStrike">
                          <a:solidFill>
                            <a:srgbClr val="000000"/>
                          </a:solidFill>
                          <a:latin typeface="ＭＳ Ｐゴシック"/>
                        </a:rPr>
                        <a:t>　</a:t>
                      </a:r>
                    </a:p>
                  </a:txBody>
                  <a:tcPr marL="3664" marR="3664" marT="36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400" b="0" i="0" u="none" strike="noStrike" dirty="0">
                          <a:solidFill>
                            <a:srgbClr val="000000"/>
                          </a:solidFill>
                          <a:latin typeface="ＭＳ Ｐゴシック"/>
                        </a:rPr>
                        <a:t>　</a:t>
                      </a:r>
                    </a:p>
                  </a:txBody>
                  <a:tcPr marL="3664" marR="3664" marT="36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テキスト ボックス 5"/>
          <p:cNvSpPr txBox="1"/>
          <p:nvPr/>
        </p:nvSpPr>
        <p:spPr>
          <a:xfrm>
            <a:off x="5220072" y="1199068"/>
            <a:ext cx="4176464" cy="467820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左記は一例ですが、まずは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施設の中でどのような事に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時間を奪われているのか？？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全て</a:t>
            </a:r>
            <a:r>
              <a:rPr lang="ja-JP" altLang="en-US" sz="2400" dirty="0" smtClean="0">
                <a:solidFill>
                  <a:srgbClr val="FF0000"/>
                </a:solidFill>
                <a:latin typeface="HGP創英角ｺﾞｼｯｸUB" pitchFamily="50" charset="-128"/>
                <a:ea typeface="HGP創英角ｺﾞｼｯｸUB" pitchFamily="50" charset="-128"/>
              </a:rPr>
              <a:t>書き出しましょう。</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（ガソリンの給油や小口の記入等も）</a:t>
            </a:r>
            <a:endParaRPr lang="en-US" altLang="ja-JP" sz="2000" dirty="0" smtClean="0">
              <a:latin typeface="HGP創英角ｺﾞｼｯｸUB" pitchFamily="50" charset="-128"/>
              <a:ea typeface="HGP創英角ｺﾞｼｯｸUB" pitchFamily="50" charset="-128"/>
            </a:endParaRPr>
          </a:p>
          <a:p>
            <a:endParaRPr lang="en-US" altLang="ja-JP" sz="2000"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本当に管理者さんしかできませんか？</a:t>
            </a:r>
            <a:endParaRPr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本当に管理者さんがやるべきですか？</a:t>
            </a:r>
            <a:endParaRPr lang="en-US" altLang="ja-JP" dirty="0" smtClean="0">
              <a:latin typeface="HGP創英角ｺﾞｼｯｸUB" pitchFamily="50" charset="-128"/>
              <a:ea typeface="HGP創英角ｺﾞｼｯｸUB" pitchFamily="50" charset="-128"/>
            </a:endParaRPr>
          </a:p>
          <a:p>
            <a:endParaRPr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電話も本当に全部管理者がでなければ</a:t>
            </a:r>
            <a:endParaRPr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なりませんか？</a:t>
            </a:r>
            <a:endParaRPr lang="en-US" altLang="ja-JP" dirty="0" smtClean="0">
              <a:latin typeface="HGP創英角ｺﾞｼｯｸUB" pitchFamily="50" charset="-128"/>
              <a:ea typeface="HGP創英角ｺﾞｼｯｸUB" pitchFamily="50" charset="-128"/>
            </a:endParaRPr>
          </a:p>
          <a:p>
            <a:endParaRPr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今一度、見直してみませんか</a:t>
            </a:r>
            <a:endParaRPr lang="en-US" altLang="ja-JP" dirty="0" smtClean="0">
              <a:latin typeface="HGP創英角ｺﾞｼｯｸUB" pitchFamily="50" charset="-128"/>
              <a:ea typeface="HGP創英角ｺﾞｼｯｸUB" pitchFamily="50" charset="-128"/>
            </a:endParaRPr>
          </a:p>
          <a:p>
            <a:endParaRPr lang="en-US" altLang="ja-JP" dirty="0" smtClean="0">
              <a:latin typeface="HGP創英角ｺﾞｼｯｸUB" pitchFamily="50" charset="-128"/>
              <a:ea typeface="HGP創英角ｺﾞｼｯｸUB" pitchFamily="50" charset="-128"/>
            </a:endParaRPr>
          </a:p>
          <a:p>
            <a:endParaRPr lang="en-US" altLang="ja-JP"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2" y="1196752"/>
            <a:ext cx="8568952"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～特に管理者独占でやらない方が良い事！！～</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・アセスメント、契約、担当者会議への出席</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→特段に「誰かしかできない」ことではありません。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しっかりと利用者様との約束事を把握し、心身状況を適切に見ることが出来れば他の方でも</a:t>
            </a:r>
            <a:r>
              <a:rPr lang="en-US" altLang="ja-JP" sz="2400" dirty="0" smtClean="0">
                <a:latin typeface="HGP創英角ｺﾞｼｯｸUB" pitchFamily="50" charset="-128"/>
                <a:ea typeface="HGP創英角ｺﾞｼｯｸUB" pitchFamily="50" charset="-128"/>
              </a:rPr>
              <a:t>OK</a:t>
            </a:r>
            <a:r>
              <a:rPr lang="ja-JP" altLang="en-US" sz="2400" dirty="0" smtClean="0">
                <a:latin typeface="HGP創英角ｺﾞｼｯｸUB" pitchFamily="50" charset="-128"/>
                <a:ea typeface="HGP創英角ｺﾞｼｯｸUB" pitchFamily="50" charset="-128"/>
              </a:rPr>
              <a:t>です。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・計画書作成</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自己評価</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モニタリングの作成</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→理想は管理者は作成自体はしない。最終チェックは必ず</a:t>
            </a:r>
            <a:r>
              <a:rPr lang="ja-JP" altLang="en-US" sz="2400" dirty="0" smtClean="0">
                <a:solidFill>
                  <a:srgbClr val="FF0000"/>
                </a:solidFill>
                <a:latin typeface="HGP創英角ｺﾞｼｯｸUB" pitchFamily="50" charset="-128"/>
                <a:ea typeface="HGP創英角ｺﾞｼｯｸUB" pitchFamily="50" charset="-128"/>
              </a:rPr>
              <a:t>管理者が行う。</a:t>
            </a:r>
            <a:r>
              <a:rPr lang="ja-JP" altLang="en-US" sz="2400" dirty="0" smtClean="0">
                <a:latin typeface="HGP創英角ｺﾞｼｯｸUB" pitchFamily="50" charset="-128"/>
                <a:ea typeface="HGP創英角ｺﾞｼｯｸUB" pitchFamily="50" charset="-128"/>
              </a:rPr>
              <a:t>これも人手の問題もありますが</a:t>
            </a:r>
            <a:r>
              <a:rPr lang="en-US" altLang="ja-JP" sz="2400" dirty="0" smtClean="0">
                <a:latin typeface="HGP創英角ｺﾞｼｯｸUB" pitchFamily="50" charset="-128"/>
                <a:ea typeface="HGP創英角ｺﾞｼｯｸUB" pitchFamily="50" charset="-128"/>
              </a:rPr>
              <a:t>1</a:t>
            </a:r>
            <a:r>
              <a:rPr lang="ja-JP" altLang="en-US" sz="2400" dirty="0" smtClean="0">
                <a:latin typeface="HGP創英角ｺﾞｼｯｸUB" pitchFamily="50" charset="-128"/>
                <a:ea typeface="HGP創英角ｺﾞｼｯｸUB" pitchFamily="50" charset="-128"/>
              </a:rPr>
              <a:t>人でやれる馬力があれば</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他の事に回しましょう！</a:t>
            </a:r>
            <a:endParaRPr lang="en-US" altLang="ja-JP" sz="2400" dirty="0" smtClean="0">
              <a:latin typeface="HGP創英角ｺﾞｼｯｸUB" pitchFamily="50" charset="-128"/>
              <a:ea typeface="HGP創英角ｺﾞｼｯｸUB" pitchFamily="50" charset="-128"/>
            </a:endParaRPr>
          </a:p>
        </p:txBody>
      </p:sp>
      <p:sp>
        <p:nvSpPr>
          <p:cNvPr id="3" name="テキスト ボックス 2"/>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業務の割り振り</a:t>
            </a:r>
            <a:endParaRPr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xmlns="" val="4186219043"/>
      </p:ext>
    </p:extLst>
  </p:cSld>
  <p:clrMapOvr>
    <a:masterClrMapping/>
  </p:clrMapOvr>
  <p:transition>
    <p:newsflash/>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07504" y="836712"/>
            <a:ext cx="8964488" cy="230832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あれもこれもやらないといけない中で、イレギュラーや雑務に忙殺され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「あぁ、今日も一体何をやっていたんだろう？」となっていませんか？？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ご自身で「何もできていないなぁ・・」ということは、恐らく何も出来ていないのでしょう。</a:t>
            </a:r>
            <a:r>
              <a:rPr lang="ja-JP" altLang="en-US" sz="2400" dirty="0" err="1" smtClean="0">
                <a:latin typeface="HGP創英角ｺﾞｼｯｸUB" pitchFamily="50" charset="-128"/>
                <a:ea typeface="HGP創英角ｺﾞｼｯｸUB" pitchFamily="50" charset="-128"/>
              </a:rPr>
              <a:t>やも</a:t>
            </a:r>
            <a:r>
              <a:rPr lang="ja-JP" altLang="en-US" sz="2400" dirty="0" smtClean="0">
                <a:latin typeface="HGP創英角ｺﾞｼｯｸUB" pitchFamily="50" charset="-128"/>
                <a:ea typeface="HGP創英角ｺﾞｼｯｸUB" pitchFamily="50" charset="-128"/>
              </a:rPr>
              <a:t>すると、スタッフさんからも「何もしていない</a:t>
            </a:r>
            <a:r>
              <a:rPr lang="ja-JP" altLang="en-US" sz="2400" dirty="0" err="1" smtClean="0">
                <a:latin typeface="HGP創英角ｺﾞｼｯｸUB" pitchFamily="50" charset="-128"/>
                <a:ea typeface="HGP創英角ｺﾞｼｯｸUB" pitchFamily="50" charset="-128"/>
              </a:rPr>
              <a:t>な</a:t>
            </a:r>
            <a:r>
              <a:rPr lang="ja-JP" altLang="en-US" sz="2400" dirty="0" smtClean="0">
                <a:latin typeface="HGP創英角ｺﾞｼｯｸUB" pitchFamily="50" charset="-128"/>
                <a:ea typeface="HGP創英角ｺﾞｼｯｸUB" pitchFamily="50" charset="-128"/>
              </a:rPr>
              <a:t>あの人。」と思われているかも！？</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3" name="正方形/長方形 2"/>
          <p:cNvSpPr/>
          <p:nvPr/>
        </p:nvSpPr>
        <p:spPr>
          <a:xfrm>
            <a:off x="83243" y="76562"/>
            <a:ext cx="3264621"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管理者のスケジュール立て</a:t>
            </a:r>
            <a:endParaRPr lang="en-US" altLang="ja-JP" sz="2000" dirty="0" smtClean="0">
              <a:latin typeface="HGP創英角ｺﾞｼｯｸUB" pitchFamily="50" charset="-128"/>
              <a:ea typeface="HGP創英角ｺﾞｼｯｸUB" pitchFamily="50" charset="-128"/>
            </a:endParaRPr>
          </a:p>
        </p:txBody>
      </p:sp>
      <p:sp>
        <p:nvSpPr>
          <p:cNvPr id="4" name="テキスト ボックス 3"/>
          <p:cNvSpPr txBox="1"/>
          <p:nvPr/>
        </p:nvSpPr>
        <p:spPr>
          <a:xfrm>
            <a:off x="251520" y="3140968"/>
            <a:ext cx="8136904" cy="954107"/>
          </a:xfrm>
          <a:prstGeom prst="rect">
            <a:avLst/>
          </a:prstGeom>
          <a:noFill/>
          <a:ln>
            <a:solidFill>
              <a:schemeClr val="tx1"/>
            </a:solidFill>
          </a:ln>
        </p:spPr>
        <p:txBody>
          <a:bodyPr wrap="square" rtlCol="0">
            <a:spAutoFit/>
          </a:bodyPr>
          <a:lstStyle/>
          <a:p>
            <a:r>
              <a:rPr lang="ja-JP" altLang="en-US" sz="2800" b="1" dirty="0" smtClean="0">
                <a:ln>
                  <a:solidFill>
                    <a:schemeClr val="tx1"/>
                  </a:solidFill>
                </a:ln>
                <a:solidFill>
                  <a:srgbClr val="FFC000"/>
                </a:solidFill>
                <a:latin typeface="HG丸ｺﾞｼｯｸM-PRO" pitchFamily="50" charset="-128"/>
                <a:ea typeface="HG丸ｺﾞｼｯｸM-PRO" pitchFamily="50" charset="-128"/>
              </a:rPr>
              <a:t>時間は能力・頑張りに関わらず平等です。</a:t>
            </a:r>
            <a:endParaRPr lang="en-US" altLang="ja-JP" sz="2800" b="1" dirty="0" smtClean="0">
              <a:ln>
                <a:solidFill>
                  <a:schemeClr val="tx1"/>
                </a:solidFill>
              </a:ln>
              <a:solidFill>
                <a:srgbClr val="FFC000"/>
              </a:solidFill>
              <a:latin typeface="HG丸ｺﾞｼｯｸM-PRO" pitchFamily="50" charset="-128"/>
              <a:ea typeface="HG丸ｺﾞｼｯｸM-PRO" pitchFamily="50" charset="-128"/>
            </a:endParaRPr>
          </a:p>
          <a:p>
            <a:r>
              <a:rPr lang="ja-JP" altLang="en-US" sz="2800" b="1" dirty="0" smtClean="0">
                <a:ln>
                  <a:solidFill>
                    <a:schemeClr val="tx1"/>
                  </a:solidFill>
                </a:ln>
                <a:solidFill>
                  <a:srgbClr val="FFC000"/>
                </a:solidFill>
                <a:latin typeface="HG丸ｺﾞｼｯｸM-PRO" pitchFamily="50" charset="-128"/>
                <a:ea typeface="HG丸ｺﾞｼｯｸM-PRO" pitchFamily="50" charset="-128"/>
              </a:rPr>
              <a:t>自身のやるべきことをやる時間の確保が必要です。</a:t>
            </a:r>
            <a:endParaRPr lang="en-US" altLang="ja-JP" sz="2800" b="1" dirty="0" smtClean="0">
              <a:ln>
                <a:solidFill>
                  <a:schemeClr val="tx1"/>
                </a:solidFill>
              </a:ln>
              <a:solidFill>
                <a:srgbClr val="FFC000"/>
              </a:solidFill>
              <a:latin typeface="HGS創英角ﾎﾟｯﾌﾟ体" pitchFamily="50" charset="-128"/>
              <a:ea typeface="HGS創英角ﾎﾟｯﾌﾟ体" pitchFamily="50" charset="-128"/>
            </a:endParaRPr>
          </a:p>
        </p:txBody>
      </p:sp>
      <p:sp>
        <p:nvSpPr>
          <p:cNvPr id="5" name="テキスト ボックス 4"/>
          <p:cNvSpPr txBox="1"/>
          <p:nvPr/>
        </p:nvSpPr>
        <p:spPr>
          <a:xfrm>
            <a:off x="72008" y="4326195"/>
            <a:ext cx="9108504"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と言いましても、トラブルや急な利用、クレーム対応など、イレギュラー</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満載です。決まり切っているものから先ずは月間の予定を立てましょう。</a:t>
            </a:r>
            <a:endParaRPr lang="en-US" altLang="ja-JP" sz="2400" dirty="0" smtClean="0">
              <a:latin typeface="HGP創英角ｺﾞｼｯｸUB" pitchFamily="50" charset="-128"/>
              <a:ea typeface="HGP創英角ｺﾞｼｯｸUB" pitchFamily="50" charset="-128"/>
            </a:endParaRPr>
          </a:p>
        </p:txBody>
      </p:sp>
      <p:grpSp>
        <p:nvGrpSpPr>
          <p:cNvPr id="6" name="グループ化 5"/>
          <p:cNvGrpSpPr/>
          <p:nvPr/>
        </p:nvGrpSpPr>
        <p:grpSpPr>
          <a:xfrm>
            <a:off x="179512" y="5085184"/>
            <a:ext cx="8640960" cy="936104"/>
            <a:chOff x="215008" y="888395"/>
            <a:chExt cx="8712968" cy="936104"/>
          </a:xfrm>
        </p:grpSpPr>
        <p:sp>
          <p:nvSpPr>
            <p:cNvPr id="8" name="テキスト ボックス 7"/>
            <p:cNvSpPr txBox="1"/>
            <p:nvPr/>
          </p:nvSpPr>
          <p:spPr>
            <a:xfrm>
              <a:off x="287016" y="1455167"/>
              <a:ext cx="8352928" cy="369332"/>
            </a:xfrm>
            <a:prstGeom prst="rect">
              <a:avLst/>
            </a:prstGeom>
            <a:noFill/>
          </p:spPr>
          <p:txBody>
            <a:bodyPr wrap="square" rtlCol="0">
              <a:spAutoFit/>
            </a:bodyPr>
            <a:lstStyle/>
            <a:p>
              <a:r>
                <a:rPr lang="ja-JP" altLang="en-US" dirty="0" smtClean="0">
                  <a:latin typeface="HGP創英角ｺﾞｼｯｸUB" pitchFamily="50" charset="-128"/>
                  <a:ea typeface="HGP創英角ｺﾞｼｯｸUB" pitchFamily="50" charset="-128"/>
                </a:rPr>
                <a:t>・シフト表作成・実績表の配布等　タイミングが決まっているルーティンから</a:t>
              </a:r>
              <a:endParaRPr lang="en-US" altLang="ja-JP" dirty="0" smtClean="0">
                <a:latin typeface="HGP創英角ｺﾞｼｯｸUB" pitchFamily="50" charset="-128"/>
                <a:ea typeface="HGP創英角ｺﾞｼｯｸUB" pitchFamily="50" charset="-128"/>
              </a:endParaRPr>
            </a:p>
          </p:txBody>
        </p:sp>
        <p:sp>
          <p:nvSpPr>
            <p:cNvPr id="9" name="テキスト ボックス 8"/>
            <p:cNvSpPr txBox="1"/>
            <p:nvPr/>
          </p:nvSpPr>
          <p:spPr>
            <a:xfrm>
              <a:off x="287016" y="1176427"/>
              <a:ext cx="8640960" cy="369332"/>
            </a:xfrm>
            <a:prstGeom prst="rect">
              <a:avLst/>
            </a:prstGeom>
            <a:noFill/>
          </p:spPr>
          <p:txBody>
            <a:bodyPr wrap="square" rtlCol="0">
              <a:spAutoFit/>
            </a:bodyPr>
            <a:lstStyle/>
            <a:p>
              <a:r>
                <a:rPr lang="ja-JP" altLang="en-US" dirty="0" smtClean="0">
                  <a:latin typeface="HGP創英角ｺﾞｼｯｸUB" pitchFamily="50" charset="-128"/>
                  <a:ea typeface="HGP創英角ｺﾞｼｯｸUB" pitchFamily="50" charset="-128"/>
                </a:rPr>
                <a:t>・介護保険実績関係の確認（引き落とし有りなら全銀協のアップも）</a:t>
              </a:r>
              <a:endParaRPr lang="en-US" altLang="ja-JP" dirty="0" smtClean="0">
                <a:latin typeface="HGP創英角ｺﾞｼｯｸUB" pitchFamily="50" charset="-128"/>
                <a:ea typeface="HGP創英角ｺﾞｼｯｸUB" pitchFamily="50" charset="-128"/>
              </a:endParaRPr>
            </a:p>
          </p:txBody>
        </p:sp>
        <p:sp>
          <p:nvSpPr>
            <p:cNvPr id="11" name="テキスト ボックス 10"/>
            <p:cNvSpPr txBox="1"/>
            <p:nvPr/>
          </p:nvSpPr>
          <p:spPr>
            <a:xfrm>
              <a:off x="215008" y="888395"/>
              <a:ext cx="8352928" cy="338554"/>
            </a:xfrm>
            <a:prstGeom prst="rect">
              <a:avLst/>
            </a:prstGeom>
            <a:noFill/>
          </p:spPr>
          <p:txBody>
            <a:bodyPr wrap="square" rtlCol="0">
              <a:spAutoFit/>
            </a:bodyPr>
            <a:lstStyle/>
            <a:p>
              <a:r>
                <a:rPr lang="ja-JP" altLang="en-US" sz="1600" dirty="0" smtClean="0">
                  <a:latin typeface="HGP創英角ｺﾞｼｯｸUB" pitchFamily="50" charset="-128"/>
                  <a:ea typeface="HGP創英角ｺﾞｼｯｸUB" pitchFamily="50" charset="-128"/>
                </a:rPr>
                <a:t>（一例）</a:t>
              </a:r>
              <a:endParaRPr lang="en-US" altLang="ja-JP" sz="1600" dirty="0" smtClean="0">
                <a:latin typeface="HGP創英角ｺﾞｼｯｸUB" pitchFamily="50" charset="-128"/>
                <a:ea typeface="HGP創英角ｺﾞｼｯｸUB" pitchFamily="50" charset="-128"/>
              </a:endParaRPr>
            </a:p>
          </p:txBody>
        </p:sp>
      </p:grpSp>
    </p:spTree>
    <p:extLst>
      <p:ext uri="{BB962C8B-B14F-4D97-AF65-F5344CB8AC3E}">
        <p14:creationId xmlns:p14="http://schemas.microsoft.com/office/powerpoint/2010/main" xmlns="" val="55946903"/>
      </p:ext>
    </p:extLst>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7504" y="116632"/>
            <a:ext cx="3264621"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管理者のスケジュール立て</a:t>
            </a:r>
            <a:endParaRPr lang="en-US" altLang="ja-JP" sz="2000" dirty="0" smtClean="0">
              <a:latin typeface="HGP創英角ｺﾞｼｯｸUB" pitchFamily="50" charset="-128"/>
              <a:ea typeface="HGP創英角ｺﾞｼｯｸUB" pitchFamily="50" charset="-128"/>
            </a:endParaRPr>
          </a:p>
        </p:txBody>
      </p:sp>
      <p:pic>
        <p:nvPicPr>
          <p:cNvPr id="38" name="図 37" descr="①.jpg"/>
          <p:cNvPicPr>
            <a:picLocks noChangeAspect="1"/>
          </p:cNvPicPr>
          <p:nvPr/>
        </p:nvPicPr>
        <p:blipFill>
          <a:blip r:embed="rId3" cstate="print"/>
          <a:stretch>
            <a:fillRect/>
          </a:stretch>
        </p:blipFill>
        <p:spPr>
          <a:xfrm>
            <a:off x="502096" y="853058"/>
            <a:ext cx="8102352" cy="5312246"/>
          </a:xfrm>
          <a:prstGeom prst="rect">
            <a:avLst/>
          </a:prstGeom>
        </p:spPr>
      </p:pic>
    </p:spTree>
  </p:cSld>
  <p:clrMapOvr>
    <a:masterClrMapping/>
  </p:clrMapOvr>
  <p:transition>
    <p:newsflash/>
    <p:sndAc>
      <p:stSnd>
        <p:snd r:embed="rId2" name="laser.wav"/>
      </p:stSnd>
    </p:sndAc>
  </p:transition>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4118</TotalTime>
  <Words>1912</Words>
  <Application>Microsoft Office PowerPoint</Application>
  <PresentationFormat>画面に合わせる (4:3)</PresentationFormat>
  <Paragraphs>328</Paragraphs>
  <Slides>15</Slides>
  <Notes>1</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Owner</cp:lastModifiedBy>
  <cp:revision>277</cp:revision>
  <dcterms:created xsi:type="dcterms:W3CDTF">2013-07-03T01:02:10Z</dcterms:created>
  <dcterms:modified xsi:type="dcterms:W3CDTF">2013-09-17T12:44:46Z</dcterms:modified>
</cp:coreProperties>
</file>