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3"/>
  </p:notesMasterIdLst>
  <p:sldIdLst>
    <p:sldId id="256" r:id="rId2"/>
    <p:sldId id="284" r:id="rId3"/>
    <p:sldId id="277" r:id="rId4"/>
    <p:sldId id="290" r:id="rId5"/>
    <p:sldId id="291" r:id="rId6"/>
    <p:sldId id="295" r:id="rId7"/>
    <p:sldId id="293" r:id="rId8"/>
    <p:sldId id="294" r:id="rId9"/>
    <p:sldId id="296" r:id="rId10"/>
    <p:sldId id="278" r:id="rId11"/>
    <p:sldId id="297" r:id="rId12"/>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淡色スタイル 1 - アクセント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93" autoAdjust="0"/>
    <p:restoredTop sz="81481" autoAdjust="0"/>
  </p:normalViewPr>
  <p:slideViewPr>
    <p:cSldViewPr>
      <p:cViewPr>
        <p:scale>
          <a:sx n="78" d="100"/>
          <a:sy n="78" d="100"/>
        </p:scale>
        <p:origin x="-1020"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2949786" cy="496967"/>
          </a:xfrm>
          <a:prstGeom prst="rect">
            <a:avLst/>
          </a:prstGeom>
        </p:spPr>
        <p:txBody>
          <a:bodyPr vert="horz" lIns="91550" tIns="45775" rIns="91550" bIns="4577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9" y="1"/>
            <a:ext cx="2949786" cy="496967"/>
          </a:xfrm>
          <a:prstGeom prst="rect">
            <a:avLst/>
          </a:prstGeom>
        </p:spPr>
        <p:txBody>
          <a:bodyPr vert="horz" lIns="91550" tIns="45775" rIns="91550" bIns="45775" rtlCol="0"/>
          <a:lstStyle>
            <a:lvl1pPr algn="r">
              <a:defRPr sz="1200"/>
            </a:lvl1pPr>
          </a:lstStyle>
          <a:p>
            <a:fld id="{EA0F9E07-0D13-43CE-A211-0B3012AC2227}" type="datetimeFigureOut">
              <a:rPr kumimoji="1" lang="ja-JP" altLang="en-US" smtClean="0"/>
              <a:pPr/>
              <a:t>2015/8/18</a:t>
            </a:fld>
            <a:endParaRPr kumimoji="1" lang="ja-JP" altLang="en-US"/>
          </a:p>
        </p:txBody>
      </p:sp>
      <p:sp>
        <p:nvSpPr>
          <p:cNvPr id="4" name="スライド イメージ プレースホルダー 3"/>
          <p:cNvSpPr>
            <a:spLocks noGrp="1" noRot="1" noChangeAspect="1"/>
          </p:cNvSpPr>
          <p:nvPr>
            <p:ph type="sldImg" idx="2"/>
          </p:nvPr>
        </p:nvSpPr>
        <p:spPr>
          <a:xfrm>
            <a:off x="919163" y="746125"/>
            <a:ext cx="4968875" cy="3727450"/>
          </a:xfrm>
          <a:prstGeom prst="rect">
            <a:avLst/>
          </a:prstGeom>
          <a:noFill/>
          <a:ln w="12700">
            <a:solidFill>
              <a:prstClr val="black"/>
            </a:solidFill>
          </a:ln>
        </p:spPr>
        <p:txBody>
          <a:bodyPr vert="horz" lIns="91550" tIns="45775" rIns="91550" bIns="45775" rtlCol="0" anchor="ctr"/>
          <a:lstStyle/>
          <a:p>
            <a:endParaRPr lang="ja-JP" altLang="en-US"/>
          </a:p>
        </p:txBody>
      </p:sp>
      <p:sp>
        <p:nvSpPr>
          <p:cNvPr id="5" name="ノート プレースホルダー 4"/>
          <p:cNvSpPr>
            <a:spLocks noGrp="1"/>
          </p:cNvSpPr>
          <p:nvPr>
            <p:ph type="body" sz="quarter" idx="3"/>
          </p:nvPr>
        </p:nvSpPr>
        <p:spPr>
          <a:xfrm>
            <a:off x="680721" y="4721186"/>
            <a:ext cx="5445760" cy="4472702"/>
          </a:xfrm>
          <a:prstGeom prst="rect">
            <a:avLst/>
          </a:prstGeom>
        </p:spPr>
        <p:txBody>
          <a:bodyPr vert="horz" lIns="91550" tIns="45775" rIns="91550" bIns="45775"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647"/>
            <a:ext cx="2949786" cy="496967"/>
          </a:xfrm>
          <a:prstGeom prst="rect">
            <a:avLst/>
          </a:prstGeom>
        </p:spPr>
        <p:txBody>
          <a:bodyPr vert="horz" lIns="91550" tIns="45775" rIns="91550" bIns="4577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9" y="9440647"/>
            <a:ext cx="2949786" cy="496967"/>
          </a:xfrm>
          <a:prstGeom prst="rect">
            <a:avLst/>
          </a:prstGeom>
        </p:spPr>
        <p:txBody>
          <a:bodyPr vert="horz" lIns="91550" tIns="45775" rIns="91550" bIns="45775" rtlCol="0" anchor="b"/>
          <a:lstStyle>
            <a:lvl1pPr algn="r">
              <a:defRPr sz="1200"/>
            </a:lvl1pPr>
          </a:lstStyle>
          <a:p>
            <a:fld id="{C0E5C2D1-7B00-4B54-A24D-A81C155E9A95}" type="slidenum">
              <a:rPr kumimoji="1" lang="ja-JP" altLang="en-US" smtClean="0"/>
              <a:pPr/>
              <a:t>‹#›</a:t>
            </a:fld>
            <a:endParaRPr kumimoji="1" lang="ja-JP" altLang="en-US"/>
          </a:p>
        </p:txBody>
      </p:sp>
    </p:spTree>
    <p:extLst>
      <p:ext uri="{BB962C8B-B14F-4D97-AF65-F5344CB8AC3E}">
        <p14:creationId xmlns:p14="http://schemas.microsoft.com/office/powerpoint/2010/main" val="346158280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1</a:t>
            </a:fld>
            <a:endParaRPr kumimoji="1" lang="ja-JP" altLang="en-US"/>
          </a:p>
        </p:txBody>
      </p:sp>
    </p:spTree>
    <p:extLst>
      <p:ext uri="{BB962C8B-B14F-4D97-AF65-F5344CB8AC3E}">
        <p14:creationId xmlns:p14="http://schemas.microsoft.com/office/powerpoint/2010/main" val="2583188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746125"/>
            <a:ext cx="4968875" cy="372745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10</a:t>
            </a:fld>
            <a:endParaRPr kumimoji="1" lang="ja-JP" altLang="en-US"/>
          </a:p>
        </p:txBody>
      </p:sp>
    </p:spTree>
    <p:extLst>
      <p:ext uri="{BB962C8B-B14F-4D97-AF65-F5344CB8AC3E}">
        <p14:creationId xmlns:p14="http://schemas.microsoft.com/office/powerpoint/2010/main" val="26223347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746125"/>
            <a:ext cx="4968875" cy="372745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11</a:t>
            </a:fld>
            <a:endParaRPr kumimoji="1" lang="ja-JP" altLang="en-US"/>
          </a:p>
        </p:txBody>
      </p:sp>
    </p:spTree>
    <p:extLst>
      <p:ext uri="{BB962C8B-B14F-4D97-AF65-F5344CB8AC3E}">
        <p14:creationId xmlns:p14="http://schemas.microsoft.com/office/powerpoint/2010/main" val="34602350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746125"/>
            <a:ext cx="4968875" cy="3727450"/>
          </a:xfrm>
        </p:spPr>
      </p:sp>
      <p:sp>
        <p:nvSpPr>
          <p:cNvPr id="3" name="ノート プレースホルダー 2"/>
          <p:cNvSpPr>
            <a:spLocks noGrp="1"/>
          </p:cNvSpPr>
          <p:nvPr>
            <p:ph type="body" idx="1"/>
          </p:nvPr>
        </p:nvSpPr>
        <p:spPr/>
        <p:txBody>
          <a:bodyPr/>
          <a:lstStyle/>
          <a:p>
            <a:r>
              <a:rPr kumimoji="1" lang="ja-JP" altLang="en-US" dirty="0" smtClean="0"/>
              <a:t>デイサービスは収支差率として</a:t>
            </a:r>
            <a:r>
              <a:rPr kumimoji="1" lang="en-US" altLang="ja-JP" dirty="0" smtClean="0"/>
              <a:t>26</a:t>
            </a:r>
            <a:r>
              <a:rPr kumimoji="1" lang="ja-JP" altLang="en-US" dirty="0" smtClean="0"/>
              <a:t>年度は</a:t>
            </a:r>
            <a:r>
              <a:rPr kumimoji="1" lang="en-US" altLang="ja-JP" dirty="0" smtClean="0"/>
              <a:t>3</a:t>
            </a:r>
            <a:r>
              <a:rPr kumimoji="1" lang="ja-JP" altLang="en-US" dirty="0" smtClean="0"/>
              <a:t>番目に高い</a:t>
            </a:r>
            <a:r>
              <a:rPr kumimoji="1" lang="en-US" altLang="ja-JP" dirty="0" smtClean="0"/>
              <a:t>10.6%,3</a:t>
            </a:r>
            <a:r>
              <a:rPr kumimoji="1" lang="ja-JP" altLang="en-US" dirty="0" smtClean="0"/>
              <a:t>年前は</a:t>
            </a:r>
            <a:r>
              <a:rPr kumimoji="1" lang="en-US" altLang="ja-JP" dirty="0" smtClean="0"/>
              <a:t>11.6%(</a:t>
            </a:r>
            <a:r>
              <a:rPr lang="zh-TW" altLang="en-US" dirty="0" smtClean="0"/>
              <a:t>平成</a:t>
            </a:r>
            <a:r>
              <a:rPr lang="en-US" altLang="zh-TW" dirty="0" smtClean="0"/>
              <a:t>26</a:t>
            </a:r>
            <a:r>
              <a:rPr lang="zh-TW" altLang="en-US" dirty="0" smtClean="0"/>
              <a:t>年介護事業経営実態調査結果 </a:t>
            </a:r>
            <a:endParaRPr kumimoji="1" lang="en-US" altLang="zh-TW" dirty="0" smtClean="0"/>
          </a:p>
          <a:p>
            <a:endParaRPr kumimoji="1" lang="en-US" altLang="ja-JP" dirty="0" smtClean="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2</a:t>
            </a:fld>
            <a:endParaRPr kumimoji="1" lang="ja-JP" altLang="en-US"/>
          </a:p>
        </p:txBody>
      </p:sp>
    </p:spTree>
    <p:extLst>
      <p:ext uri="{BB962C8B-B14F-4D97-AF65-F5344CB8AC3E}">
        <p14:creationId xmlns:p14="http://schemas.microsoft.com/office/powerpoint/2010/main" val="31567261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746125"/>
            <a:ext cx="4968875" cy="3727450"/>
          </a:xfrm>
        </p:spPr>
      </p:sp>
      <p:sp>
        <p:nvSpPr>
          <p:cNvPr id="3" name="ノート プレースホルダー 2"/>
          <p:cNvSpPr>
            <a:spLocks noGrp="1"/>
          </p:cNvSpPr>
          <p:nvPr>
            <p:ph type="body" idx="1"/>
          </p:nvPr>
        </p:nvSpPr>
        <p:spPr/>
        <p:txBody>
          <a:bodyPr/>
          <a:lstStyle/>
          <a:p>
            <a:r>
              <a:rPr lang="ja-JP" altLang="en-US" dirty="0" smtClean="0"/>
              <a:t>平成</a:t>
            </a:r>
            <a:r>
              <a:rPr lang="en-US" altLang="ja-JP" dirty="0" smtClean="0"/>
              <a:t>5</a:t>
            </a:r>
            <a:r>
              <a:rPr lang="ja-JP" altLang="en-US" dirty="0" smtClean="0"/>
              <a:t>年</a:t>
            </a:r>
            <a:r>
              <a:rPr lang="en-US" altLang="ja-JP" dirty="0" smtClean="0"/>
              <a:t>10</a:t>
            </a:r>
            <a:r>
              <a:rPr lang="ja-JP" altLang="en-US" dirty="0" smtClean="0"/>
              <a:t>月</a:t>
            </a:r>
            <a:r>
              <a:rPr lang="en-US" altLang="ja-JP" dirty="0" smtClean="0"/>
              <a:t>26</a:t>
            </a:r>
            <a:r>
              <a:rPr lang="ja-JP" altLang="en-US" dirty="0" smtClean="0"/>
              <a:t>日 老健第</a:t>
            </a:r>
            <a:r>
              <a:rPr lang="en-US" altLang="ja-JP" dirty="0" smtClean="0"/>
              <a:t>135</a:t>
            </a:r>
            <a:r>
              <a:rPr lang="ja-JP" altLang="en-US" dirty="0" smtClean="0"/>
              <a:t>号 厚生省老人保健福祉局長通知</a:t>
            </a:r>
            <a:endParaRPr lang="en-US" altLang="ja-JP" dirty="0" smtClean="0"/>
          </a:p>
          <a:p>
            <a:r>
              <a:rPr lang="ja-JP" altLang="en-US" dirty="0" smtClean="0"/>
              <a:t>③→日常生活に支障を来たすような行動や意思疎通の困難さがランク</a:t>
            </a:r>
            <a:r>
              <a:rPr lang="en-US" altLang="ja-JP" dirty="0" smtClean="0"/>
              <a:t>Ⅱ</a:t>
            </a:r>
            <a:r>
              <a:rPr lang="ja-JP" altLang="en-US" dirty="0" smtClean="0"/>
              <a:t>より重度となり、介護が必要となる状態である。「ときどき」とはどのくらいの頻度を指すかについては、症状・行動の種類等により異なるので一概には決められないが、一時も目を離せない状態ではない。</a:t>
            </a:r>
          </a:p>
          <a:p>
            <a:r>
              <a:rPr lang="ja-JP" altLang="en-US" dirty="0" smtClean="0"/>
              <a:t>在宅生活が基本であるが、一人暮らしは困難であるので、訪問指導や、夜間の利用も含めた在宅サービスを利用しこれらのサービスを組み合わせることによる在宅での対応を図る。</a:t>
            </a:r>
          </a:p>
          <a:p>
            <a:r>
              <a:rPr lang="ja-JP" altLang="en-US" dirty="0" smtClean="0"/>
              <a:t>具体的なサービスの例としては、訪問指導、訪問看護、訪問リハビリテーション、ホームヘルプサービス、デイケア・デイサービス、症状・行動が出現する時間帯を考慮したナイトケア等を含むショートステイ等の在宅サービスがあり、これらを組み合わせて利用（）</a:t>
            </a:r>
            <a:endParaRPr lang="en-US" altLang="ja-JP" dirty="0" smtClean="0"/>
          </a:p>
          <a:p>
            <a:endParaRPr kumimoji="1" lang="en-US" altLang="ja-JP" dirty="0" smtClean="0"/>
          </a:p>
          <a:p>
            <a:r>
              <a:rPr kumimoji="1" lang="ja-JP" altLang="en-US" dirty="0" smtClean="0"/>
              <a:t>認知症加算については、認知症高齢者の日常生活自立度</a:t>
            </a:r>
            <a:r>
              <a:rPr kumimoji="1" lang="en-US" altLang="ja-JP" dirty="0" smtClean="0"/>
              <a:t>3</a:t>
            </a:r>
            <a:r>
              <a:rPr kumimoji="1" lang="ja-JP" altLang="en-US" dirty="0" smtClean="0"/>
              <a:t>以上の利用者に対して加算とし、利用者ごとの算定と想定</a:t>
            </a:r>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3</a:t>
            </a:fld>
            <a:endParaRPr kumimoji="1" lang="ja-JP" altLang="en-US"/>
          </a:p>
        </p:txBody>
      </p:sp>
    </p:spTree>
    <p:extLst>
      <p:ext uri="{BB962C8B-B14F-4D97-AF65-F5344CB8AC3E}">
        <p14:creationId xmlns:p14="http://schemas.microsoft.com/office/powerpoint/2010/main" val="27285773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746125"/>
            <a:ext cx="4968875" cy="3727450"/>
          </a:xfrm>
        </p:spPr>
      </p:sp>
      <p:sp>
        <p:nvSpPr>
          <p:cNvPr id="3" name="ノート プレースホルダー 2"/>
          <p:cNvSpPr>
            <a:spLocks noGrp="1"/>
          </p:cNvSpPr>
          <p:nvPr>
            <p:ph type="body" idx="1"/>
          </p:nvPr>
        </p:nvSpPr>
        <p:spPr/>
        <p:txBody>
          <a:bodyPr/>
          <a:lstStyle/>
          <a:p>
            <a:r>
              <a:rPr lang="ja-JP" altLang="en-US" dirty="0" smtClean="0"/>
              <a:t>平成</a:t>
            </a:r>
            <a:r>
              <a:rPr lang="en-US" altLang="ja-JP" dirty="0" smtClean="0"/>
              <a:t>5</a:t>
            </a:r>
            <a:r>
              <a:rPr lang="ja-JP" altLang="en-US" dirty="0" smtClean="0"/>
              <a:t>年</a:t>
            </a:r>
            <a:r>
              <a:rPr lang="en-US" altLang="ja-JP" dirty="0" smtClean="0"/>
              <a:t>10</a:t>
            </a:r>
            <a:r>
              <a:rPr lang="ja-JP" altLang="en-US" dirty="0" smtClean="0"/>
              <a:t>月</a:t>
            </a:r>
            <a:r>
              <a:rPr lang="en-US" altLang="ja-JP" dirty="0" smtClean="0"/>
              <a:t>26</a:t>
            </a:r>
            <a:r>
              <a:rPr lang="ja-JP" altLang="en-US" dirty="0" smtClean="0"/>
              <a:t>日 老健第</a:t>
            </a:r>
            <a:r>
              <a:rPr lang="en-US" altLang="ja-JP" dirty="0" smtClean="0"/>
              <a:t>135</a:t>
            </a:r>
            <a:r>
              <a:rPr lang="ja-JP" altLang="en-US" dirty="0" smtClean="0"/>
              <a:t>号 厚生省老人保健福祉局長通知</a:t>
            </a:r>
            <a:endParaRPr lang="en-US" altLang="ja-JP" dirty="0" smtClean="0"/>
          </a:p>
          <a:p>
            <a:r>
              <a:rPr lang="ja-JP" altLang="en-US" dirty="0" smtClean="0"/>
              <a:t>③→日常生活に支障を来たすような行動や意思疎通の困難さがランク</a:t>
            </a:r>
            <a:r>
              <a:rPr lang="en-US" altLang="ja-JP" dirty="0" smtClean="0"/>
              <a:t>Ⅱ</a:t>
            </a:r>
            <a:r>
              <a:rPr lang="ja-JP" altLang="en-US" dirty="0" smtClean="0"/>
              <a:t>より重度となり、介護が必要となる状態である。「ときどき」とはどのくらいの頻度を指すかについては、症状・行動の種類等により異なるので一概には決められないが、一時も目を離せない状態ではない。</a:t>
            </a:r>
          </a:p>
          <a:p>
            <a:r>
              <a:rPr lang="ja-JP" altLang="en-US" dirty="0" smtClean="0"/>
              <a:t>在宅生活が基本であるが、一人暮らしは困難であるので、訪問指導や、夜間の利用も含めた在宅サービスを利用しこれらのサービスを組み合わせることによる在宅での対応を図る。</a:t>
            </a:r>
          </a:p>
          <a:p>
            <a:r>
              <a:rPr lang="ja-JP" altLang="en-US" dirty="0" smtClean="0"/>
              <a:t>具体的なサービスの例としては、訪問指導、訪問看護、訪問リハビリテーション、ホームヘルプサービス、デイケア・デイサービス、症状・行動が出現する時間帯を考慮したナイトケア等を含むショートステイ等の在宅サービスがあり、これらを組み合わせて利用（）</a:t>
            </a:r>
            <a:endParaRPr lang="en-US" altLang="ja-JP" dirty="0" smtClean="0"/>
          </a:p>
          <a:p>
            <a:endParaRPr kumimoji="1" lang="en-US" altLang="ja-JP" dirty="0" smtClean="0"/>
          </a:p>
          <a:p>
            <a:r>
              <a:rPr kumimoji="1" lang="ja-JP" altLang="en-US" dirty="0" smtClean="0"/>
              <a:t>認知症加算については、認知症高齢者の日常生活自立度</a:t>
            </a:r>
            <a:r>
              <a:rPr kumimoji="1" lang="en-US" altLang="ja-JP" dirty="0" smtClean="0"/>
              <a:t>3</a:t>
            </a:r>
            <a:r>
              <a:rPr kumimoji="1" lang="ja-JP" altLang="en-US" dirty="0" smtClean="0"/>
              <a:t>以上の利用者に対して加算とし、利用者ごとの算定と想定</a:t>
            </a:r>
            <a:endParaRPr kumimoji="1" lang="en-US" altLang="ja-JP" dirty="0" smtClean="0"/>
          </a:p>
          <a:p>
            <a:endParaRPr kumimoji="1" lang="en-US" altLang="ja-JP" dirty="0" smtClean="0"/>
          </a:p>
          <a:p>
            <a:r>
              <a:rPr kumimoji="1" lang="ja-JP" altLang="en-US" dirty="0" smtClean="0"/>
              <a:t>・中重度加算については、全営業日配置が必要。機能訓練指導員としても別で配置が必要</a:t>
            </a:r>
            <a:endParaRPr kumimoji="1" lang="en-US" altLang="ja-JP" dirty="0" smtClean="0"/>
          </a:p>
          <a:p>
            <a:r>
              <a:rPr kumimoji="1" lang="ja-JP" altLang="en-US" dirty="0" smtClean="0"/>
              <a:t>・</a:t>
            </a:r>
            <a:endParaRPr kumimoji="1" lang="en-US" altLang="ja-JP" dirty="0" smtClean="0"/>
          </a:p>
          <a:p>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4</a:t>
            </a:fld>
            <a:endParaRPr kumimoji="1" lang="ja-JP" altLang="en-US"/>
          </a:p>
        </p:txBody>
      </p:sp>
    </p:spTree>
    <p:extLst>
      <p:ext uri="{BB962C8B-B14F-4D97-AF65-F5344CB8AC3E}">
        <p14:creationId xmlns:p14="http://schemas.microsoft.com/office/powerpoint/2010/main" val="1935731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746125"/>
            <a:ext cx="4968875" cy="3727450"/>
          </a:xfrm>
        </p:spPr>
      </p:sp>
      <p:sp>
        <p:nvSpPr>
          <p:cNvPr id="3" name="ノート プレースホルダー 2"/>
          <p:cNvSpPr>
            <a:spLocks noGrp="1"/>
          </p:cNvSpPr>
          <p:nvPr>
            <p:ph type="body" idx="1"/>
          </p:nvPr>
        </p:nvSpPr>
        <p:spPr/>
        <p:txBody>
          <a:bodyPr/>
          <a:lstStyle/>
          <a:p>
            <a:r>
              <a:rPr lang="ja-JP" altLang="en-US" dirty="0" smtClean="0"/>
              <a:t>平成</a:t>
            </a:r>
            <a:r>
              <a:rPr lang="en-US" altLang="ja-JP" dirty="0" smtClean="0"/>
              <a:t>5</a:t>
            </a:r>
            <a:r>
              <a:rPr lang="ja-JP" altLang="en-US" dirty="0" smtClean="0"/>
              <a:t>年</a:t>
            </a:r>
            <a:r>
              <a:rPr lang="en-US" altLang="ja-JP" dirty="0" smtClean="0"/>
              <a:t>10</a:t>
            </a:r>
            <a:r>
              <a:rPr lang="ja-JP" altLang="en-US" dirty="0" smtClean="0"/>
              <a:t>月</a:t>
            </a:r>
            <a:r>
              <a:rPr lang="en-US" altLang="ja-JP" dirty="0" smtClean="0"/>
              <a:t>26</a:t>
            </a:r>
            <a:r>
              <a:rPr lang="ja-JP" altLang="en-US" dirty="0" smtClean="0"/>
              <a:t>日 老健第</a:t>
            </a:r>
            <a:r>
              <a:rPr lang="en-US" altLang="ja-JP" dirty="0" smtClean="0"/>
              <a:t>135</a:t>
            </a:r>
            <a:r>
              <a:rPr lang="ja-JP" altLang="en-US" dirty="0" smtClean="0"/>
              <a:t>号 厚生省老人保健福祉局長通知</a:t>
            </a:r>
            <a:endParaRPr lang="en-US" altLang="ja-JP" dirty="0" smtClean="0"/>
          </a:p>
          <a:p>
            <a:r>
              <a:rPr lang="ja-JP" altLang="en-US" dirty="0" smtClean="0"/>
              <a:t>③→日常生活に支障を来たすような行動や意思疎通の困難さがランク</a:t>
            </a:r>
            <a:r>
              <a:rPr lang="en-US" altLang="ja-JP" dirty="0" smtClean="0"/>
              <a:t>Ⅱ</a:t>
            </a:r>
            <a:r>
              <a:rPr lang="ja-JP" altLang="en-US" dirty="0" smtClean="0"/>
              <a:t>より重度となり、介護が必要となる状態である。「ときどき」とはどのくらいの頻度を指すかについては、症状・行動の種類等により異なるので一概には決められないが、一時も目を離せない状態ではない。</a:t>
            </a:r>
          </a:p>
          <a:p>
            <a:r>
              <a:rPr lang="ja-JP" altLang="en-US" dirty="0" smtClean="0"/>
              <a:t>在宅生活が基本であるが、一人暮らしは困難であるので、訪問指導や、夜間の利用も含めた在宅サービスを利用しこれらのサービスを組み合わせることによる在宅での対応を図る。</a:t>
            </a:r>
          </a:p>
          <a:p>
            <a:r>
              <a:rPr lang="ja-JP" altLang="en-US" dirty="0" smtClean="0"/>
              <a:t>具体的なサービスの例としては、訪問指導、訪問看護、訪問リハビリテーション、ホームヘルプサービス、デイケア・デイサービス、症状・行動が出現する時間帯を考慮したナイトケア等を含むショートステイ等の在宅サービスがあり、これらを組み合わせて利用（）</a:t>
            </a:r>
            <a:endParaRPr lang="en-US" altLang="ja-JP" dirty="0" smtClean="0"/>
          </a:p>
          <a:p>
            <a:endParaRPr kumimoji="1" lang="en-US" altLang="ja-JP" dirty="0" smtClean="0"/>
          </a:p>
          <a:p>
            <a:r>
              <a:rPr kumimoji="1" lang="ja-JP" altLang="en-US" dirty="0" smtClean="0"/>
              <a:t>認知症加算については、認知症高齢者の日常生活自立度</a:t>
            </a:r>
            <a:r>
              <a:rPr kumimoji="1" lang="en-US" altLang="ja-JP" dirty="0" smtClean="0"/>
              <a:t>3</a:t>
            </a:r>
            <a:r>
              <a:rPr kumimoji="1" lang="ja-JP" altLang="en-US" dirty="0" smtClean="0"/>
              <a:t>以上の利用者に対して加算とし、利用者ごとの算定と想定</a:t>
            </a:r>
            <a:endParaRPr kumimoji="1" lang="en-US" altLang="ja-JP" dirty="0" smtClean="0"/>
          </a:p>
          <a:p>
            <a:endParaRPr kumimoji="1" lang="en-US" altLang="ja-JP" dirty="0" smtClean="0"/>
          </a:p>
          <a:p>
            <a:r>
              <a:rPr kumimoji="1" lang="ja-JP" altLang="en-US" dirty="0" smtClean="0"/>
              <a:t>・中重度加算については、全営業日配置が必要。機能訓練指導員としても別で配置が必要</a:t>
            </a:r>
            <a:endParaRPr kumimoji="1" lang="en-US" altLang="ja-JP" dirty="0" smtClean="0"/>
          </a:p>
          <a:p>
            <a:r>
              <a:rPr kumimoji="1" lang="ja-JP" altLang="en-US" dirty="0" smtClean="0"/>
              <a:t>・</a:t>
            </a:r>
            <a:endParaRPr kumimoji="1" lang="en-US" altLang="ja-JP" dirty="0" smtClean="0"/>
          </a:p>
          <a:p>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5</a:t>
            </a:fld>
            <a:endParaRPr kumimoji="1" lang="ja-JP" altLang="en-US"/>
          </a:p>
        </p:txBody>
      </p:sp>
    </p:spTree>
    <p:extLst>
      <p:ext uri="{BB962C8B-B14F-4D97-AF65-F5344CB8AC3E}">
        <p14:creationId xmlns:p14="http://schemas.microsoft.com/office/powerpoint/2010/main" val="34058982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746125"/>
            <a:ext cx="4968875" cy="3727450"/>
          </a:xfrm>
        </p:spPr>
      </p:sp>
      <p:sp>
        <p:nvSpPr>
          <p:cNvPr id="3" name="ノート プレースホルダー 2"/>
          <p:cNvSpPr>
            <a:spLocks noGrp="1"/>
          </p:cNvSpPr>
          <p:nvPr>
            <p:ph type="body" idx="1"/>
          </p:nvPr>
        </p:nvSpPr>
        <p:spPr/>
        <p:txBody>
          <a:bodyPr/>
          <a:lstStyle/>
          <a:p>
            <a:r>
              <a:rPr lang="ja-JP" altLang="en-US" dirty="0" smtClean="0"/>
              <a:t>平成</a:t>
            </a:r>
            <a:r>
              <a:rPr lang="en-US" altLang="ja-JP" dirty="0" smtClean="0"/>
              <a:t>5</a:t>
            </a:r>
            <a:r>
              <a:rPr lang="ja-JP" altLang="en-US" dirty="0" smtClean="0"/>
              <a:t>年</a:t>
            </a:r>
            <a:r>
              <a:rPr lang="en-US" altLang="ja-JP" dirty="0" smtClean="0"/>
              <a:t>10</a:t>
            </a:r>
            <a:r>
              <a:rPr lang="ja-JP" altLang="en-US" dirty="0" smtClean="0"/>
              <a:t>月</a:t>
            </a:r>
            <a:r>
              <a:rPr lang="en-US" altLang="ja-JP" dirty="0" smtClean="0"/>
              <a:t>26</a:t>
            </a:r>
            <a:r>
              <a:rPr lang="ja-JP" altLang="en-US" dirty="0" smtClean="0"/>
              <a:t>日 老健第</a:t>
            </a:r>
            <a:r>
              <a:rPr lang="en-US" altLang="ja-JP" dirty="0" smtClean="0"/>
              <a:t>135</a:t>
            </a:r>
            <a:r>
              <a:rPr lang="ja-JP" altLang="en-US" dirty="0" smtClean="0"/>
              <a:t>号 厚生省老人保健福祉局長通知</a:t>
            </a:r>
            <a:endParaRPr lang="en-US" altLang="ja-JP" dirty="0" smtClean="0"/>
          </a:p>
          <a:p>
            <a:r>
              <a:rPr lang="ja-JP" altLang="en-US" dirty="0" smtClean="0"/>
              <a:t>③→日常生活に支障を来たすような行動や意思疎通の困難さがランク</a:t>
            </a:r>
            <a:r>
              <a:rPr lang="en-US" altLang="ja-JP" dirty="0" smtClean="0"/>
              <a:t>Ⅱ</a:t>
            </a:r>
            <a:r>
              <a:rPr lang="ja-JP" altLang="en-US" dirty="0" smtClean="0"/>
              <a:t>より重度となり、介護が必要となる状態である。「ときどき」とはどのくらいの頻度を指すかについては、症状・行動の種類等により異なるので一概には決められないが、一時も目を離せない状態ではない。</a:t>
            </a:r>
          </a:p>
          <a:p>
            <a:r>
              <a:rPr lang="ja-JP" altLang="en-US" dirty="0" smtClean="0"/>
              <a:t>在宅生活が基本であるが、一人暮らしは困難であるので、訪問指導や、夜間の利用も含めた在宅サービスを利用しこれらのサービスを組み合わせることによる在宅での対応を図る。</a:t>
            </a:r>
          </a:p>
          <a:p>
            <a:r>
              <a:rPr lang="ja-JP" altLang="en-US" dirty="0" smtClean="0"/>
              <a:t>具体的なサービスの例としては、訪問指導、訪問看護、訪問リハビリテーション、ホームヘルプサービス、デイケア・デイサービス、症状・行動が出現する時間帯を考慮したナイトケア等を含むショートステイ等の在宅サービスがあり、これらを組み合わせて利用（）</a:t>
            </a:r>
            <a:endParaRPr lang="en-US" altLang="ja-JP" dirty="0" smtClean="0"/>
          </a:p>
          <a:p>
            <a:endParaRPr kumimoji="1" lang="en-US" altLang="ja-JP" dirty="0" smtClean="0"/>
          </a:p>
          <a:p>
            <a:r>
              <a:rPr kumimoji="1" lang="ja-JP" altLang="en-US" dirty="0" smtClean="0"/>
              <a:t>認知症加算については、認知症高齢者の日常生活自立度</a:t>
            </a:r>
            <a:r>
              <a:rPr kumimoji="1" lang="en-US" altLang="ja-JP" dirty="0" smtClean="0"/>
              <a:t>3</a:t>
            </a:r>
            <a:r>
              <a:rPr kumimoji="1" lang="ja-JP" altLang="en-US" dirty="0" smtClean="0"/>
              <a:t>以上の利用者に対して加算とし、利用者ごとの算定と想定</a:t>
            </a:r>
            <a:endParaRPr kumimoji="1" lang="en-US" altLang="ja-JP" dirty="0" smtClean="0"/>
          </a:p>
          <a:p>
            <a:endParaRPr kumimoji="1" lang="en-US" altLang="ja-JP" dirty="0" smtClean="0"/>
          </a:p>
          <a:p>
            <a:r>
              <a:rPr kumimoji="1" lang="ja-JP" altLang="en-US" dirty="0" smtClean="0"/>
              <a:t>・中重度加算については、全営業日配置が必要。機能訓練指導員としても別で配置が必要</a:t>
            </a:r>
            <a:endParaRPr kumimoji="1" lang="en-US" altLang="ja-JP" dirty="0" smtClean="0"/>
          </a:p>
          <a:p>
            <a:r>
              <a:rPr kumimoji="1" lang="ja-JP" altLang="en-US" dirty="0" smtClean="0"/>
              <a:t>・</a:t>
            </a:r>
            <a:endParaRPr kumimoji="1" lang="en-US" altLang="ja-JP" dirty="0" smtClean="0"/>
          </a:p>
          <a:p>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6</a:t>
            </a:fld>
            <a:endParaRPr kumimoji="1" lang="ja-JP" altLang="en-US"/>
          </a:p>
        </p:txBody>
      </p:sp>
    </p:spTree>
    <p:extLst>
      <p:ext uri="{BB962C8B-B14F-4D97-AF65-F5344CB8AC3E}">
        <p14:creationId xmlns:p14="http://schemas.microsoft.com/office/powerpoint/2010/main" val="40849275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746125"/>
            <a:ext cx="4968875" cy="3727450"/>
          </a:xfrm>
        </p:spPr>
      </p:sp>
      <p:sp>
        <p:nvSpPr>
          <p:cNvPr id="3" name="ノート プレースホルダー 2"/>
          <p:cNvSpPr>
            <a:spLocks noGrp="1"/>
          </p:cNvSpPr>
          <p:nvPr>
            <p:ph type="body" idx="1"/>
          </p:nvPr>
        </p:nvSpPr>
        <p:spPr/>
        <p:txBody>
          <a:bodyPr/>
          <a:lstStyle/>
          <a:p>
            <a:r>
              <a:rPr kumimoji="1" lang="ja-JP" altLang="en-US" dirty="0" smtClean="0"/>
              <a:t>処遇改善加算を活かして</a:t>
            </a:r>
            <a:endParaRPr kumimoji="1" lang="en-US" altLang="ja-JP" dirty="0" smtClean="0"/>
          </a:p>
          <a:p>
            <a:r>
              <a:rPr kumimoji="1" lang="ja-JP" altLang="en-US" dirty="0" smtClean="0"/>
              <a:t>・インセンティブとして</a:t>
            </a:r>
            <a:endParaRPr kumimoji="1" lang="en-US" altLang="ja-JP" dirty="0" smtClean="0"/>
          </a:p>
          <a:p>
            <a:r>
              <a:rPr kumimoji="1" lang="ja-JP" altLang="en-US" dirty="0" smtClean="0"/>
              <a:t>モニタリング、計画書</a:t>
            </a:r>
            <a:r>
              <a:rPr kumimoji="1" lang="en-US" altLang="ja-JP" dirty="0" smtClean="0"/>
              <a:t>1</a:t>
            </a:r>
            <a:r>
              <a:rPr kumimoji="1" lang="ja-JP" altLang="en-US" dirty="0" smtClean="0"/>
              <a:t>枚いくら、社内講師一回いくら。</a:t>
            </a:r>
            <a:endParaRPr kumimoji="1" lang="en-US" altLang="ja-JP" dirty="0" smtClean="0"/>
          </a:p>
          <a:p>
            <a:r>
              <a:rPr kumimoji="1" lang="ja-JP" altLang="en-US" dirty="0" smtClean="0"/>
              <a:t>・認知症研修の手当として＋</a:t>
            </a:r>
            <a:r>
              <a:rPr kumimoji="1" lang="en-US" altLang="ja-JP" dirty="0" smtClean="0"/>
              <a:t>2</a:t>
            </a:r>
            <a:r>
              <a:rPr kumimoji="1" lang="ja-JP" altLang="en-US" dirty="0" smtClean="0"/>
              <a:t>万位？</a:t>
            </a:r>
            <a:endParaRPr kumimoji="1" lang="en-US" altLang="ja-JP" dirty="0" smtClean="0"/>
          </a:p>
          <a:p>
            <a:endParaRPr kumimoji="1" lang="en-US" altLang="ja-JP" dirty="0" smtClean="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7</a:t>
            </a:fld>
            <a:endParaRPr kumimoji="1" lang="ja-JP" altLang="en-US"/>
          </a:p>
        </p:txBody>
      </p:sp>
    </p:spTree>
    <p:extLst>
      <p:ext uri="{BB962C8B-B14F-4D97-AF65-F5344CB8AC3E}">
        <p14:creationId xmlns:p14="http://schemas.microsoft.com/office/powerpoint/2010/main" val="16631810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746125"/>
            <a:ext cx="4968875" cy="3727450"/>
          </a:xfrm>
        </p:spPr>
      </p:sp>
      <p:sp>
        <p:nvSpPr>
          <p:cNvPr id="3" name="ノート プレースホルダー 2"/>
          <p:cNvSpPr>
            <a:spLocks noGrp="1"/>
          </p:cNvSpPr>
          <p:nvPr>
            <p:ph type="body" idx="1"/>
          </p:nvPr>
        </p:nvSpPr>
        <p:spPr/>
        <p:txBody>
          <a:bodyPr/>
          <a:lstStyle/>
          <a:p>
            <a:r>
              <a:rPr lang="ja-JP" altLang="en-US" dirty="0" smtClean="0"/>
              <a:t>平成</a:t>
            </a:r>
            <a:r>
              <a:rPr lang="en-US" altLang="ja-JP" dirty="0" smtClean="0"/>
              <a:t>5</a:t>
            </a:r>
            <a:r>
              <a:rPr lang="ja-JP" altLang="en-US" dirty="0" smtClean="0"/>
              <a:t>年</a:t>
            </a:r>
            <a:r>
              <a:rPr lang="en-US" altLang="ja-JP" dirty="0" smtClean="0"/>
              <a:t>10</a:t>
            </a:r>
            <a:r>
              <a:rPr lang="ja-JP" altLang="en-US" dirty="0" smtClean="0"/>
              <a:t>月</a:t>
            </a:r>
            <a:r>
              <a:rPr lang="en-US" altLang="ja-JP" dirty="0" smtClean="0"/>
              <a:t>26</a:t>
            </a:r>
            <a:r>
              <a:rPr lang="ja-JP" altLang="en-US" dirty="0" smtClean="0"/>
              <a:t>日 老健第</a:t>
            </a:r>
            <a:r>
              <a:rPr lang="en-US" altLang="ja-JP" dirty="0" smtClean="0"/>
              <a:t>135</a:t>
            </a:r>
            <a:r>
              <a:rPr lang="ja-JP" altLang="en-US" dirty="0" smtClean="0"/>
              <a:t>号 厚生省老人保健福祉局長通知</a:t>
            </a:r>
            <a:endParaRPr lang="en-US" altLang="ja-JP" dirty="0" smtClean="0"/>
          </a:p>
          <a:p>
            <a:r>
              <a:rPr lang="ja-JP" altLang="en-US" dirty="0" smtClean="0"/>
              <a:t>③→日常生活に支障を来たすような行動や意思疎通の困難さがランク</a:t>
            </a:r>
            <a:r>
              <a:rPr lang="en-US" altLang="ja-JP" dirty="0" smtClean="0"/>
              <a:t>Ⅱ</a:t>
            </a:r>
            <a:r>
              <a:rPr lang="ja-JP" altLang="en-US" dirty="0" smtClean="0"/>
              <a:t>より重度となり、介護が必要となる状態である。「ときどき」とはどのくらいの頻度を指すかについては、症状・行動の種類等により異なるので一概には決められないが、一時も目を離せない状態ではない。</a:t>
            </a:r>
          </a:p>
          <a:p>
            <a:r>
              <a:rPr lang="ja-JP" altLang="en-US" dirty="0" smtClean="0"/>
              <a:t>在宅生活が基本であるが、一人暮らしは困難であるので、訪問指導や、夜間の利用も含めた在宅サービスを利用しこれらのサービスを組み合わせることによる在宅での対応を図る。</a:t>
            </a:r>
          </a:p>
          <a:p>
            <a:r>
              <a:rPr lang="ja-JP" altLang="en-US" dirty="0" smtClean="0"/>
              <a:t>具体的なサービスの例としては、訪問指導、訪問看護、訪問リハビリテーション、ホームヘルプサービス、デイケア・デイサービス、症状・行動が出現する時間帯を考慮したナイトケア等を含むショートステイ等の在宅サービスがあり、これらを組み合わせて利用（）</a:t>
            </a:r>
            <a:endParaRPr lang="en-US" altLang="ja-JP" dirty="0" smtClean="0"/>
          </a:p>
          <a:p>
            <a:endParaRPr kumimoji="1" lang="en-US" altLang="ja-JP" dirty="0" smtClean="0"/>
          </a:p>
          <a:p>
            <a:r>
              <a:rPr kumimoji="1" lang="ja-JP" altLang="en-US" dirty="0" smtClean="0"/>
              <a:t>認知症加算については、認知症高齢者の日常生活自立度</a:t>
            </a:r>
            <a:r>
              <a:rPr kumimoji="1" lang="en-US" altLang="ja-JP" dirty="0" smtClean="0"/>
              <a:t>3</a:t>
            </a:r>
            <a:r>
              <a:rPr kumimoji="1" lang="ja-JP" altLang="en-US" dirty="0" smtClean="0"/>
              <a:t>以上の利用者に対して加算とし、利用者ごとの算定と想定</a:t>
            </a:r>
            <a:endParaRPr kumimoji="1" lang="en-US" altLang="ja-JP" dirty="0" smtClean="0"/>
          </a:p>
          <a:p>
            <a:endParaRPr kumimoji="1" lang="en-US" altLang="ja-JP" dirty="0" smtClean="0"/>
          </a:p>
          <a:p>
            <a:r>
              <a:rPr kumimoji="1" lang="ja-JP" altLang="en-US" dirty="0" smtClean="0"/>
              <a:t>・中重度加算については、全営業日配置が必要。機能訓練指導員としても別で配置が必要</a:t>
            </a:r>
            <a:endParaRPr kumimoji="1" lang="en-US" altLang="ja-JP" dirty="0" smtClean="0"/>
          </a:p>
          <a:p>
            <a:r>
              <a:rPr kumimoji="1" lang="ja-JP" altLang="en-US" dirty="0" smtClean="0"/>
              <a:t>・</a:t>
            </a:r>
            <a:endParaRPr kumimoji="1" lang="en-US" altLang="ja-JP" dirty="0" smtClean="0"/>
          </a:p>
          <a:p>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8</a:t>
            </a:fld>
            <a:endParaRPr kumimoji="1" lang="ja-JP" altLang="en-US"/>
          </a:p>
        </p:txBody>
      </p:sp>
    </p:spTree>
    <p:extLst>
      <p:ext uri="{BB962C8B-B14F-4D97-AF65-F5344CB8AC3E}">
        <p14:creationId xmlns:p14="http://schemas.microsoft.com/office/powerpoint/2010/main" val="35292065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9163" y="746125"/>
            <a:ext cx="4968875" cy="3727450"/>
          </a:xfrm>
        </p:spPr>
      </p:sp>
      <p:sp>
        <p:nvSpPr>
          <p:cNvPr id="3" name="ノート プレースホルダー 2"/>
          <p:cNvSpPr>
            <a:spLocks noGrp="1"/>
          </p:cNvSpPr>
          <p:nvPr>
            <p:ph type="body" idx="1"/>
          </p:nvPr>
        </p:nvSpPr>
        <p:spPr/>
        <p:txBody>
          <a:bodyPr/>
          <a:lstStyle/>
          <a:p>
            <a:r>
              <a:rPr lang="ja-JP" altLang="en-US" dirty="0" smtClean="0"/>
              <a:t>平成</a:t>
            </a:r>
            <a:r>
              <a:rPr lang="en-US" altLang="ja-JP" dirty="0" smtClean="0"/>
              <a:t>5</a:t>
            </a:r>
            <a:r>
              <a:rPr lang="ja-JP" altLang="en-US" dirty="0" smtClean="0"/>
              <a:t>年</a:t>
            </a:r>
            <a:r>
              <a:rPr lang="en-US" altLang="ja-JP" dirty="0" smtClean="0"/>
              <a:t>10</a:t>
            </a:r>
            <a:r>
              <a:rPr lang="ja-JP" altLang="en-US" dirty="0" smtClean="0"/>
              <a:t>月</a:t>
            </a:r>
            <a:r>
              <a:rPr lang="en-US" altLang="ja-JP" dirty="0" smtClean="0"/>
              <a:t>26</a:t>
            </a:r>
            <a:r>
              <a:rPr lang="ja-JP" altLang="en-US" dirty="0" smtClean="0"/>
              <a:t>日 老健第</a:t>
            </a:r>
            <a:r>
              <a:rPr lang="en-US" altLang="ja-JP" dirty="0" smtClean="0"/>
              <a:t>135</a:t>
            </a:r>
            <a:r>
              <a:rPr lang="ja-JP" altLang="en-US" dirty="0" smtClean="0"/>
              <a:t>号 厚生省老人保健福祉局長通知</a:t>
            </a:r>
            <a:endParaRPr lang="en-US" altLang="ja-JP" dirty="0" smtClean="0"/>
          </a:p>
          <a:p>
            <a:r>
              <a:rPr lang="ja-JP" altLang="en-US" dirty="0" smtClean="0"/>
              <a:t>③→日常生活に支障を来たすような行動や意思疎通の困難さがランク</a:t>
            </a:r>
            <a:r>
              <a:rPr lang="en-US" altLang="ja-JP" dirty="0" smtClean="0"/>
              <a:t>Ⅱ</a:t>
            </a:r>
            <a:r>
              <a:rPr lang="ja-JP" altLang="en-US" dirty="0" smtClean="0"/>
              <a:t>より重度となり、介護が必要となる状態である。「ときどき」とはどのくらいの頻度を指すかについては、症状・行動の種類等により異なるので一概には決められないが、一時も目を離せない状態ではない。</a:t>
            </a:r>
          </a:p>
          <a:p>
            <a:r>
              <a:rPr lang="ja-JP" altLang="en-US" dirty="0" smtClean="0"/>
              <a:t>在宅生活が基本であるが、一人暮らしは困難であるので、訪問指導や、夜間の利用も含めた在宅サービスを利用しこれらのサービスを組み合わせることによる在宅での対応を図る。</a:t>
            </a:r>
          </a:p>
          <a:p>
            <a:r>
              <a:rPr lang="ja-JP" altLang="en-US" dirty="0" smtClean="0"/>
              <a:t>具体的なサービスの例としては、訪問指導、訪問看護、訪問リハビリテーション、ホームヘルプサービス、デイケア・デイサービス、症状・行動が出現する時間帯を考慮したナイトケア等を含むショートステイ等の在宅サービスがあり、これらを組み合わせて利用（）</a:t>
            </a:r>
            <a:endParaRPr lang="en-US" altLang="ja-JP" dirty="0" smtClean="0"/>
          </a:p>
          <a:p>
            <a:endParaRPr kumimoji="1" lang="en-US" altLang="ja-JP" dirty="0" smtClean="0"/>
          </a:p>
          <a:p>
            <a:r>
              <a:rPr kumimoji="1" lang="ja-JP" altLang="en-US" dirty="0" smtClean="0"/>
              <a:t>認知症加算については、認知症高齢者の日常生活自立度</a:t>
            </a:r>
            <a:r>
              <a:rPr kumimoji="1" lang="en-US" altLang="ja-JP" dirty="0" smtClean="0"/>
              <a:t>3</a:t>
            </a:r>
            <a:r>
              <a:rPr kumimoji="1" lang="ja-JP" altLang="en-US" dirty="0" smtClean="0"/>
              <a:t>以上の利用者に対して加算とし、利用者ごとの算定と想定</a:t>
            </a:r>
            <a:endParaRPr kumimoji="1" lang="en-US" altLang="ja-JP" dirty="0" smtClean="0"/>
          </a:p>
          <a:p>
            <a:endParaRPr kumimoji="1" lang="en-US" altLang="ja-JP" dirty="0" smtClean="0"/>
          </a:p>
          <a:p>
            <a:r>
              <a:rPr kumimoji="1" lang="ja-JP" altLang="en-US" dirty="0" smtClean="0"/>
              <a:t>・中重度加算については、全営業日配置が必要。機能訓練指導員としても別で配置が必要</a:t>
            </a:r>
            <a:endParaRPr kumimoji="1" lang="en-US" altLang="ja-JP" dirty="0" smtClean="0"/>
          </a:p>
          <a:p>
            <a:r>
              <a:rPr kumimoji="1" lang="ja-JP" altLang="en-US" dirty="0" smtClean="0"/>
              <a:t>・</a:t>
            </a:r>
            <a:endParaRPr kumimoji="1" lang="en-US" altLang="ja-JP" dirty="0" smtClean="0"/>
          </a:p>
          <a:p>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9</a:t>
            </a:fld>
            <a:endParaRPr kumimoji="1" lang="ja-JP" altLang="en-US"/>
          </a:p>
        </p:txBody>
      </p:sp>
    </p:spTree>
    <p:extLst>
      <p:ext uri="{BB962C8B-B14F-4D97-AF65-F5344CB8AC3E}">
        <p14:creationId xmlns:p14="http://schemas.microsoft.com/office/powerpoint/2010/main" val="7128565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7"/>
            <a:ext cx="7772400" cy="1470025"/>
          </a:xfrm>
          <a:prstGeom prst="rect">
            <a:avLst/>
          </a:prstGeo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600202"/>
            <a:ext cx="8229600" cy="4525963"/>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40"/>
            <a:ext cx="2057400" cy="5851525"/>
          </a:xfrm>
          <a:prstGeom prst="rect">
            <a:avLst/>
          </a:prstGeo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1" y="274640"/>
            <a:ext cx="6031523" cy="5851525"/>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457200" y="1600202"/>
            <a:ext cx="8229600" cy="4525963"/>
          </a:xfrm>
          <a:prstGeom prst="rect">
            <a:avLst/>
          </a:prstGeo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435" y="4406902"/>
            <a:ext cx="7772400" cy="1362075"/>
          </a:xfrm>
          <a:prstGeom prst="rect">
            <a:avLst/>
          </a:prstGeo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435" y="2906714"/>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1" y="1600202"/>
            <a:ext cx="4044463"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2338" y="1600202"/>
            <a:ext cx="4044463"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06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06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271" y="1535113"/>
            <a:ext cx="4041531"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271" y="2174875"/>
            <a:ext cx="4041531"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スライド番号プレースホルダ 6"/>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スライド番号プレースホルダ 2"/>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1" y="273050"/>
            <a:ext cx="3008435" cy="1162050"/>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538" y="273052"/>
            <a:ext cx="5111263"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1" y="1435102"/>
            <a:ext cx="3008435"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167" y="4800601"/>
            <a:ext cx="5486400" cy="566738"/>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167"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ja-JP" altLang="en-US"/>
          </a:p>
        </p:txBody>
      </p:sp>
      <p:sp>
        <p:nvSpPr>
          <p:cNvPr id="4" name="テキスト プレースホルダ 3"/>
          <p:cNvSpPr>
            <a:spLocks noGrp="1"/>
          </p:cNvSpPr>
          <p:nvPr>
            <p:ph type="body" sz="half" idx="2"/>
          </p:nvPr>
        </p:nvSpPr>
        <p:spPr>
          <a:xfrm>
            <a:off x="1792167" y="5367339"/>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18" Type="http://schemas.openxmlformats.org/officeDocument/2006/relationships/image" Target="../media/image5.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46929" name="Picture 17"/>
          <p:cNvPicPr>
            <a:picLocks noChangeAspect="1" noChangeArrowheads="1"/>
          </p:cNvPicPr>
          <p:nvPr/>
        </p:nvPicPr>
        <p:blipFill>
          <a:blip r:embed="rId14" cstate="print"/>
          <a:srcRect/>
          <a:stretch>
            <a:fillRect/>
          </a:stretch>
        </p:blipFill>
        <p:spPr bwMode="auto">
          <a:xfrm>
            <a:off x="0" y="6286502"/>
            <a:ext cx="9144000" cy="581025"/>
          </a:xfrm>
          <a:prstGeom prst="rect">
            <a:avLst/>
          </a:prstGeom>
          <a:noFill/>
          <a:ln w="9525">
            <a:noFill/>
            <a:miter lim="800000"/>
            <a:headEnd/>
            <a:tailEnd/>
          </a:ln>
          <a:effectLst/>
        </p:spPr>
      </p:pic>
      <p:sp>
        <p:nvSpPr>
          <p:cNvPr id="1446916" name="Rectangle 4"/>
          <p:cNvSpPr>
            <a:spLocks noGrp="1" noChangeArrowheads="1"/>
          </p:cNvSpPr>
          <p:nvPr>
            <p:ph type="sldNum" sz="quarter" idx="4"/>
          </p:nvPr>
        </p:nvSpPr>
        <p:spPr bwMode="auto">
          <a:xfrm>
            <a:off x="8172450" y="6597651"/>
            <a:ext cx="971551" cy="260350"/>
          </a:xfrm>
          <a:prstGeom prst="rect">
            <a:avLst/>
          </a:prstGeom>
          <a:noFill/>
          <a:ln w="9525">
            <a:noFill/>
            <a:miter lim="800000"/>
            <a:headEnd/>
            <a:tailEnd/>
          </a:ln>
          <a:effectLst/>
        </p:spPr>
        <p:txBody>
          <a:bodyPr vert="horz" wrap="none" lIns="91440" tIns="0" rIns="91440" bIns="0" numCol="1" anchor="ctr" anchorCtr="0" compatLnSpc="1">
            <a:prstTxWarp prst="textNoShape">
              <a:avLst/>
            </a:prstTxWarp>
          </a:bodyPr>
          <a:lstStyle>
            <a:lvl1pPr algn="r">
              <a:defRPr sz="1000">
                <a:solidFill>
                  <a:schemeClr val="bg1"/>
                </a:solidFill>
                <a:ea typeface="HGP創英角ｺﾞｼｯｸUB" pitchFamily="50" charset="-128"/>
              </a:defRPr>
            </a:lvl1pPr>
          </a:lstStyle>
          <a:p>
            <a:fld id="{EDE73ACA-261E-4BC9-8A40-0CC419A9CACB}" type="slidenum">
              <a:rPr kumimoji="1" lang="ja-JP" altLang="en-US" smtClean="0"/>
              <a:pPr/>
              <a:t>‹#›</a:t>
            </a:fld>
            <a:endParaRPr kumimoji="1" lang="ja-JP" altLang="en-US"/>
          </a:p>
        </p:txBody>
      </p:sp>
      <p:sp>
        <p:nvSpPr>
          <p:cNvPr id="1446921" name="Rectangle 9"/>
          <p:cNvSpPr>
            <a:spLocks noChangeArrowheads="1"/>
          </p:cNvSpPr>
          <p:nvPr/>
        </p:nvSpPr>
        <p:spPr bwMode="auto">
          <a:xfrm>
            <a:off x="29308" y="6346825"/>
            <a:ext cx="3125667" cy="463550"/>
          </a:xfrm>
          <a:prstGeom prst="rect">
            <a:avLst/>
          </a:prstGeom>
          <a:solidFill>
            <a:schemeClr val="bg1"/>
          </a:solidFill>
          <a:ln w="19050">
            <a:solidFill>
              <a:srgbClr val="C0C0C0"/>
            </a:solidFill>
            <a:miter lim="800000"/>
            <a:headEnd/>
            <a:tailEnd/>
          </a:ln>
          <a:effectLst/>
        </p:spPr>
        <p:txBody>
          <a:bodyPr wrap="none" anchor="ctr"/>
          <a:lstStyle/>
          <a:p>
            <a:endParaRPr lang="ja-JP" altLang="en-US"/>
          </a:p>
        </p:txBody>
      </p:sp>
      <p:pic>
        <p:nvPicPr>
          <p:cNvPr id="1446922" name="Picture 10" descr="across_1"/>
          <p:cNvPicPr>
            <a:picLocks noChangeAspect="1" noChangeArrowheads="1"/>
          </p:cNvPicPr>
          <p:nvPr/>
        </p:nvPicPr>
        <p:blipFill>
          <a:blip r:embed="rId15" cstate="print"/>
          <a:srcRect/>
          <a:stretch>
            <a:fillRect/>
          </a:stretch>
        </p:blipFill>
        <p:spPr bwMode="auto">
          <a:xfrm>
            <a:off x="42497" y="6359526"/>
            <a:ext cx="646235" cy="431800"/>
          </a:xfrm>
          <a:prstGeom prst="rect">
            <a:avLst/>
          </a:prstGeom>
          <a:noFill/>
        </p:spPr>
      </p:pic>
      <p:pic>
        <p:nvPicPr>
          <p:cNvPr id="1446923" name="Picture 11" descr="across_2"/>
          <p:cNvPicPr>
            <a:picLocks noChangeAspect="1" noChangeArrowheads="1"/>
          </p:cNvPicPr>
          <p:nvPr/>
        </p:nvPicPr>
        <p:blipFill>
          <a:blip r:embed="rId16" cstate="print"/>
          <a:srcRect/>
          <a:stretch>
            <a:fillRect/>
          </a:stretch>
        </p:blipFill>
        <p:spPr bwMode="auto">
          <a:xfrm>
            <a:off x="744417" y="6410327"/>
            <a:ext cx="2397369" cy="333375"/>
          </a:xfrm>
          <a:prstGeom prst="rect">
            <a:avLst/>
          </a:prstGeom>
          <a:noFill/>
        </p:spPr>
      </p:pic>
      <p:pic>
        <p:nvPicPr>
          <p:cNvPr id="1446927" name="Picture 15"/>
          <p:cNvPicPr>
            <a:picLocks noChangeAspect="1" noChangeArrowheads="1"/>
          </p:cNvPicPr>
          <p:nvPr/>
        </p:nvPicPr>
        <p:blipFill>
          <a:blip r:embed="rId17" cstate="print"/>
          <a:srcRect/>
          <a:stretch>
            <a:fillRect/>
          </a:stretch>
        </p:blipFill>
        <p:spPr bwMode="auto">
          <a:xfrm>
            <a:off x="0" y="581027"/>
            <a:ext cx="9144000" cy="169863"/>
          </a:xfrm>
          <a:prstGeom prst="rect">
            <a:avLst/>
          </a:prstGeom>
          <a:noFill/>
          <a:ln w="9525">
            <a:noFill/>
            <a:miter lim="800000"/>
            <a:headEnd/>
            <a:tailEnd/>
          </a:ln>
          <a:effectLst/>
        </p:spPr>
      </p:pic>
      <p:pic>
        <p:nvPicPr>
          <p:cNvPr id="1446928" name="Picture 16"/>
          <p:cNvPicPr>
            <a:picLocks noChangeAspect="1" noChangeArrowheads="1"/>
          </p:cNvPicPr>
          <p:nvPr/>
        </p:nvPicPr>
        <p:blipFill>
          <a:blip r:embed="rId14" cstate="print"/>
          <a:srcRect/>
          <a:stretch>
            <a:fillRect/>
          </a:stretch>
        </p:blipFill>
        <p:spPr bwMode="auto">
          <a:xfrm>
            <a:off x="0" y="2"/>
            <a:ext cx="9144000" cy="581025"/>
          </a:xfrm>
          <a:prstGeom prst="rect">
            <a:avLst/>
          </a:prstGeom>
          <a:noFill/>
          <a:ln w="9525">
            <a:noFill/>
            <a:miter lim="800000"/>
            <a:headEnd/>
            <a:tailEnd/>
          </a:ln>
          <a:effectLst/>
        </p:spPr>
      </p:pic>
      <p:pic>
        <p:nvPicPr>
          <p:cNvPr id="1446930" name="Picture 18"/>
          <p:cNvPicPr>
            <a:picLocks noChangeAspect="1" noChangeArrowheads="1"/>
          </p:cNvPicPr>
          <p:nvPr/>
        </p:nvPicPr>
        <p:blipFill>
          <a:blip r:embed="rId17" cstate="print"/>
          <a:srcRect/>
          <a:stretch>
            <a:fillRect/>
          </a:stretch>
        </p:blipFill>
        <p:spPr bwMode="auto">
          <a:xfrm>
            <a:off x="0" y="6221415"/>
            <a:ext cx="9144000" cy="65087"/>
          </a:xfrm>
          <a:prstGeom prst="rect">
            <a:avLst/>
          </a:prstGeom>
          <a:noFill/>
          <a:ln w="9525">
            <a:noFill/>
            <a:miter lim="800000"/>
            <a:headEnd/>
            <a:tailEnd/>
          </a:ln>
          <a:effectLst/>
        </p:spPr>
      </p:pic>
      <p:pic>
        <p:nvPicPr>
          <p:cNvPr id="1446931" name="Picture 19"/>
          <p:cNvPicPr>
            <a:picLocks noChangeAspect="1" noChangeArrowheads="1"/>
          </p:cNvPicPr>
          <p:nvPr/>
        </p:nvPicPr>
        <p:blipFill>
          <a:blip r:embed="rId18" cstate="print"/>
          <a:srcRect/>
          <a:stretch>
            <a:fillRect/>
          </a:stretch>
        </p:blipFill>
        <p:spPr bwMode="auto">
          <a:xfrm>
            <a:off x="7735766" y="111125"/>
            <a:ext cx="1318847" cy="381000"/>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p:newsflash/>
    <p:sndAc>
      <p:stSnd>
        <p:snd r:embed="rId13" name="laser.wav"/>
      </p:stSnd>
    </p:sndAc>
  </p:transition>
  <p:timing>
    <p:tnLst>
      <p:par>
        <p:cTn id="1" dur="indefinite" restart="never" nodeType="tmRoot"/>
      </p:par>
    </p:tnLst>
  </p:timing>
  <p:hf hdr="0" ftr="0" dt="0"/>
  <p:txStyles>
    <p:title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charset="0"/>
          <a:ea typeface="ＭＳ Ｐゴシック" pitchFamily="50" charset="-128"/>
        </a:defRPr>
      </a:lvl2pPr>
      <a:lvl3pPr algn="ctr" rtl="0" eaLnBrk="1" fontAlgn="base" hangingPunct="1">
        <a:spcBef>
          <a:spcPct val="0"/>
        </a:spcBef>
        <a:spcAft>
          <a:spcPct val="0"/>
        </a:spcAft>
        <a:defRPr kumimoji="1" sz="4400">
          <a:solidFill>
            <a:schemeClr val="tx2"/>
          </a:solidFill>
          <a:latin typeface="Arial" charset="0"/>
          <a:ea typeface="ＭＳ Ｐゴシック" pitchFamily="50" charset="-128"/>
        </a:defRPr>
      </a:lvl3pPr>
      <a:lvl4pPr algn="ctr" rtl="0" eaLnBrk="1" fontAlgn="base" hangingPunct="1">
        <a:spcBef>
          <a:spcPct val="0"/>
        </a:spcBef>
        <a:spcAft>
          <a:spcPct val="0"/>
        </a:spcAft>
        <a:defRPr kumimoji="1" sz="4400">
          <a:solidFill>
            <a:schemeClr val="tx2"/>
          </a:solidFill>
          <a:latin typeface="Arial" charset="0"/>
          <a:ea typeface="ＭＳ Ｐゴシック" pitchFamily="50" charset="-128"/>
        </a:defRPr>
      </a:lvl4pPr>
      <a:lvl5pPr algn="ctr" rtl="0" eaLnBrk="1" fontAlgn="base" hangingPunct="1">
        <a:spcBef>
          <a:spcPct val="0"/>
        </a:spcBef>
        <a:spcAft>
          <a:spcPct val="0"/>
        </a:spcAft>
        <a:defRPr kumimoji="1" sz="4400">
          <a:solidFill>
            <a:schemeClr val="tx2"/>
          </a:solidFill>
          <a:latin typeface="Arial" charset="0"/>
          <a:ea typeface="ＭＳ Ｐゴシック" pitchFamily="50" charset="-128"/>
        </a:defRPr>
      </a:lvl5pPr>
      <a:lvl6pPr marL="457200" algn="ctr" rtl="0" eaLnBrk="1" fontAlgn="base" hangingPunct="1">
        <a:spcBef>
          <a:spcPct val="0"/>
        </a:spcBef>
        <a:spcAft>
          <a:spcPct val="0"/>
        </a:spcAft>
        <a:defRPr kumimoji="1" sz="4400">
          <a:solidFill>
            <a:schemeClr val="tx2"/>
          </a:solidFill>
          <a:latin typeface="Arial" charset="0"/>
          <a:ea typeface="ＭＳ Ｐゴシック" pitchFamily="50" charset="-128"/>
        </a:defRPr>
      </a:lvl6pPr>
      <a:lvl7pPr marL="914400" algn="ctr" rtl="0" eaLnBrk="1" fontAlgn="base" hangingPunct="1">
        <a:spcBef>
          <a:spcPct val="0"/>
        </a:spcBef>
        <a:spcAft>
          <a:spcPct val="0"/>
        </a:spcAft>
        <a:defRPr kumimoji="1" sz="4400">
          <a:solidFill>
            <a:schemeClr val="tx2"/>
          </a:solidFill>
          <a:latin typeface="Arial" charset="0"/>
          <a:ea typeface="ＭＳ Ｐゴシック" pitchFamily="50" charset="-128"/>
        </a:defRPr>
      </a:lvl7pPr>
      <a:lvl8pPr marL="1371600" algn="ctr" rtl="0" eaLnBrk="1" fontAlgn="base" hangingPunct="1">
        <a:spcBef>
          <a:spcPct val="0"/>
        </a:spcBef>
        <a:spcAft>
          <a:spcPct val="0"/>
        </a:spcAft>
        <a:defRPr kumimoji="1" sz="4400">
          <a:solidFill>
            <a:schemeClr val="tx2"/>
          </a:solidFill>
          <a:latin typeface="Arial" charset="0"/>
          <a:ea typeface="ＭＳ Ｐゴシック" pitchFamily="50" charset="-128"/>
        </a:defRPr>
      </a:lvl8pPr>
      <a:lvl9pPr marL="1828800" algn="ctr" rtl="0" eaLnBrk="1" fontAlgn="base" hangingPunct="1">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テキスト ボックス 4"/>
          <p:cNvSpPr txBox="1"/>
          <p:nvPr/>
        </p:nvSpPr>
        <p:spPr>
          <a:xfrm>
            <a:off x="251520" y="1844824"/>
            <a:ext cx="8676456" cy="1754326"/>
          </a:xfrm>
          <a:prstGeom prst="rect">
            <a:avLst/>
          </a:prstGeom>
          <a:noFill/>
        </p:spPr>
        <p:txBody>
          <a:bodyPr wrap="square" rtlCol="0">
            <a:spAutoFit/>
          </a:bodyPr>
          <a:lstStyle/>
          <a:p>
            <a:pPr algn="ctr"/>
            <a:r>
              <a:rPr lang="ja-JP" altLang="en-US" sz="3600" dirty="0" smtClean="0">
                <a:latin typeface="HGS創英角ｺﾞｼｯｸUB" pitchFamily="50" charset="-128"/>
                <a:ea typeface="HGS創英角ｺﾞｼｯｸUB" pitchFamily="50" charset="-128"/>
              </a:rPr>
              <a:t>スタッフマネジメント</a:t>
            </a:r>
            <a:endParaRPr lang="en-US" altLang="ja-JP" sz="3600" dirty="0" smtClean="0">
              <a:latin typeface="HGS創英角ｺﾞｼｯｸUB" pitchFamily="50" charset="-128"/>
              <a:ea typeface="HGS創英角ｺﾞｼｯｸUB" pitchFamily="50" charset="-128"/>
            </a:endParaRPr>
          </a:p>
          <a:p>
            <a:pPr algn="ctr"/>
            <a:r>
              <a:rPr lang="ja-JP" altLang="en-US" sz="3600" dirty="0" smtClean="0">
                <a:latin typeface="HGS創英角ｺﾞｼｯｸUB" pitchFamily="50" charset="-128"/>
                <a:ea typeface="HGS創英角ｺﾞｼｯｸUB" pitchFamily="50" charset="-128"/>
              </a:rPr>
              <a:t>評価＆モチベーション</a:t>
            </a:r>
            <a:endParaRPr lang="en-US" altLang="ja-JP" sz="3600" dirty="0">
              <a:latin typeface="HGS創英角ｺﾞｼｯｸUB" pitchFamily="50" charset="-128"/>
              <a:ea typeface="HGS創英角ｺﾞｼｯｸUB" pitchFamily="50" charset="-128"/>
            </a:endParaRPr>
          </a:p>
          <a:p>
            <a:pPr algn="ctr"/>
            <a:endParaRPr lang="en-US" altLang="ja-JP" sz="3600" dirty="0" smtClean="0">
              <a:latin typeface="HGS創英角ｺﾞｼｯｸUB" pitchFamily="50" charset="-128"/>
              <a:ea typeface="HGS創英角ｺﾞｼｯｸUB" pitchFamily="50" charset="-128"/>
            </a:endParaRPr>
          </a:p>
        </p:txBody>
      </p:sp>
      <p:pic>
        <p:nvPicPr>
          <p:cNvPr id="2" name="図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83595" y="4581128"/>
            <a:ext cx="3260405" cy="1541900"/>
          </a:xfrm>
          <a:prstGeom prst="rect">
            <a:avLst/>
          </a:prstGeom>
        </p:spPr>
      </p:pic>
      <p:sp>
        <p:nvSpPr>
          <p:cNvPr id="3" name="スライド番号プレースホルダー 2"/>
          <p:cNvSpPr>
            <a:spLocks noGrp="1"/>
          </p:cNvSpPr>
          <p:nvPr>
            <p:ph type="sldNum" sz="quarter" idx="10"/>
          </p:nvPr>
        </p:nvSpPr>
        <p:spPr/>
        <p:txBody>
          <a:bodyPr/>
          <a:lstStyle/>
          <a:p>
            <a:fld id="{EDE73ACA-261E-4BC9-8A40-0CC419A9CACB}" type="slidenum">
              <a:rPr kumimoji="1" lang="ja-JP" altLang="en-US" smtClean="0"/>
              <a:pPr/>
              <a:t>1</a:t>
            </a:fld>
            <a:endParaRPr kumimoji="1" lang="ja-JP" altLang="en-US"/>
          </a:p>
        </p:txBody>
      </p:sp>
    </p:spTree>
  </p:cSld>
  <p:clrMapOvr>
    <a:masterClrMapping/>
  </p:clrMapOvr>
  <p:transition>
    <p:newsflash/>
    <p:sndAc>
      <p:stSnd>
        <p:snd r:embed="rId3" name="laser.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0" y="836712"/>
            <a:ext cx="9144000" cy="6124754"/>
          </a:xfrm>
          <a:prstGeom prst="rect">
            <a:avLst/>
          </a:prstGeom>
          <a:noFill/>
        </p:spPr>
        <p:txBody>
          <a:bodyPr wrap="square" rtlCol="0">
            <a:spAutoFit/>
          </a:bodyPr>
          <a:lstStyle/>
          <a:p>
            <a:r>
              <a:rPr lang="ja-JP" altLang="en-US" sz="3200" b="1" dirty="0" smtClean="0">
                <a:latin typeface="HG丸ｺﾞｼｯｸM-PRO" pitchFamily="50" charset="-128"/>
                <a:ea typeface="HG丸ｺﾞｼｯｸM-PRO" pitchFamily="50" charset="-128"/>
              </a:rPr>
              <a:t>３</a:t>
            </a:r>
            <a:r>
              <a:rPr lang="en-US" altLang="ja-JP" sz="3200" b="1" dirty="0" smtClean="0">
                <a:latin typeface="HG丸ｺﾞｼｯｸM-PRO" pitchFamily="50" charset="-128"/>
                <a:ea typeface="HG丸ｺﾞｼｯｸM-PRO" pitchFamily="50" charset="-128"/>
              </a:rPr>
              <a:t>.</a:t>
            </a:r>
            <a:r>
              <a:rPr lang="ja-JP" altLang="en-US" sz="3200" b="1" dirty="0" smtClean="0">
                <a:latin typeface="HG丸ｺﾞｼｯｸM-PRO" pitchFamily="50" charset="-128"/>
                <a:ea typeface="HG丸ｺﾞｼｯｸM-PRO" pitchFamily="50" charset="-128"/>
              </a:rPr>
              <a:t>コミュニケーション</a:t>
            </a:r>
            <a:endParaRPr lang="en-US" altLang="ja-JP" sz="3200" b="1" dirty="0" smtClean="0">
              <a:latin typeface="HG丸ｺﾞｼｯｸM-PRO" pitchFamily="50" charset="-128"/>
              <a:ea typeface="HG丸ｺﾞｼｯｸM-PRO" pitchFamily="50" charset="-128"/>
            </a:endParaRPr>
          </a:p>
          <a:p>
            <a:endParaRPr lang="en-US" altLang="ja-JP" sz="2400" b="1" dirty="0" smtClean="0">
              <a:latin typeface="HG丸ｺﾞｼｯｸM-PRO" pitchFamily="50" charset="-128"/>
              <a:ea typeface="HG丸ｺﾞｼｯｸM-PRO" pitchFamily="50" charset="-128"/>
            </a:endParaRPr>
          </a:p>
          <a:p>
            <a:r>
              <a:rPr lang="ja-JP" altLang="en-US" sz="2400" b="1" dirty="0" smtClean="0">
                <a:latin typeface="HG丸ｺﾞｼｯｸM-PRO" pitchFamily="50" charset="-128"/>
                <a:ea typeface="HG丸ｺﾞｼｯｸM-PRO" pitchFamily="50" charset="-128"/>
              </a:rPr>
              <a:t>⑴頻繁にコミュニケーションを取りましょう。</a:t>
            </a:r>
            <a:endParaRPr lang="en-US" altLang="ja-JP" sz="2400" b="1" dirty="0" smtClean="0">
              <a:latin typeface="HG丸ｺﾞｼｯｸM-PRO" pitchFamily="50" charset="-128"/>
              <a:ea typeface="HG丸ｺﾞｼｯｸM-PRO" pitchFamily="50" charset="-128"/>
            </a:endParaRPr>
          </a:p>
          <a:p>
            <a:endParaRPr lang="en-US" altLang="ja-JP" sz="2400" b="1" dirty="0" smtClean="0">
              <a:latin typeface="HG丸ｺﾞｼｯｸM-PRO" pitchFamily="50" charset="-128"/>
              <a:ea typeface="HG丸ｺﾞｼｯｸM-PRO" pitchFamily="50" charset="-128"/>
            </a:endParaRPr>
          </a:p>
          <a:p>
            <a:r>
              <a:rPr lang="ja-JP" altLang="en-US" sz="2400" b="1" dirty="0" smtClean="0">
                <a:latin typeface="HG丸ｺﾞｼｯｸM-PRO" pitchFamily="50" charset="-128"/>
                <a:ea typeface="HG丸ｺﾞｼｯｸM-PRO" pitchFamily="50" charset="-128"/>
              </a:rPr>
              <a:t>出勤日には、全員と一言二言で良いので会話をする</a:t>
            </a:r>
            <a:endParaRPr lang="en-US" altLang="ja-JP" sz="2400" b="1" dirty="0" smtClean="0">
              <a:latin typeface="HG丸ｺﾞｼｯｸM-PRO" pitchFamily="50" charset="-128"/>
              <a:ea typeface="HG丸ｺﾞｼｯｸM-PRO" pitchFamily="50" charset="-128"/>
            </a:endParaRPr>
          </a:p>
          <a:p>
            <a:r>
              <a:rPr lang="ja-JP" altLang="en-US" sz="2400" b="1" dirty="0" smtClean="0">
                <a:latin typeface="HG丸ｺﾞｼｯｸM-PRO" pitchFamily="50" charset="-128"/>
                <a:ea typeface="HG丸ｺﾞｼｯｸM-PRO" pitchFamily="50" charset="-128"/>
              </a:rPr>
              <a:t>ことで、「自分のことを見てくれている」と思ってもらえます。</a:t>
            </a:r>
            <a:endParaRPr lang="en-US" altLang="ja-JP" sz="2400" b="1" dirty="0" smtClean="0">
              <a:latin typeface="HG丸ｺﾞｼｯｸM-PRO" pitchFamily="50" charset="-128"/>
              <a:ea typeface="HG丸ｺﾞｼｯｸM-PRO" pitchFamily="50" charset="-128"/>
            </a:endParaRPr>
          </a:p>
          <a:p>
            <a:endParaRPr lang="en-US" altLang="ja-JP" sz="2400" b="1" dirty="0" smtClean="0">
              <a:latin typeface="HG丸ｺﾞｼｯｸM-PRO" pitchFamily="50" charset="-128"/>
              <a:ea typeface="HG丸ｺﾞｼｯｸM-PRO" pitchFamily="50" charset="-128"/>
            </a:endParaRPr>
          </a:p>
          <a:p>
            <a:r>
              <a:rPr lang="ja-JP" altLang="en-US" sz="2400" b="1" dirty="0" smtClean="0">
                <a:latin typeface="HG丸ｺﾞｼｯｸM-PRO" pitchFamily="50" charset="-128"/>
                <a:ea typeface="HG丸ｺﾞｼｯｸM-PRO" pitchFamily="50" charset="-128"/>
              </a:rPr>
              <a:t>⑵定期的なスタッフミーティング（勉強会）の実施</a:t>
            </a:r>
            <a:endParaRPr lang="en-US" altLang="ja-JP" sz="2400" b="1" dirty="0" smtClean="0">
              <a:latin typeface="HG丸ｺﾞｼｯｸM-PRO" pitchFamily="50" charset="-128"/>
              <a:ea typeface="HG丸ｺﾞｼｯｸM-PRO" pitchFamily="50" charset="-128"/>
            </a:endParaRPr>
          </a:p>
          <a:p>
            <a:endParaRPr lang="en-US" altLang="ja-JP" sz="2400" b="1" dirty="0" smtClean="0">
              <a:latin typeface="HG丸ｺﾞｼｯｸM-PRO" pitchFamily="50" charset="-128"/>
              <a:ea typeface="HG丸ｺﾞｼｯｸM-PRO" pitchFamily="50" charset="-128"/>
            </a:endParaRPr>
          </a:p>
          <a:p>
            <a:r>
              <a:rPr lang="ja-JP" altLang="en-US" sz="2400" b="1" dirty="0" smtClean="0">
                <a:latin typeface="HG丸ｺﾞｼｯｸM-PRO" pitchFamily="50" charset="-128"/>
                <a:ea typeface="HG丸ｺﾞｼｯｸM-PRO" pitchFamily="50" charset="-128"/>
              </a:rPr>
              <a:t>利用者様や業務内容について話し合うミーティングや</a:t>
            </a:r>
            <a:endParaRPr lang="en-US" altLang="ja-JP" sz="2400" b="1" dirty="0" smtClean="0">
              <a:latin typeface="HG丸ｺﾞｼｯｸM-PRO" pitchFamily="50" charset="-128"/>
              <a:ea typeface="HG丸ｺﾞｼｯｸM-PRO" pitchFamily="50" charset="-128"/>
            </a:endParaRPr>
          </a:p>
          <a:p>
            <a:r>
              <a:rPr lang="ja-JP" altLang="en-US" sz="2400" b="1" dirty="0" smtClean="0">
                <a:latin typeface="HG丸ｺﾞｼｯｸM-PRO" pitchFamily="50" charset="-128"/>
                <a:ea typeface="HG丸ｺﾞｼｯｸM-PRO" pitchFamily="50" charset="-128"/>
              </a:rPr>
              <a:t>スタッフの担当持ち回りで勉強会を行うと、スタッフの知識向上に繋がります。</a:t>
            </a:r>
            <a:endParaRPr lang="en-US" altLang="ja-JP" sz="2400" b="1" dirty="0" smtClean="0">
              <a:latin typeface="HG丸ｺﾞｼｯｸM-PRO" pitchFamily="50" charset="-128"/>
              <a:ea typeface="HG丸ｺﾞｼｯｸM-PRO" pitchFamily="50" charset="-128"/>
            </a:endParaRPr>
          </a:p>
          <a:p>
            <a:r>
              <a:rPr lang="ja-JP" altLang="en-US" sz="2400" b="1" dirty="0" smtClean="0">
                <a:latin typeface="HG丸ｺﾞｼｯｸM-PRO" pitchFamily="50" charset="-128"/>
                <a:ea typeface="HG丸ｺﾞｼｯｸM-PRO" pitchFamily="50" charset="-128"/>
              </a:rPr>
              <a:t>また、その場でスタッフの考え方や価値観を理解できます。</a:t>
            </a:r>
            <a:endParaRPr lang="en-US" altLang="ja-JP" sz="2400" b="1" dirty="0" smtClean="0">
              <a:latin typeface="HG丸ｺﾞｼｯｸM-PRO" pitchFamily="50" charset="-128"/>
              <a:ea typeface="HG丸ｺﾞｼｯｸM-PRO" pitchFamily="50" charset="-128"/>
            </a:endParaRPr>
          </a:p>
          <a:p>
            <a:endParaRPr lang="en-US" altLang="ja-JP" sz="2400" b="1" dirty="0" smtClean="0">
              <a:latin typeface="HG丸ｺﾞｼｯｸM-PRO" pitchFamily="50" charset="-128"/>
              <a:ea typeface="HG丸ｺﾞｼｯｸM-PRO" pitchFamily="50" charset="-128"/>
            </a:endParaRPr>
          </a:p>
          <a:p>
            <a:endParaRPr lang="en-US" altLang="ja-JP" sz="2400" b="1" dirty="0" smtClean="0">
              <a:latin typeface="HG丸ｺﾞｼｯｸM-PRO" pitchFamily="50" charset="-128"/>
              <a:ea typeface="HG丸ｺﾞｼｯｸM-PRO" pitchFamily="50" charset="-128"/>
            </a:endParaRPr>
          </a:p>
          <a:p>
            <a:endParaRPr lang="en-US" altLang="ja-JP" sz="2400" b="1" dirty="0" smtClean="0">
              <a:latin typeface="HG丸ｺﾞｼｯｸM-PRO" pitchFamily="50" charset="-128"/>
              <a:ea typeface="HG丸ｺﾞｼｯｸM-PRO" pitchFamily="50" charset="-128"/>
            </a:endParaRPr>
          </a:p>
        </p:txBody>
      </p:sp>
      <p:sp>
        <p:nvSpPr>
          <p:cNvPr id="2" name="スライド番号プレースホルダー 1"/>
          <p:cNvSpPr>
            <a:spLocks noGrp="1"/>
          </p:cNvSpPr>
          <p:nvPr>
            <p:ph type="sldNum" sz="quarter" idx="10"/>
          </p:nvPr>
        </p:nvSpPr>
        <p:spPr/>
        <p:txBody>
          <a:bodyPr/>
          <a:lstStyle/>
          <a:p>
            <a:fld id="{EDE73ACA-261E-4BC9-8A40-0CC419A9CACB}" type="slidenum">
              <a:rPr kumimoji="1" lang="ja-JP" altLang="en-US" smtClean="0"/>
              <a:pPr/>
              <a:t>10</a:t>
            </a:fld>
            <a:endParaRPr kumimoji="1" lang="ja-JP" altLang="en-US"/>
          </a:p>
        </p:txBody>
      </p:sp>
    </p:spTree>
    <p:extLst>
      <p:ext uri="{BB962C8B-B14F-4D97-AF65-F5344CB8AC3E}">
        <p14:creationId xmlns:p14="http://schemas.microsoft.com/office/powerpoint/2010/main" val="426150531"/>
      </p:ext>
    </p:extLst>
  </p:cSld>
  <p:clrMapOvr>
    <a:masterClrMapping/>
  </p:clrMapOvr>
  <p:transition>
    <p:newsflash/>
    <p:sndAc>
      <p:stSnd>
        <p:snd r:embed="rId3" name="laser.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0" y="836712"/>
            <a:ext cx="9144000" cy="3416320"/>
          </a:xfrm>
          <a:prstGeom prst="rect">
            <a:avLst/>
          </a:prstGeom>
          <a:noFill/>
        </p:spPr>
        <p:txBody>
          <a:bodyPr wrap="square" rtlCol="0">
            <a:spAutoFit/>
          </a:bodyPr>
          <a:lstStyle/>
          <a:p>
            <a:r>
              <a:rPr lang="ja-JP" altLang="en-US" sz="2400" b="1" dirty="0" smtClean="0">
                <a:latin typeface="HG丸ｺﾞｼｯｸM-PRO" pitchFamily="50" charset="-128"/>
                <a:ea typeface="HG丸ｺﾞｼｯｸM-PRO" pitchFamily="50" charset="-128"/>
              </a:rPr>
              <a:t>○コミュニケーションについて</a:t>
            </a:r>
            <a:endParaRPr lang="en-US" altLang="ja-JP" sz="2400" b="1" dirty="0" smtClean="0">
              <a:latin typeface="HG丸ｺﾞｼｯｸM-PRO" pitchFamily="50" charset="-128"/>
              <a:ea typeface="HG丸ｺﾞｼｯｸM-PRO" pitchFamily="50" charset="-128"/>
            </a:endParaRPr>
          </a:p>
          <a:p>
            <a:endParaRPr lang="en-US" altLang="ja-JP" sz="2400" b="1" dirty="0" smtClean="0">
              <a:latin typeface="HG丸ｺﾞｼｯｸM-PRO" pitchFamily="50" charset="-128"/>
              <a:ea typeface="HG丸ｺﾞｼｯｸM-PRO" pitchFamily="50" charset="-128"/>
            </a:endParaRPr>
          </a:p>
          <a:p>
            <a:r>
              <a:rPr lang="ja-JP" altLang="en-US" sz="2400" b="1" dirty="0" smtClean="0">
                <a:latin typeface="HG丸ｺﾞｼｯｸM-PRO" pitchFamily="50" charset="-128"/>
                <a:ea typeface="HG丸ｺﾞｼｯｸM-PRO" pitchFamily="50" charset="-128"/>
              </a:rPr>
              <a:t>日々のコミュニケーションの中でスタッフのモチベーションを</a:t>
            </a:r>
            <a:endParaRPr lang="en-US" altLang="ja-JP" sz="2400" b="1" dirty="0" smtClean="0">
              <a:latin typeface="HG丸ｺﾞｼｯｸM-PRO" pitchFamily="50" charset="-128"/>
              <a:ea typeface="HG丸ｺﾞｼｯｸM-PRO" pitchFamily="50" charset="-128"/>
            </a:endParaRPr>
          </a:p>
          <a:p>
            <a:r>
              <a:rPr lang="ja-JP" altLang="en-US" sz="2400" b="1" dirty="0" smtClean="0">
                <a:latin typeface="HG丸ｺﾞｼｯｸM-PRO" pitchFamily="50" charset="-128"/>
                <a:ea typeface="HG丸ｺﾞｼｯｸM-PRO" pitchFamily="50" charset="-128"/>
              </a:rPr>
              <a:t>どのように把握されてますか？</a:t>
            </a:r>
            <a:endParaRPr lang="en-US" altLang="ja-JP" sz="2400" b="1" dirty="0" smtClean="0">
              <a:latin typeface="HG丸ｺﾞｼｯｸM-PRO" pitchFamily="50" charset="-128"/>
              <a:ea typeface="HG丸ｺﾞｼｯｸM-PRO" pitchFamily="50" charset="-128"/>
            </a:endParaRPr>
          </a:p>
          <a:p>
            <a:endParaRPr lang="en-US" altLang="ja-JP" sz="2400" b="1" dirty="0">
              <a:latin typeface="HG丸ｺﾞｼｯｸM-PRO" pitchFamily="50" charset="-128"/>
              <a:ea typeface="HG丸ｺﾞｼｯｸM-PRO" pitchFamily="50" charset="-128"/>
            </a:endParaRPr>
          </a:p>
          <a:p>
            <a:endParaRPr lang="en-US" altLang="ja-JP" sz="2400" b="1" dirty="0" smtClean="0">
              <a:latin typeface="HG丸ｺﾞｼｯｸM-PRO" pitchFamily="50" charset="-128"/>
              <a:ea typeface="HG丸ｺﾞｼｯｸM-PRO" pitchFamily="50" charset="-128"/>
            </a:endParaRPr>
          </a:p>
          <a:p>
            <a:endParaRPr lang="en-US" altLang="ja-JP" sz="2400" b="1" dirty="0" smtClean="0">
              <a:latin typeface="HG丸ｺﾞｼｯｸM-PRO" pitchFamily="50" charset="-128"/>
              <a:ea typeface="HG丸ｺﾞｼｯｸM-PRO" pitchFamily="50" charset="-128"/>
            </a:endParaRPr>
          </a:p>
          <a:p>
            <a:endParaRPr lang="en-US" altLang="ja-JP" sz="2400" b="1" dirty="0" smtClean="0">
              <a:latin typeface="HG丸ｺﾞｼｯｸM-PRO" pitchFamily="50" charset="-128"/>
              <a:ea typeface="HG丸ｺﾞｼｯｸM-PRO" pitchFamily="50" charset="-128"/>
            </a:endParaRPr>
          </a:p>
          <a:p>
            <a:endParaRPr lang="en-US" altLang="ja-JP" sz="2400" b="1" dirty="0" smtClean="0">
              <a:latin typeface="HG丸ｺﾞｼｯｸM-PRO" pitchFamily="50" charset="-128"/>
              <a:ea typeface="HG丸ｺﾞｼｯｸM-PRO" pitchFamily="50" charset="-128"/>
            </a:endParaRPr>
          </a:p>
        </p:txBody>
      </p:sp>
      <p:sp>
        <p:nvSpPr>
          <p:cNvPr id="2" name="スライド番号プレースホルダー 1"/>
          <p:cNvSpPr>
            <a:spLocks noGrp="1"/>
          </p:cNvSpPr>
          <p:nvPr>
            <p:ph type="sldNum" sz="quarter" idx="10"/>
          </p:nvPr>
        </p:nvSpPr>
        <p:spPr/>
        <p:txBody>
          <a:bodyPr/>
          <a:lstStyle/>
          <a:p>
            <a:fld id="{EDE73ACA-261E-4BC9-8A40-0CC419A9CACB}" type="slidenum">
              <a:rPr kumimoji="1" lang="ja-JP" altLang="en-US" smtClean="0"/>
              <a:pPr/>
              <a:t>11</a:t>
            </a:fld>
            <a:endParaRPr kumimoji="1" lang="ja-JP" altLang="en-US"/>
          </a:p>
        </p:txBody>
      </p:sp>
    </p:spTree>
    <p:extLst>
      <p:ext uri="{BB962C8B-B14F-4D97-AF65-F5344CB8AC3E}">
        <p14:creationId xmlns:p14="http://schemas.microsoft.com/office/powerpoint/2010/main" val="529409603"/>
      </p:ext>
    </p:extLst>
  </p:cSld>
  <p:clrMapOvr>
    <a:masterClrMapping/>
  </p:clrMapOvr>
  <p:transition>
    <p:newsflash/>
    <p:sndAc>
      <p:stSnd>
        <p:snd r:embed="rId3" name="laser.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323528" y="908720"/>
            <a:ext cx="8496944" cy="830997"/>
          </a:xfrm>
          <a:prstGeom prst="rect">
            <a:avLst/>
          </a:prstGeom>
          <a:noFill/>
        </p:spPr>
        <p:txBody>
          <a:bodyPr wrap="square" rtlCol="0">
            <a:spAutoFit/>
          </a:bodyPr>
          <a:lstStyle/>
          <a:p>
            <a:endParaRPr lang="en-US" altLang="ja-JP" sz="2400" dirty="0">
              <a:latin typeface="HG丸ｺﾞｼｯｸM-PRO" pitchFamily="50" charset="-128"/>
              <a:ea typeface="HG丸ｺﾞｼｯｸM-PRO" pitchFamily="50" charset="-128"/>
            </a:endParaRPr>
          </a:p>
          <a:p>
            <a:endParaRPr lang="en-US" altLang="ja-JP" sz="2400" dirty="0" smtClean="0">
              <a:latin typeface="HG丸ｺﾞｼｯｸM-PRO" pitchFamily="50" charset="-128"/>
              <a:ea typeface="HG丸ｺﾞｼｯｸM-PRO" pitchFamily="50" charset="-128"/>
            </a:endParaRPr>
          </a:p>
        </p:txBody>
      </p:sp>
      <p:sp>
        <p:nvSpPr>
          <p:cNvPr id="8" name="テキスト ボックス 7"/>
          <p:cNvSpPr txBox="1"/>
          <p:nvPr/>
        </p:nvSpPr>
        <p:spPr>
          <a:xfrm>
            <a:off x="251520" y="980728"/>
            <a:ext cx="8640960" cy="4893647"/>
          </a:xfrm>
          <a:prstGeom prst="rect">
            <a:avLst/>
          </a:prstGeom>
          <a:noFill/>
        </p:spPr>
        <p:txBody>
          <a:bodyPr wrap="square" rtlCol="0">
            <a:spAutoFit/>
          </a:bodyPr>
          <a:lstStyle/>
          <a:p>
            <a:r>
              <a:rPr lang="ja-JP" altLang="en-US" sz="2400" b="1" dirty="0" smtClean="0">
                <a:latin typeface="HG丸ｺﾞｼｯｸM-PRO" pitchFamily="50" charset="-128"/>
                <a:ea typeface="HG丸ｺﾞｼｯｸM-PRO" pitchFamily="50" charset="-128"/>
              </a:rPr>
              <a:t>介護サービスのみならずサービスの質は、スタッフのモチベーションにより大きく変化します。</a:t>
            </a:r>
            <a:endParaRPr lang="en-US" altLang="ja-JP" sz="2400" b="1" dirty="0" smtClean="0">
              <a:latin typeface="HG丸ｺﾞｼｯｸM-PRO" pitchFamily="50" charset="-128"/>
              <a:ea typeface="HG丸ｺﾞｼｯｸM-PRO" pitchFamily="50" charset="-128"/>
            </a:endParaRPr>
          </a:p>
          <a:p>
            <a:endParaRPr lang="en-US" altLang="ja-JP" sz="2400" b="1" dirty="0" smtClean="0">
              <a:latin typeface="HG丸ｺﾞｼｯｸM-PRO" pitchFamily="50" charset="-128"/>
              <a:ea typeface="HG丸ｺﾞｼｯｸM-PRO" pitchFamily="50" charset="-128"/>
            </a:endParaRPr>
          </a:p>
          <a:p>
            <a:r>
              <a:rPr lang="ja-JP" altLang="en-US" sz="2400" b="1" dirty="0" smtClean="0">
                <a:latin typeface="HG丸ｺﾞｼｯｸM-PRO" pitchFamily="50" charset="-128"/>
                <a:ea typeface="HG丸ｺﾞｼｯｸM-PRO" pitchFamily="50" charset="-128"/>
              </a:rPr>
              <a:t>又、利用者様や家族様の満足度にも関わる原因の一つであり、日々同じ業務を繰り返す従業者にとってモチベーションがサービスの質にも影響を及ぼします。</a:t>
            </a:r>
            <a:endParaRPr lang="en-US" altLang="ja-JP" sz="2400" b="1" dirty="0" smtClean="0">
              <a:latin typeface="HG丸ｺﾞｼｯｸM-PRO" pitchFamily="50" charset="-128"/>
              <a:ea typeface="HG丸ｺﾞｼｯｸM-PRO" pitchFamily="50" charset="-128"/>
            </a:endParaRPr>
          </a:p>
          <a:p>
            <a:endParaRPr lang="en-US" altLang="ja-JP" sz="2400" b="1" dirty="0" smtClean="0">
              <a:latin typeface="HG丸ｺﾞｼｯｸM-PRO" pitchFamily="50" charset="-128"/>
              <a:ea typeface="HG丸ｺﾞｼｯｸM-PRO" pitchFamily="50" charset="-128"/>
            </a:endParaRPr>
          </a:p>
          <a:p>
            <a:r>
              <a:rPr lang="ja-JP" altLang="en-US" sz="2400" b="1" dirty="0" smtClean="0">
                <a:latin typeface="HG丸ｺﾞｼｯｸM-PRO" pitchFamily="50" charset="-128"/>
                <a:ea typeface="HG丸ｺﾞｼｯｸM-PRO" pitchFamily="50" charset="-128"/>
              </a:rPr>
              <a:t>そこで、適切な評価や日々のコミュニケーションでスタッフのモチベーション</a:t>
            </a:r>
            <a:r>
              <a:rPr lang="en-US" altLang="ja-JP" sz="2400" b="1" dirty="0" smtClean="0">
                <a:latin typeface="HG丸ｺﾞｼｯｸM-PRO" pitchFamily="50" charset="-128"/>
                <a:ea typeface="HG丸ｺﾞｼｯｸM-PRO" pitchFamily="50" charset="-128"/>
              </a:rPr>
              <a:t>UP</a:t>
            </a:r>
            <a:r>
              <a:rPr lang="ja-JP" altLang="en-US" sz="2400" b="1" dirty="0" smtClean="0">
                <a:latin typeface="HG丸ｺﾞｼｯｸM-PRO" pitchFamily="50" charset="-128"/>
                <a:ea typeface="HG丸ｺﾞｼｯｸM-PRO" pitchFamily="50" charset="-128"/>
              </a:rPr>
              <a:t>を繋げるとともに離職率の低下を図れるように他施設との意見交換を行い、各施設で実践をして頂ければと存じます。</a:t>
            </a:r>
            <a:endParaRPr lang="en-US" altLang="ja-JP" sz="2400" b="1" dirty="0" smtClean="0">
              <a:latin typeface="HG丸ｺﾞｼｯｸM-PRO" pitchFamily="50" charset="-128"/>
              <a:ea typeface="HG丸ｺﾞｼｯｸM-PRO" pitchFamily="50" charset="-128"/>
            </a:endParaRPr>
          </a:p>
          <a:p>
            <a:endParaRPr lang="en-US" altLang="ja-JP" sz="2400" b="1" dirty="0" smtClean="0">
              <a:latin typeface="HG丸ｺﾞｼｯｸM-PRO" pitchFamily="50" charset="-128"/>
              <a:ea typeface="HG丸ｺﾞｼｯｸM-PRO" pitchFamily="50" charset="-128"/>
            </a:endParaRPr>
          </a:p>
          <a:p>
            <a:r>
              <a:rPr lang="ja-JP" altLang="en-US" sz="2400" b="1" dirty="0" smtClean="0">
                <a:latin typeface="HG丸ｺﾞｼｯｸM-PRO" pitchFamily="50" charset="-128"/>
                <a:ea typeface="HG丸ｺﾞｼｯｸM-PRO" pitchFamily="50" charset="-128"/>
              </a:rPr>
              <a:t>宜しくお願い致します。</a:t>
            </a:r>
            <a:endParaRPr lang="en-US" altLang="ja-JP" sz="2400" b="1" dirty="0" smtClean="0">
              <a:latin typeface="HG丸ｺﾞｼｯｸM-PRO" pitchFamily="50" charset="-128"/>
              <a:ea typeface="HG丸ｺﾞｼｯｸM-PRO" pitchFamily="50" charset="-128"/>
            </a:endParaRPr>
          </a:p>
        </p:txBody>
      </p:sp>
      <p:sp>
        <p:nvSpPr>
          <p:cNvPr id="2" name="スライド番号プレースホルダー 1"/>
          <p:cNvSpPr>
            <a:spLocks noGrp="1"/>
          </p:cNvSpPr>
          <p:nvPr>
            <p:ph type="sldNum" sz="quarter" idx="10"/>
          </p:nvPr>
        </p:nvSpPr>
        <p:spPr/>
        <p:txBody>
          <a:bodyPr/>
          <a:lstStyle/>
          <a:p>
            <a:fld id="{EDE73ACA-261E-4BC9-8A40-0CC419A9CACB}" type="slidenum">
              <a:rPr kumimoji="1" lang="ja-JP" altLang="en-US" smtClean="0"/>
              <a:pPr/>
              <a:t>2</a:t>
            </a:fld>
            <a:endParaRPr kumimoji="1" lang="ja-JP" altLang="en-US"/>
          </a:p>
        </p:txBody>
      </p:sp>
    </p:spTree>
    <p:extLst>
      <p:ext uri="{BB962C8B-B14F-4D97-AF65-F5344CB8AC3E}">
        <p14:creationId xmlns:p14="http://schemas.microsoft.com/office/powerpoint/2010/main" val="1068908709"/>
      </p:ext>
    </p:extLst>
  </p:cSld>
  <p:clrMapOvr>
    <a:masterClrMapping/>
  </p:clrMapOvr>
  <p:transition>
    <p:newsflash/>
    <p:sndAc>
      <p:stSnd>
        <p:snd r:embed="rId3" name="laser.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467544" y="1988840"/>
            <a:ext cx="5941168" cy="923330"/>
          </a:xfrm>
          <a:prstGeom prst="rect">
            <a:avLst/>
          </a:prstGeom>
          <a:noFill/>
        </p:spPr>
        <p:txBody>
          <a:bodyPr wrap="square" rtlCol="0">
            <a:spAutoFit/>
          </a:bodyPr>
          <a:lstStyle/>
          <a:p>
            <a:endParaRPr kumimoji="1" lang="en-US" altLang="ja-JP" dirty="0" smtClean="0"/>
          </a:p>
          <a:p>
            <a:endParaRPr lang="en-US" altLang="ja-JP" dirty="0" smtClean="0"/>
          </a:p>
          <a:p>
            <a:endParaRPr kumimoji="1" lang="en-US" altLang="ja-JP" dirty="0"/>
          </a:p>
        </p:txBody>
      </p:sp>
      <p:sp>
        <p:nvSpPr>
          <p:cNvPr id="9" name="テキスト ボックス 8"/>
          <p:cNvSpPr txBox="1"/>
          <p:nvPr/>
        </p:nvSpPr>
        <p:spPr>
          <a:xfrm>
            <a:off x="0" y="836712"/>
            <a:ext cx="9144000" cy="2062103"/>
          </a:xfrm>
          <a:prstGeom prst="rect">
            <a:avLst/>
          </a:prstGeom>
          <a:noFill/>
        </p:spPr>
        <p:txBody>
          <a:bodyPr wrap="square" rtlCol="0">
            <a:spAutoFit/>
          </a:bodyPr>
          <a:lstStyle/>
          <a:p>
            <a:endParaRPr lang="en-US" altLang="ja-JP" sz="2000" b="1" dirty="0" smtClean="0">
              <a:latin typeface="HG丸ｺﾞｼｯｸM-PRO" pitchFamily="50" charset="-128"/>
              <a:ea typeface="HG丸ｺﾞｼｯｸM-PRO" pitchFamily="50" charset="-128"/>
            </a:endParaRPr>
          </a:p>
          <a:p>
            <a:endParaRPr lang="en-US" altLang="ja-JP" b="1" dirty="0">
              <a:latin typeface="HG丸ｺﾞｼｯｸM-PRO" pitchFamily="50" charset="-128"/>
              <a:ea typeface="HG丸ｺﾞｼｯｸM-PRO" pitchFamily="50" charset="-128"/>
            </a:endParaRPr>
          </a:p>
          <a:p>
            <a:endParaRPr lang="en-US" altLang="ja-JP" b="1" dirty="0">
              <a:latin typeface="+mj-ea"/>
            </a:endParaRPr>
          </a:p>
          <a:p>
            <a:endParaRPr lang="ja-JP" altLang="en-US" dirty="0"/>
          </a:p>
          <a:p>
            <a:endParaRPr lang="en-US" altLang="ja-JP" dirty="0" smtClean="0">
              <a:latin typeface="HG丸ｺﾞｼｯｸM-PRO" pitchFamily="50" charset="-128"/>
              <a:ea typeface="HG丸ｺﾞｼｯｸM-PRO" pitchFamily="50" charset="-128"/>
            </a:endParaRPr>
          </a:p>
          <a:p>
            <a:endParaRPr lang="en-US" altLang="ja-JP" dirty="0">
              <a:latin typeface="HG丸ｺﾞｼｯｸM-PRO" pitchFamily="50" charset="-128"/>
              <a:ea typeface="HG丸ｺﾞｼｯｸM-PRO" pitchFamily="50" charset="-128"/>
            </a:endParaRPr>
          </a:p>
          <a:p>
            <a:endParaRPr lang="en-US" altLang="ja-JP" dirty="0">
              <a:latin typeface="HG丸ｺﾞｼｯｸM-PRO" pitchFamily="50" charset="-128"/>
              <a:ea typeface="HG丸ｺﾞｼｯｸM-PRO" pitchFamily="50" charset="-128"/>
            </a:endParaRPr>
          </a:p>
        </p:txBody>
      </p:sp>
      <p:sp>
        <p:nvSpPr>
          <p:cNvPr id="5" name="テキスト ボックス 4"/>
          <p:cNvSpPr txBox="1"/>
          <p:nvPr/>
        </p:nvSpPr>
        <p:spPr>
          <a:xfrm>
            <a:off x="251520" y="1196752"/>
            <a:ext cx="8640960" cy="4585871"/>
          </a:xfrm>
          <a:prstGeom prst="rect">
            <a:avLst/>
          </a:prstGeom>
          <a:noFill/>
        </p:spPr>
        <p:txBody>
          <a:bodyPr wrap="square" rtlCol="0">
            <a:spAutoFit/>
          </a:bodyPr>
          <a:lstStyle/>
          <a:p>
            <a:r>
              <a:rPr lang="ja-JP" altLang="en-US" sz="2800" b="1" dirty="0" smtClean="0">
                <a:latin typeface="HG丸ｺﾞｼｯｸM-PRO" pitchFamily="50" charset="-128"/>
                <a:ea typeface="HG丸ｺﾞｼｯｸM-PRO" pitchFamily="50" charset="-128"/>
              </a:rPr>
              <a:t>モチベーションにより起こる問題</a:t>
            </a:r>
            <a:endParaRPr lang="en-US" altLang="ja-JP" sz="2800" b="1" dirty="0" smtClean="0">
              <a:latin typeface="HG丸ｺﾞｼｯｸM-PRO" pitchFamily="50" charset="-128"/>
              <a:ea typeface="HG丸ｺﾞｼｯｸM-PRO" pitchFamily="50" charset="-128"/>
            </a:endParaRPr>
          </a:p>
          <a:p>
            <a:endParaRPr lang="en-US" altLang="ja-JP" sz="2400" b="1" dirty="0" smtClean="0">
              <a:latin typeface="HG丸ｺﾞｼｯｸM-PRO" pitchFamily="50" charset="-128"/>
              <a:ea typeface="HG丸ｺﾞｼｯｸM-PRO" pitchFamily="50" charset="-128"/>
            </a:endParaRPr>
          </a:p>
          <a:p>
            <a:r>
              <a:rPr lang="ja-JP" altLang="en-US" sz="2400" b="1" dirty="0" smtClean="0">
                <a:latin typeface="HG丸ｺﾞｼｯｸM-PRO" pitchFamily="50" charset="-128"/>
                <a:ea typeface="HG丸ｺﾞｼｯｸM-PRO" pitchFamily="50" charset="-128"/>
              </a:rPr>
              <a:t>・モチベーションに差があり、職員同士のトラブルが起こる</a:t>
            </a:r>
            <a:endParaRPr lang="en-US" altLang="ja-JP" sz="2400" b="1" dirty="0" smtClean="0">
              <a:latin typeface="HG丸ｺﾞｼｯｸM-PRO" pitchFamily="50" charset="-128"/>
              <a:ea typeface="HG丸ｺﾞｼｯｸM-PRO" pitchFamily="50" charset="-128"/>
            </a:endParaRPr>
          </a:p>
          <a:p>
            <a:endParaRPr lang="en-US" altLang="ja-JP" sz="2400" b="1" dirty="0" smtClean="0">
              <a:latin typeface="HG丸ｺﾞｼｯｸM-PRO" pitchFamily="50" charset="-128"/>
              <a:ea typeface="HG丸ｺﾞｼｯｸM-PRO" pitchFamily="50" charset="-128"/>
            </a:endParaRPr>
          </a:p>
          <a:p>
            <a:r>
              <a:rPr lang="ja-JP" altLang="en-US" sz="2400" b="1" dirty="0" smtClean="0">
                <a:latin typeface="HG丸ｺﾞｼｯｸM-PRO" pitchFamily="50" charset="-128"/>
                <a:ea typeface="HG丸ｺﾞｼｯｸM-PRO" pitchFamily="50" charset="-128"/>
              </a:rPr>
              <a:t>・「辞められたら困る」ので、サービス内容向上のための指　　</a:t>
            </a:r>
            <a:endParaRPr lang="en-US" altLang="ja-JP" sz="2400" b="1" dirty="0" smtClean="0">
              <a:latin typeface="HG丸ｺﾞｼｯｸM-PRO" pitchFamily="50" charset="-128"/>
              <a:ea typeface="HG丸ｺﾞｼｯｸM-PRO" pitchFamily="50" charset="-128"/>
            </a:endParaRPr>
          </a:p>
          <a:p>
            <a:r>
              <a:rPr lang="ja-JP" altLang="en-US" sz="2400" b="1" dirty="0" smtClean="0">
                <a:latin typeface="HG丸ｺﾞｼｯｸM-PRO" pitchFamily="50" charset="-128"/>
                <a:ea typeface="HG丸ｺﾞｼｯｸM-PRO" pitchFamily="50" charset="-128"/>
              </a:rPr>
              <a:t>摘ができない</a:t>
            </a:r>
            <a:endParaRPr lang="en-US" altLang="ja-JP" sz="2400" b="1" dirty="0" smtClean="0">
              <a:latin typeface="HG丸ｺﾞｼｯｸM-PRO" pitchFamily="50" charset="-128"/>
              <a:ea typeface="HG丸ｺﾞｼｯｸM-PRO" pitchFamily="50" charset="-128"/>
            </a:endParaRPr>
          </a:p>
          <a:p>
            <a:endParaRPr lang="en-US" altLang="ja-JP" sz="2400" b="1" dirty="0">
              <a:latin typeface="HG丸ｺﾞｼｯｸM-PRO" pitchFamily="50" charset="-128"/>
              <a:ea typeface="HG丸ｺﾞｼｯｸM-PRO" pitchFamily="50" charset="-128"/>
            </a:endParaRPr>
          </a:p>
          <a:p>
            <a:r>
              <a:rPr lang="ja-JP" altLang="en-US" sz="2400" b="1" dirty="0" smtClean="0">
                <a:latin typeface="HG丸ｺﾞｼｯｸM-PRO" pitchFamily="50" charset="-128"/>
                <a:ea typeface="HG丸ｺﾞｼｯｸM-PRO" pitchFamily="50" charset="-128"/>
              </a:rPr>
              <a:t>・業務の怠慢</a:t>
            </a:r>
            <a:endParaRPr lang="en-US" altLang="ja-JP" sz="2400" b="1" dirty="0" smtClean="0">
              <a:latin typeface="HG丸ｺﾞｼｯｸM-PRO" pitchFamily="50" charset="-128"/>
              <a:ea typeface="HG丸ｺﾞｼｯｸM-PRO" pitchFamily="50" charset="-128"/>
            </a:endParaRPr>
          </a:p>
          <a:p>
            <a:endParaRPr lang="en-US" altLang="ja-JP" sz="2400" b="1" dirty="0" smtClean="0">
              <a:latin typeface="HG丸ｺﾞｼｯｸM-PRO" pitchFamily="50" charset="-128"/>
              <a:ea typeface="HG丸ｺﾞｼｯｸM-PRO" pitchFamily="50" charset="-128"/>
            </a:endParaRPr>
          </a:p>
          <a:p>
            <a:r>
              <a:rPr lang="ja-JP" altLang="en-US" sz="2400" b="1" dirty="0" smtClean="0">
                <a:latin typeface="HG丸ｺﾞｼｯｸM-PRO" pitchFamily="50" charset="-128"/>
                <a:ea typeface="HG丸ｺﾞｼｯｸM-PRO" pitchFamily="50" charset="-128"/>
              </a:rPr>
              <a:t>・離職</a:t>
            </a:r>
            <a:endParaRPr lang="en-US" altLang="ja-JP" sz="2400" b="1" dirty="0" smtClean="0">
              <a:latin typeface="HG丸ｺﾞｼｯｸM-PRO" pitchFamily="50" charset="-128"/>
              <a:ea typeface="HG丸ｺﾞｼｯｸM-PRO" pitchFamily="50" charset="-128"/>
            </a:endParaRPr>
          </a:p>
          <a:p>
            <a:endParaRPr lang="en-US" altLang="ja-JP" sz="2400" b="1" dirty="0" smtClean="0">
              <a:latin typeface="HG丸ｺﾞｼｯｸM-PRO" pitchFamily="50" charset="-128"/>
              <a:ea typeface="HG丸ｺﾞｼｯｸM-PRO" pitchFamily="50" charset="-128"/>
            </a:endParaRPr>
          </a:p>
          <a:p>
            <a:r>
              <a:rPr lang="en-US" altLang="ja-JP" sz="2400" b="1" dirty="0" smtClean="0">
                <a:latin typeface="HG丸ｺﾞｼｯｸM-PRO" pitchFamily="50" charset="-128"/>
                <a:ea typeface="HG丸ｺﾞｼｯｸM-PRO" pitchFamily="50" charset="-128"/>
              </a:rPr>
              <a:t> etc...</a:t>
            </a:r>
          </a:p>
        </p:txBody>
      </p:sp>
      <p:sp>
        <p:nvSpPr>
          <p:cNvPr id="2" name="スライド番号プレースホルダー 1"/>
          <p:cNvSpPr>
            <a:spLocks noGrp="1"/>
          </p:cNvSpPr>
          <p:nvPr>
            <p:ph type="sldNum" sz="quarter" idx="10"/>
          </p:nvPr>
        </p:nvSpPr>
        <p:spPr/>
        <p:txBody>
          <a:bodyPr/>
          <a:lstStyle/>
          <a:p>
            <a:fld id="{EDE73ACA-261E-4BC9-8A40-0CC419A9CACB}" type="slidenum">
              <a:rPr kumimoji="1" lang="ja-JP" altLang="en-US" smtClean="0"/>
              <a:pPr/>
              <a:t>3</a:t>
            </a:fld>
            <a:endParaRPr kumimoji="1" lang="ja-JP" altLang="en-US"/>
          </a:p>
        </p:txBody>
      </p:sp>
    </p:spTree>
    <p:extLst>
      <p:ext uri="{BB962C8B-B14F-4D97-AF65-F5344CB8AC3E}">
        <p14:creationId xmlns:p14="http://schemas.microsoft.com/office/powerpoint/2010/main" val="3372354660"/>
      </p:ext>
    </p:extLst>
  </p:cSld>
  <p:clrMapOvr>
    <a:masterClrMapping/>
  </p:clrMapOvr>
  <p:transition>
    <p:newsflash/>
    <p:sndAc>
      <p:stSnd>
        <p:snd r:embed="rId3" name="laser.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467544" y="1988840"/>
            <a:ext cx="5941168" cy="923330"/>
          </a:xfrm>
          <a:prstGeom prst="rect">
            <a:avLst/>
          </a:prstGeom>
          <a:noFill/>
        </p:spPr>
        <p:txBody>
          <a:bodyPr wrap="square" rtlCol="0">
            <a:spAutoFit/>
          </a:bodyPr>
          <a:lstStyle/>
          <a:p>
            <a:endParaRPr kumimoji="1" lang="en-US" altLang="ja-JP" dirty="0" smtClean="0"/>
          </a:p>
          <a:p>
            <a:endParaRPr lang="en-US" altLang="ja-JP" dirty="0" smtClean="0"/>
          </a:p>
          <a:p>
            <a:endParaRPr kumimoji="1" lang="en-US" altLang="ja-JP" dirty="0"/>
          </a:p>
        </p:txBody>
      </p:sp>
      <p:sp>
        <p:nvSpPr>
          <p:cNvPr id="9" name="テキスト ボックス 8"/>
          <p:cNvSpPr txBox="1"/>
          <p:nvPr/>
        </p:nvSpPr>
        <p:spPr>
          <a:xfrm>
            <a:off x="0" y="836712"/>
            <a:ext cx="9144000" cy="5016758"/>
          </a:xfrm>
          <a:prstGeom prst="rect">
            <a:avLst/>
          </a:prstGeom>
          <a:noFill/>
        </p:spPr>
        <p:txBody>
          <a:bodyPr wrap="square" rtlCol="0">
            <a:spAutoFit/>
          </a:bodyPr>
          <a:lstStyle/>
          <a:p>
            <a:r>
              <a:rPr lang="ja-JP" altLang="en-US" sz="3200" b="1" dirty="0" smtClean="0">
                <a:latin typeface="HG丸ｺﾞｼｯｸM-PRO" panose="020F0600000000000000" pitchFamily="50" charset="-128"/>
                <a:ea typeface="HG丸ｺﾞｼｯｸM-PRO" panose="020F0600000000000000" pitchFamily="50" charset="-128"/>
              </a:rPr>
              <a:t>モチベーションを</a:t>
            </a:r>
            <a:r>
              <a:rPr lang="en-US" altLang="ja-JP" sz="3200" b="1" dirty="0" smtClean="0">
                <a:latin typeface="HG丸ｺﾞｼｯｸM-PRO" panose="020F0600000000000000" pitchFamily="50" charset="-128"/>
                <a:ea typeface="HG丸ｺﾞｼｯｸM-PRO" panose="020F0600000000000000" pitchFamily="50" charset="-128"/>
              </a:rPr>
              <a:t>UP</a:t>
            </a:r>
            <a:r>
              <a:rPr lang="ja-JP" altLang="en-US" sz="3200" b="1" dirty="0" smtClean="0">
                <a:latin typeface="HG丸ｺﾞｼｯｸM-PRO" panose="020F0600000000000000" pitchFamily="50" charset="-128"/>
                <a:ea typeface="HG丸ｺﾞｼｯｸM-PRO" panose="020F0600000000000000" pitchFamily="50" charset="-128"/>
              </a:rPr>
              <a:t>させる方法</a:t>
            </a:r>
            <a:endParaRPr lang="en-US" altLang="ja-JP" sz="3200" b="1" dirty="0" smtClean="0">
              <a:latin typeface="HG丸ｺﾞｼｯｸM-PRO" panose="020F0600000000000000" pitchFamily="50" charset="-128"/>
              <a:ea typeface="HG丸ｺﾞｼｯｸM-PRO" panose="020F0600000000000000" pitchFamily="50" charset="-128"/>
            </a:endParaRPr>
          </a:p>
          <a:p>
            <a:endParaRPr lang="en-US" altLang="ja-JP" sz="3200" b="1" dirty="0" smtClean="0">
              <a:latin typeface="HG丸ｺﾞｼｯｸM-PRO" panose="020F0600000000000000" pitchFamily="50" charset="-128"/>
              <a:ea typeface="HG丸ｺﾞｼｯｸM-PRO" panose="020F0600000000000000" pitchFamily="50" charset="-128"/>
            </a:endParaRPr>
          </a:p>
          <a:p>
            <a:r>
              <a:rPr lang="ja-JP" altLang="en-US" sz="3200" b="1" dirty="0" smtClean="0">
                <a:latin typeface="HG丸ｺﾞｼｯｸM-PRO" panose="020F0600000000000000" pitchFamily="50" charset="-128"/>
                <a:ea typeface="HG丸ｺﾞｼｯｸM-PRO" panose="020F0600000000000000" pitchFamily="50" charset="-128"/>
              </a:rPr>
              <a:t>１</a:t>
            </a:r>
            <a:r>
              <a:rPr lang="en-US" altLang="ja-JP" sz="3200" b="1" dirty="0" smtClean="0">
                <a:latin typeface="HG丸ｺﾞｼｯｸM-PRO" panose="020F0600000000000000" pitchFamily="50" charset="-128"/>
                <a:ea typeface="HG丸ｺﾞｼｯｸM-PRO" panose="020F0600000000000000" pitchFamily="50" charset="-128"/>
              </a:rPr>
              <a:t>.</a:t>
            </a:r>
            <a:r>
              <a:rPr lang="ja-JP" altLang="en-US" sz="3200" b="1" dirty="0" smtClean="0">
                <a:latin typeface="HG丸ｺﾞｼｯｸM-PRO" panose="020F0600000000000000" pitchFamily="50" charset="-128"/>
                <a:ea typeface="HG丸ｺﾞｼｯｸM-PRO" panose="020F0600000000000000" pitchFamily="50" charset="-128"/>
              </a:rPr>
              <a:t>評価</a:t>
            </a:r>
            <a:endParaRPr lang="en-US" altLang="ja-JP" sz="3200" b="1" dirty="0" smtClean="0">
              <a:latin typeface="HG丸ｺﾞｼｯｸM-PRO" panose="020F0600000000000000" pitchFamily="50" charset="-128"/>
              <a:ea typeface="HG丸ｺﾞｼｯｸM-PRO" panose="020F0600000000000000" pitchFamily="50" charset="-128"/>
            </a:endParaRPr>
          </a:p>
          <a:p>
            <a:r>
              <a:rPr lang="ja-JP" altLang="en-US" sz="2400" b="1" dirty="0" smtClean="0">
                <a:latin typeface="HG丸ｺﾞｼｯｸM-PRO" panose="020F0600000000000000" pitchFamily="50" charset="-128"/>
                <a:ea typeface="HG丸ｺﾞｼｯｸM-PRO" panose="020F0600000000000000" pitchFamily="50" charset="-128"/>
              </a:rPr>
              <a:t>　評価基準の統一と周知</a:t>
            </a:r>
            <a:endParaRPr lang="en-US" altLang="ja-JP" sz="2400" b="1" dirty="0" smtClean="0">
              <a:latin typeface="HG丸ｺﾞｼｯｸM-PRO" panose="020F0600000000000000" pitchFamily="50" charset="-128"/>
              <a:ea typeface="HG丸ｺﾞｼｯｸM-PRO" panose="020F0600000000000000" pitchFamily="50" charset="-128"/>
            </a:endParaRPr>
          </a:p>
          <a:p>
            <a:endParaRPr lang="en-US" altLang="ja-JP" sz="3200" b="1" dirty="0" smtClean="0">
              <a:latin typeface="HG丸ｺﾞｼｯｸM-PRO" panose="020F0600000000000000" pitchFamily="50" charset="-128"/>
              <a:ea typeface="HG丸ｺﾞｼｯｸM-PRO" panose="020F0600000000000000" pitchFamily="50" charset="-128"/>
            </a:endParaRPr>
          </a:p>
          <a:p>
            <a:r>
              <a:rPr lang="ja-JP" altLang="en-US" sz="3200" b="1" dirty="0" smtClean="0">
                <a:latin typeface="HG丸ｺﾞｼｯｸM-PRO" panose="020F0600000000000000" pitchFamily="50" charset="-128"/>
                <a:ea typeface="HG丸ｺﾞｼｯｸM-PRO" panose="020F0600000000000000" pitchFamily="50" charset="-128"/>
              </a:rPr>
              <a:t>２</a:t>
            </a:r>
            <a:r>
              <a:rPr lang="en-US" altLang="ja-JP" sz="3200" b="1" dirty="0" smtClean="0">
                <a:latin typeface="HG丸ｺﾞｼｯｸM-PRO" panose="020F0600000000000000" pitchFamily="50" charset="-128"/>
                <a:ea typeface="HG丸ｺﾞｼｯｸM-PRO" panose="020F0600000000000000" pitchFamily="50" charset="-128"/>
              </a:rPr>
              <a:t>.</a:t>
            </a:r>
            <a:r>
              <a:rPr lang="ja-JP" altLang="en-US" sz="3200" b="1" dirty="0" smtClean="0">
                <a:latin typeface="HG丸ｺﾞｼｯｸM-PRO" panose="020F0600000000000000" pitchFamily="50" charset="-128"/>
                <a:ea typeface="HG丸ｺﾞｼｯｸM-PRO" panose="020F0600000000000000" pitchFamily="50" charset="-128"/>
              </a:rPr>
              <a:t>報酬</a:t>
            </a:r>
            <a:endParaRPr lang="en-US" altLang="ja-JP" sz="3200" b="1" dirty="0" smtClean="0">
              <a:latin typeface="HG丸ｺﾞｼｯｸM-PRO" panose="020F0600000000000000" pitchFamily="50" charset="-128"/>
              <a:ea typeface="HG丸ｺﾞｼｯｸM-PRO" panose="020F0600000000000000" pitchFamily="50" charset="-128"/>
            </a:endParaRPr>
          </a:p>
          <a:p>
            <a:r>
              <a:rPr lang="ja-JP" altLang="en-US" sz="2400" b="1" dirty="0" smtClean="0">
                <a:latin typeface="HG丸ｺﾞｼｯｸM-PRO" panose="020F0600000000000000" pitchFamily="50" charset="-128"/>
                <a:ea typeface="HG丸ｺﾞｼｯｸM-PRO" panose="020F0600000000000000" pitchFamily="50" charset="-128"/>
              </a:rPr>
              <a:t>　昇給・賞与</a:t>
            </a:r>
            <a:endParaRPr lang="en-US" altLang="ja-JP" sz="2400" b="1" dirty="0" smtClean="0">
              <a:latin typeface="HG丸ｺﾞｼｯｸM-PRO" panose="020F0600000000000000" pitchFamily="50" charset="-128"/>
              <a:ea typeface="HG丸ｺﾞｼｯｸM-PRO" panose="020F0600000000000000" pitchFamily="50" charset="-128"/>
            </a:endParaRPr>
          </a:p>
          <a:p>
            <a:endParaRPr lang="en-US" altLang="ja-JP" sz="3200" b="1" dirty="0" smtClean="0">
              <a:latin typeface="HG丸ｺﾞｼｯｸM-PRO" panose="020F0600000000000000" pitchFamily="50" charset="-128"/>
              <a:ea typeface="HG丸ｺﾞｼｯｸM-PRO" panose="020F0600000000000000" pitchFamily="50" charset="-128"/>
            </a:endParaRPr>
          </a:p>
          <a:p>
            <a:r>
              <a:rPr lang="ja-JP" altLang="en-US" sz="3200" b="1" dirty="0" smtClean="0">
                <a:latin typeface="HG丸ｺﾞｼｯｸM-PRO" panose="020F0600000000000000" pitchFamily="50" charset="-128"/>
                <a:ea typeface="HG丸ｺﾞｼｯｸM-PRO" panose="020F0600000000000000" pitchFamily="50" charset="-128"/>
              </a:rPr>
              <a:t>３</a:t>
            </a:r>
            <a:r>
              <a:rPr lang="en-US" altLang="ja-JP" sz="3200" b="1" dirty="0" smtClean="0">
                <a:latin typeface="HG丸ｺﾞｼｯｸM-PRO" panose="020F0600000000000000" pitchFamily="50" charset="-128"/>
                <a:ea typeface="HG丸ｺﾞｼｯｸM-PRO" panose="020F0600000000000000" pitchFamily="50" charset="-128"/>
              </a:rPr>
              <a:t>.</a:t>
            </a:r>
            <a:r>
              <a:rPr lang="ja-JP" altLang="en-US" sz="3200" b="1" dirty="0" smtClean="0">
                <a:latin typeface="HG丸ｺﾞｼｯｸM-PRO" panose="020F0600000000000000" pitchFamily="50" charset="-128"/>
                <a:ea typeface="HG丸ｺﾞｼｯｸM-PRO" panose="020F0600000000000000" pitchFamily="50" charset="-128"/>
              </a:rPr>
              <a:t>コミュニケーション</a:t>
            </a:r>
            <a:endParaRPr lang="en-US" altLang="ja-JP" sz="3200" b="1" dirty="0" smtClean="0">
              <a:latin typeface="HG丸ｺﾞｼｯｸM-PRO" panose="020F0600000000000000" pitchFamily="50" charset="-128"/>
              <a:ea typeface="HG丸ｺﾞｼｯｸM-PRO" panose="020F0600000000000000" pitchFamily="50" charset="-128"/>
            </a:endParaRPr>
          </a:p>
          <a:p>
            <a:r>
              <a:rPr lang="ja-JP" altLang="en-US" sz="2400" b="1" dirty="0" smtClean="0">
                <a:latin typeface="HG丸ｺﾞｼｯｸM-PRO" panose="020F0600000000000000" pitchFamily="50" charset="-128"/>
                <a:ea typeface="HG丸ｺﾞｼｯｸM-PRO" panose="020F0600000000000000" pitchFamily="50" charset="-128"/>
              </a:rPr>
              <a:t>　定期的な面談など</a:t>
            </a:r>
            <a:endParaRPr lang="en-US" altLang="ja-JP" sz="2400" b="1" dirty="0" smtClean="0">
              <a:latin typeface="HG丸ｺﾞｼｯｸM-PRO" panose="020F0600000000000000" pitchFamily="50" charset="-128"/>
              <a:ea typeface="HG丸ｺﾞｼｯｸM-PRO" panose="020F0600000000000000" pitchFamily="50" charset="-128"/>
            </a:endParaRPr>
          </a:p>
          <a:p>
            <a:endParaRPr lang="en-US" altLang="ja-JP" sz="2400" b="1" dirty="0" smtClean="0">
              <a:latin typeface="HG丸ｺﾞｼｯｸM-PRO" panose="020F0600000000000000" pitchFamily="50" charset="-128"/>
              <a:ea typeface="HG丸ｺﾞｼｯｸM-PRO" panose="020F0600000000000000" pitchFamily="50" charset="-128"/>
            </a:endParaRPr>
          </a:p>
        </p:txBody>
      </p:sp>
      <p:sp>
        <p:nvSpPr>
          <p:cNvPr id="2" name="スライド番号プレースホルダー 1"/>
          <p:cNvSpPr>
            <a:spLocks noGrp="1"/>
          </p:cNvSpPr>
          <p:nvPr>
            <p:ph type="sldNum" sz="quarter" idx="10"/>
          </p:nvPr>
        </p:nvSpPr>
        <p:spPr/>
        <p:txBody>
          <a:bodyPr/>
          <a:lstStyle/>
          <a:p>
            <a:fld id="{EDE73ACA-261E-4BC9-8A40-0CC419A9CACB}" type="slidenum">
              <a:rPr kumimoji="1" lang="ja-JP" altLang="en-US" smtClean="0"/>
              <a:pPr/>
              <a:t>4</a:t>
            </a:fld>
            <a:endParaRPr kumimoji="1" lang="ja-JP" altLang="en-US"/>
          </a:p>
        </p:txBody>
      </p:sp>
    </p:spTree>
    <p:extLst>
      <p:ext uri="{BB962C8B-B14F-4D97-AF65-F5344CB8AC3E}">
        <p14:creationId xmlns:p14="http://schemas.microsoft.com/office/powerpoint/2010/main" val="2972583278"/>
      </p:ext>
    </p:extLst>
  </p:cSld>
  <p:clrMapOvr>
    <a:masterClrMapping/>
  </p:clrMapOvr>
  <p:transition>
    <p:newsflash/>
    <p:sndAc>
      <p:stSnd>
        <p:snd r:embed="rId3" name="laser.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467544" y="1988840"/>
            <a:ext cx="5941168" cy="923330"/>
          </a:xfrm>
          <a:prstGeom prst="rect">
            <a:avLst/>
          </a:prstGeom>
          <a:noFill/>
        </p:spPr>
        <p:txBody>
          <a:bodyPr wrap="square" rtlCol="0">
            <a:spAutoFit/>
          </a:bodyPr>
          <a:lstStyle/>
          <a:p>
            <a:endParaRPr kumimoji="1" lang="en-US" altLang="ja-JP" dirty="0" smtClean="0"/>
          </a:p>
          <a:p>
            <a:endParaRPr lang="en-US" altLang="ja-JP" dirty="0" smtClean="0"/>
          </a:p>
          <a:p>
            <a:endParaRPr kumimoji="1" lang="en-US" altLang="ja-JP" dirty="0"/>
          </a:p>
        </p:txBody>
      </p:sp>
      <p:sp>
        <p:nvSpPr>
          <p:cNvPr id="9" name="テキスト ボックス 8"/>
          <p:cNvSpPr txBox="1"/>
          <p:nvPr/>
        </p:nvSpPr>
        <p:spPr>
          <a:xfrm>
            <a:off x="0" y="836712"/>
            <a:ext cx="9144000" cy="3416320"/>
          </a:xfrm>
          <a:prstGeom prst="rect">
            <a:avLst/>
          </a:prstGeom>
          <a:noFill/>
        </p:spPr>
        <p:txBody>
          <a:bodyPr wrap="square" rtlCol="0">
            <a:spAutoFit/>
          </a:bodyPr>
          <a:lstStyle/>
          <a:p>
            <a:r>
              <a:rPr lang="ja-JP" altLang="en-US" sz="2400" b="1" dirty="0" smtClean="0">
                <a:latin typeface="HG丸ｺﾞｼｯｸM-PRO" pitchFamily="50" charset="-128"/>
                <a:ea typeface="HG丸ｺﾞｼｯｸM-PRO" pitchFamily="50" charset="-128"/>
              </a:rPr>
              <a:t>○評価について</a:t>
            </a:r>
            <a:endParaRPr lang="en-US" altLang="ja-JP" sz="2400" b="1" dirty="0" smtClean="0">
              <a:latin typeface="HG丸ｺﾞｼｯｸM-PRO" pitchFamily="50" charset="-128"/>
              <a:ea typeface="HG丸ｺﾞｼｯｸM-PRO" pitchFamily="50" charset="-128"/>
            </a:endParaRPr>
          </a:p>
          <a:p>
            <a:endParaRPr lang="en-US" altLang="ja-JP" sz="2400" b="1" dirty="0">
              <a:latin typeface="HG丸ｺﾞｼｯｸM-PRO" pitchFamily="50" charset="-128"/>
              <a:ea typeface="HG丸ｺﾞｼｯｸM-PRO" pitchFamily="50" charset="-128"/>
            </a:endParaRPr>
          </a:p>
          <a:p>
            <a:r>
              <a:rPr lang="ja-JP" altLang="en-US" sz="2400" b="1" dirty="0" smtClean="0">
                <a:latin typeface="HG丸ｺﾞｼｯｸM-PRO" pitchFamily="50" charset="-128"/>
                <a:ea typeface="HG丸ｺﾞｼｯｸM-PRO" pitchFamily="50" charset="-128"/>
              </a:rPr>
              <a:t>評価基準は？？</a:t>
            </a:r>
            <a:endParaRPr lang="en-US" altLang="ja-JP" sz="2400" b="1" dirty="0" smtClean="0">
              <a:latin typeface="HG丸ｺﾞｼｯｸM-PRO" pitchFamily="50" charset="-128"/>
              <a:ea typeface="HG丸ｺﾞｼｯｸM-PRO" pitchFamily="50" charset="-128"/>
            </a:endParaRPr>
          </a:p>
          <a:p>
            <a:endParaRPr lang="en-US" altLang="ja-JP" sz="2400" b="1" dirty="0">
              <a:latin typeface="HG丸ｺﾞｼｯｸM-PRO" pitchFamily="50" charset="-128"/>
              <a:ea typeface="HG丸ｺﾞｼｯｸM-PRO" pitchFamily="50" charset="-128"/>
            </a:endParaRPr>
          </a:p>
          <a:p>
            <a:r>
              <a:rPr lang="ja-JP" altLang="en-US" sz="2400" b="1" dirty="0" smtClean="0">
                <a:latin typeface="HG丸ｺﾞｼｯｸM-PRO" pitchFamily="50" charset="-128"/>
                <a:ea typeface="HG丸ｺﾞｼｯｸM-PRO" pitchFamily="50" charset="-128"/>
              </a:rPr>
              <a:t>①誰が・いつ・どのように評価をされてますか？</a:t>
            </a:r>
            <a:endParaRPr lang="en-US" altLang="ja-JP" sz="2400" b="1" dirty="0" smtClean="0">
              <a:latin typeface="HG丸ｺﾞｼｯｸM-PRO" pitchFamily="50" charset="-128"/>
              <a:ea typeface="HG丸ｺﾞｼｯｸM-PRO" pitchFamily="50" charset="-128"/>
            </a:endParaRPr>
          </a:p>
          <a:p>
            <a:endParaRPr lang="en-US" altLang="ja-JP" sz="2400" b="1" dirty="0" smtClean="0">
              <a:latin typeface="HG丸ｺﾞｼｯｸM-PRO" pitchFamily="50" charset="-128"/>
              <a:ea typeface="HG丸ｺﾞｼｯｸM-PRO" pitchFamily="50" charset="-128"/>
            </a:endParaRPr>
          </a:p>
          <a:p>
            <a:r>
              <a:rPr lang="ja-JP" altLang="en-US" sz="2400" b="1" dirty="0" smtClean="0">
                <a:latin typeface="HG丸ｺﾞｼｯｸM-PRO" pitchFamily="50" charset="-128"/>
                <a:ea typeface="HG丸ｺﾞｼｯｸM-PRO" pitchFamily="50" charset="-128"/>
              </a:rPr>
              <a:t>②職種によって評価基準がありますか？</a:t>
            </a:r>
            <a:endParaRPr lang="en-US" altLang="ja-JP" sz="2400" b="1" dirty="0" smtClean="0">
              <a:latin typeface="HG丸ｺﾞｼｯｸM-PRO" pitchFamily="50" charset="-128"/>
              <a:ea typeface="HG丸ｺﾞｼｯｸM-PRO" pitchFamily="50" charset="-128"/>
            </a:endParaRPr>
          </a:p>
          <a:p>
            <a:endParaRPr lang="en-US" altLang="ja-JP" sz="2400" b="1" dirty="0">
              <a:latin typeface="HG丸ｺﾞｼｯｸM-PRO" pitchFamily="50" charset="-128"/>
              <a:ea typeface="HG丸ｺﾞｼｯｸM-PRO" pitchFamily="50" charset="-128"/>
            </a:endParaRPr>
          </a:p>
          <a:p>
            <a:endParaRPr lang="en-US" altLang="ja-JP" sz="2400" b="1" dirty="0" smtClean="0">
              <a:latin typeface="HG丸ｺﾞｼｯｸM-PRO" pitchFamily="50" charset="-128"/>
              <a:ea typeface="HG丸ｺﾞｼｯｸM-PRO" pitchFamily="50" charset="-128"/>
            </a:endParaRPr>
          </a:p>
        </p:txBody>
      </p:sp>
      <p:sp>
        <p:nvSpPr>
          <p:cNvPr id="2" name="スライド番号プレースホルダー 1"/>
          <p:cNvSpPr>
            <a:spLocks noGrp="1"/>
          </p:cNvSpPr>
          <p:nvPr>
            <p:ph type="sldNum" sz="quarter" idx="10"/>
          </p:nvPr>
        </p:nvSpPr>
        <p:spPr/>
        <p:txBody>
          <a:bodyPr/>
          <a:lstStyle/>
          <a:p>
            <a:fld id="{EDE73ACA-261E-4BC9-8A40-0CC419A9CACB}" type="slidenum">
              <a:rPr kumimoji="1" lang="ja-JP" altLang="en-US" smtClean="0"/>
              <a:pPr/>
              <a:t>5</a:t>
            </a:fld>
            <a:endParaRPr kumimoji="1" lang="ja-JP" altLang="en-US"/>
          </a:p>
        </p:txBody>
      </p:sp>
    </p:spTree>
    <p:extLst>
      <p:ext uri="{BB962C8B-B14F-4D97-AF65-F5344CB8AC3E}">
        <p14:creationId xmlns:p14="http://schemas.microsoft.com/office/powerpoint/2010/main" val="2388220297"/>
      </p:ext>
    </p:extLst>
  </p:cSld>
  <p:clrMapOvr>
    <a:masterClrMapping/>
  </p:clrMapOvr>
  <p:transition>
    <p:newsflash/>
    <p:sndAc>
      <p:stSnd>
        <p:snd r:embed="rId3" name="laser.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467544" y="1988840"/>
            <a:ext cx="5941168" cy="923330"/>
          </a:xfrm>
          <a:prstGeom prst="rect">
            <a:avLst/>
          </a:prstGeom>
          <a:noFill/>
        </p:spPr>
        <p:txBody>
          <a:bodyPr wrap="square" rtlCol="0">
            <a:spAutoFit/>
          </a:bodyPr>
          <a:lstStyle/>
          <a:p>
            <a:endParaRPr kumimoji="1" lang="en-US" altLang="ja-JP" dirty="0" smtClean="0"/>
          </a:p>
          <a:p>
            <a:endParaRPr lang="en-US" altLang="ja-JP" dirty="0" smtClean="0"/>
          </a:p>
          <a:p>
            <a:endParaRPr kumimoji="1" lang="en-US" altLang="ja-JP" dirty="0"/>
          </a:p>
        </p:txBody>
      </p:sp>
      <p:sp>
        <p:nvSpPr>
          <p:cNvPr id="9" name="テキスト ボックス 8"/>
          <p:cNvSpPr txBox="1"/>
          <p:nvPr/>
        </p:nvSpPr>
        <p:spPr>
          <a:xfrm>
            <a:off x="0" y="836712"/>
            <a:ext cx="9144000" cy="461665"/>
          </a:xfrm>
          <a:prstGeom prst="rect">
            <a:avLst/>
          </a:prstGeom>
          <a:noFill/>
        </p:spPr>
        <p:txBody>
          <a:bodyPr wrap="square" rtlCol="0">
            <a:spAutoFit/>
          </a:bodyPr>
          <a:lstStyle/>
          <a:p>
            <a:r>
              <a:rPr lang="ja-JP" altLang="en-US" sz="2400" b="1" dirty="0" smtClean="0">
                <a:latin typeface="HG丸ｺﾞｼｯｸM-PRO" pitchFamily="50" charset="-128"/>
                <a:ea typeface="HG丸ｺﾞｼｯｸM-PRO" pitchFamily="50" charset="-128"/>
              </a:rPr>
              <a:t>～メモ～</a:t>
            </a:r>
            <a:endParaRPr lang="en-US" altLang="ja-JP" sz="2400" b="1" dirty="0" smtClean="0">
              <a:latin typeface="HG丸ｺﾞｼｯｸM-PRO" pitchFamily="50" charset="-128"/>
              <a:ea typeface="HG丸ｺﾞｼｯｸM-PRO" pitchFamily="50" charset="-128"/>
            </a:endParaRPr>
          </a:p>
        </p:txBody>
      </p:sp>
      <p:sp>
        <p:nvSpPr>
          <p:cNvPr id="2" name="スライド番号プレースホルダー 1"/>
          <p:cNvSpPr>
            <a:spLocks noGrp="1"/>
          </p:cNvSpPr>
          <p:nvPr>
            <p:ph type="sldNum" sz="quarter" idx="10"/>
          </p:nvPr>
        </p:nvSpPr>
        <p:spPr/>
        <p:txBody>
          <a:bodyPr/>
          <a:lstStyle/>
          <a:p>
            <a:fld id="{EDE73ACA-261E-4BC9-8A40-0CC419A9CACB}" type="slidenum">
              <a:rPr kumimoji="1" lang="ja-JP" altLang="en-US" smtClean="0"/>
              <a:pPr/>
              <a:t>6</a:t>
            </a:fld>
            <a:endParaRPr kumimoji="1" lang="ja-JP" altLang="en-US"/>
          </a:p>
        </p:txBody>
      </p:sp>
    </p:spTree>
    <p:extLst>
      <p:ext uri="{BB962C8B-B14F-4D97-AF65-F5344CB8AC3E}">
        <p14:creationId xmlns:p14="http://schemas.microsoft.com/office/powerpoint/2010/main" val="407810461"/>
      </p:ext>
    </p:extLst>
  </p:cSld>
  <p:clrMapOvr>
    <a:masterClrMapping/>
  </p:clrMapOvr>
  <p:transition>
    <p:newsflash/>
    <p:sndAc>
      <p:stSnd>
        <p:snd r:embed="rId3" name="laser.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467544" y="1988840"/>
            <a:ext cx="5941168" cy="923330"/>
          </a:xfrm>
          <a:prstGeom prst="rect">
            <a:avLst/>
          </a:prstGeom>
          <a:noFill/>
        </p:spPr>
        <p:txBody>
          <a:bodyPr wrap="square" rtlCol="0">
            <a:spAutoFit/>
          </a:bodyPr>
          <a:lstStyle/>
          <a:p>
            <a:endParaRPr kumimoji="1" lang="en-US" altLang="ja-JP" dirty="0" smtClean="0"/>
          </a:p>
          <a:p>
            <a:endParaRPr lang="en-US" altLang="ja-JP" dirty="0" smtClean="0"/>
          </a:p>
          <a:p>
            <a:endParaRPr kumimoji="1" lang="en-US" altLang="ja-JP" dirty="0"/>
          </a:p>
        </p:txBody>
      </p:sp>
      <p:sp>
        <p:nvSpPr>
          <p:cNvPr id="9" name="テキスト ボックス 8"/>
          <p:cNvSpPr txBox="1"/>
          <p:nvPr/>
        </p:nvSpPr>
        <p:spPr>
          <a:xfrm>
            <a:off x="0" y="836712"/>
            <a:ext cx="9144000" cy="6124754"/>
          </a:xfrm>
          <a:prstGeom prst="rect">
            <a:avLst/>
          </a:prstGeom>
          <a:noFill/>
        </p:spPr>
        <p:txBody>
          <a:bodyPr wrap="square" rtlCol="0">
            <a:spAutoFit/>
          </a:bodyPr>
          <a:lstStyle/>
          <a:p>
            <a:r>
              <a:rPr lang="ja-JP" altLang="en-US" sz="3200" b="1" dirty="0" smtClean="0">
                <a:latin typeface="HG丸ｺﾞｼｯｸM-PRO" pitchFamily="50" charset="-128"/>
                <a:ea typeface="HG丸ｺﾞｼｯｸM-PRO" pitchFamily="50" charset="-128"/>
              </a:rPr>
              <a:t>２</a:t>
            </a:r>
            <a:r>
              <a:rPr lang="en-US" altLang="ja-JP" sz="3200" b="1" dirty="0" smtClean="0">
                <a:latin typeface="HG丸ｺﾞｼｯｸM-PRO" pitchFamily="50" charset="-128"/>
                <a:ea typeface="HG丸ｺﾞｼｯｸM-PRO" pitchFamily="50" charset="-128"/>
              </a:rPr>
              <a:t>.</a:t>
            </a:r>
            <a:r>
              <a:rPr lang="ja-JP" altLang="en-US" sz="3200" b="1" dirty="0" smtClean="0">
                <a:latin typeface="HG丸ｺﾞｼｯｸM-PRO" pitchFamily="50" charset="-128"/>
                <a:ea typeface="HG丸ｺﾞｼｯｸM-PRO" pitchFamily="50" charset="-128"/>
              </a:rPr>
              <a:t>報酬</a:t>
            </a:r>
            <a:endParaRPr lang="en-US" altLang="ja-JP" sz="3200" b="1" dirty="0" smtClean="0">
              <a:latin typeface="HG丸ｺﾞｼｯｸM-PRO" pitchFamily="50" charset="-128"/>
              <a:ea typeface="HG丸ｺﾞｼｯｸM-PRO" pitchFamily="50" charset="-128"/>
            </a:endParaRPr>
          </a:p>
          <a:p>
            <a:endParaRPr lang="en-US" altLang="ja-JP" sz="2400" b="1" dirty="0" smtClean="0">
              <a:latin typeface="HG丸ｺﾞｼｯｸM-PRO" pitchFamily="50" charset="-128"/>
              <a:ea typeface="HG丸ｺﾞｼｯｸM-PRO" pitchFamily="50" charset="-128"/>
            </a:endParaRPr>
          </a:p>
          <a:p>
            <a:r>
              <a:rPr lang="ja-JP" altLang="en-US" sz="2400" b="1" dirty="0" smtClean="0">
                <a:latin typeface="HG丸ｺﾞｼｯｸM-PRO" pitchFamily="50" charset="-128"/>
                <a:ea typeface="HG丸ｺﾞｼｯｸM-PRO" pitchFamily="50" charset="-128"/>
              </a:rPr>
              <a:t>評価をすると同時に、評価に見合った報酬を与えましょう。</a:t>
            </a:r>
            <a:endParaRPr lang="en-US" altLang="ja-JP" sz="2400" b="1" dirty="0" smtClean="0">
              <a:latin typeface="HG丸ｺﾞｼｯｸM-PRO" pitchFamily="50" charset="-128"/>
              <a:ea typeface="HG丸ｺﾞｼｯｸM-PRO" pitchFamily="50" charset="-128"/>
            </a:endParaRPr>
          </a:p>
          <a:p>
            <a:endParaRPr lang="en-US" altLang="ja-JP" sz="2400" b="1" dirty="0" smtClean="0">
              <a:latin typeface="HG丸ｺﾞｼｯｸM-PRO" pitchFamily="50" charset="-128"/>
              <a:ea typeface="HG丸ｺﾞｼｯｸM-PRO" pitchFamily="50" charset="-128"/>
            </a:endParaRPr>
          </a:p>
          <a:p>
            <a:r>
              <a:rPr lang="ja-JP" altLang="en-US" sz="2400" b="1" dirty="0" smtClean="0">
                <a:latin typeface="HG丸ｺﾞｼｯｸM-PRO" pitchFamily="50" charset="-128"/>
                <a:ea typeface="HG丸ｺﾞｼｯｸM-PRO" pitchFamily="50" charset="-128"/>
              </a:rPr>
              <a:t>昇給や賞与で更なるモチベーション</a:t>
            </a:r>
            <a:r>
              <a:rPr lang="en-US" altLang="ja-JP" sz="2400" b="1" dirty="0" smtClean="0">
                <a:latin typeface="HG丸ｺﾞｼｯｸM-PRO" pitchFamily="50" charset="-128"/>
                <a:ea typeface="HG丸ｺﾞｼｯｸM-PRO" pitchFamily="50" charset="-128"/>
              </a:rPr>
              <a:t>UP</a:t>
            </a:r>
            <a:r>
              <a:rPr lang="ja-JP" altLang="en-US" sz="2400" b="1" dirty="0" smtClean="0">
                <a:latin typeface="HG丸ｺﾞｼｯｸM-PRO" pitchFamily="50" charset="-128"/>
                <a:ea typeface="HG丸ｺﾞｼｯｸM-PRO" pitchFamily="50" charset="-128"/>
              </a:rPr>
              <a:t>に繋がります。</a:t>
            </a:r>
            <a:endParaRPr lang="en-US" altLang="ja-JP" sz="2400" b="1" dirty="0" smtClean="0">
              <a:latin typeface="HG丸ｺﾞｼｯｸM-PRO" pitchFamily="50" charset="-128"/>
              <a:ea typeface="HG丸ｺﾞｼｯｸM-PRO" pitchFamily="50" charset="-128"/>
            </a:endParaRPr>
          </a:p>
          <a:p>
            <a:r>
              <a:rPr lang="ja-JP" altLang="en-US" sz="2400" b="1" dirty="0" smtClean="0">
                <a:latin typeface="HG丸ｺﾞｼｯｸM-PRO" pitchFamily="50" charset="-128"/>
                <a:ea typeface="HG丸ｺﾞｼｯｸM-PRO" pitchFamily="50" charset="-128"/>
              </a:rPr>
              <a:t>評価期間が短い場合</a:t>
            </a:r>
            <a:endParaRPr lang="en-US" altLang="ja-JP" sz="2400" b="1" dirty="0" smtClean="0">
              <a:latin typeface="HG丸ｺﾞｼｯｸM-PRO" pitchFamily="50" charset="-128"/>
              <a:ea typeface="HG丸ｺﾞｼｯｸM-PRO" pitchFamily="50" charset="-128"/>
            </a:endParaRPr>
          </a:p>
          <a:p>
            <a:r>
              <a:rPr lang="ja-JP" altLang="en-US" sz="2400" b="1" dirty="0" smtClean="0">
                <a:latin typeface="HG丸ｺﾞｼｯｸM-PRO" pitchFamily="50" charset="-128"/>
                <a:ea typeface="HG丸ｺﾞｼｯｸM-PRO" pitchFamily="50" charset="-128"/>
              </a:rPr>
              <a:t>社員であれば月給</a:t>
            </a:r>
            <a:r>
              <a:rPr lang="en-US" altLang="ja-JP" sz="2400" b="1" dirty="0" smtClean="0">
                <a:latin typeface="HG丸ｺﾞｼｯｸM-PRO" pitchFamily="50" charset="-128"/>
                <a:ea typeface="HG丸ｺﾞｼｯｸM-PRO" pitchFamily="50" charset="-128"/>
              </a:rPr>
              <a:t>1,000</a:t>
            </a:r>
            <a:r>
              <a:rPr lang="ja-JP" altLang="en-US" sz="2400" b="1" dirty="0" smtClean="0">
                <a:latin typeface="HG丸ｺﾞｼｯｸM-PRO" pitchFamily="50" charset="-128"/>
                <a:ea typeface="HG丸ｺﾞｼｯｸM-PRO" pitchFamily="50" charset="-128"/>
              </a:rPr>
              <a:t>円・パートであれば自給</a:t>
            </a:r>
            <a:r>
              <a:rPr lang="en-US" altLang="ja-JP" sz="2400" b="1" dirty="0" smtClean="0">
                <a:latin typeface="HG丸ｺﾞｼｯｸM-PRO" pitchFamily="50" charset="-128"/>
                <a:ea typeface="HG丸ｺﾞｼｯｸM-PRO" pitchFamily="50" charset="-128"/>
              </a:rPr>
              <a:t>10</a:t>
            </a:r>
            <a:r>
              <a:rPr lang="ja-JP" altLang="en-US" sz="2400" b="1" dirty="0" smtClean="0">
                <a:latin typeface="HG丸ｺﾞｼｯｸM-PRO" pitchFamily="50" charset="-128"/>
                <a:ea typeface="HG丸ｺﾞｼｯｸM-PRO" pitchFamily="50" charset="-128"/>
              </a:rPr>
              <a:t>円など</a:t>
            </a:r>
            <a:endParaRPr lang="en-US" altLang="ja-JP" sz="2400" b="1" dirty="0" smtClean="0">
              <a:latin typeface="HG丸ｺﾞｼｯｸM-PRO" pitchFamily="50" charset="-128"/>
              <a:ea typeface="HG丸ｺﾞｼｯｸM-PRO" pitchFamily="50" charset="-128"/>
            </a:endParaRPr>
          </a:p>
          <a:p>
            <a:r>
              <a:rPr lang="ja-JP" altLang="en-US" sz="2400" b="1" dirty="0" smtClean="0">
                <a:latin typeface="HG丸ｺﾞｼｯｸM-PRO" pitchFamily="50" charset="-128"/>
                <a:ea typeface="HG丸ｺﾞｼｯｸM-PRO" pitchFamily="50" charset="-128"/>
              </a:rPr>
              <a:t>少しで</a:t>
            </a:r>
            <a:r>
              <a:rPr lang="en-US" altLang="ja-JP" sz="2400" b="1" dirty="0" smtClean="0">
                <a:latin typeface="HG丸ｺﾞｼｯｸM-PRO" pitchFamily="50" charset="-128"/>
                <a:ea typeface="HG丸ｺﾞｼｯｸM-PRO" pitchFamily="50" charset="-128"/>
              </a:rPr>
              <a:t>OK</a:t>
            </a:r>
            <a:r>
              <a:rPr lang="ja-JP" altLang="en-US" sz="2400" b="1" dirty="0" smtClean="0">
                <a:latin typeface="HG丸ｺﾞｼｯｸM-PRO" pitchFamily="50" charset="-128"/>
                <a:ea typeface="HG丸ｺﾞｼｯｸM-PRO" pitchFamily="50" charset="-128"/>
              </a:rPr>
              <a:t>です。</a:t>
            </a:r>
            <a:endParaRPr lang="en-US" altLang="ja-JP" sz="2400" b="1" dirty="0" smtClean="0">
              <a:latin typeface="HG丸ｺﾞｼｯｸM-PRO" pitchFamily="50" charset="-128"/>
              <a:ea typeface="HG丸ｺﾞｼｯｸM-PRO" pitchFamily="50" charset="-128"/>
            </a:endParaRPr>
          </a:p>
          <a:p>
            <a:r>
              <a:rPr lang="ja-JP" altLang="en-US" sz="2400" b="1" dirty="0" smtClean="0">
                <a:latin typeface="HG丸ｺﾞｼｯｸM-PRO" pitchFamily="50" charset="-128"/>
                <a:ea typeface="HG丸ｺﾞｼｯｸM-PRO" pitchFamily="50" charset="-128"/>
              </a:rPr>
              <a:t>必ず全員に与える必要はありません。</a:t>
            </a:r>
            <a:endParaRPr lang="en-US" altLang="ja-JP" sz="2400" b="1" dirty="0" smtClean="0">
              <a:latin typeface="HG丸ｺﾞｼｯｸM-PRO" pitchFamily="50" charset="-128"/>
              <a:ea typeface="HG丸ｺﾞｼｯｸM-PRO" pitchFamily="50" charset="-128"/>
            </a:endParaRPr>
          </a:p>
          <a:p>
            <a:r>
              <a:rPr lang="ja-JP" altLang="en-US" sz="2400" b="1" dirty="0" smtClean="0">
                <a:latin typeface="HG丸ｺﾞｼｯｸM-PRO" pitchFamily="50" charset="-128"/>
                <a:ea typeface="HG丸ｺﾞｼｯｸM-PRO" pitchFamily="50" charset="-128"/>
              </a:rPr>
              <a:t>報酬を与えないスタッフには理由をしっかり伝えて、次回期間</a:t>
            </a:r>
            <a:endParaRPr lang="en-US" altLang="ja-JP" sz="2400" b="1" dirty="0" smtClean="0">
              <a:latin typeface="HG丸ｺﾞｼｯｸM-PRO" pitchFamily="50" charset="-128"/>
              <a:ea typeface="HG丸ｺﾞｼｯｸM-PRO" pitchFamily="50" charset="-128"/>
            </a:endParaRPr>
          </a:p>
          <a:p>
            <a:r>
              <a:rPr lang="ja-JP" altLang="en-US" sz="2400" b="1" dirty="0" err="1" smtClean="0">
                <a:latin typeface="HG丸ｺﾞｼｯｸM-PRO" pitchFamily="50" charset="-128"/>
                <a:ea typeface="HG丸ｺﾞｼｯｸM-PRO" pitchFamily="50" charset="-128"/>
              </a:rPr>
              <a:t>までの</a:t>
            </a:r>
            <a:r>
              <a:rPr lang="ja-JP" altLang="en-US" sz="2400" b="1" dirty="0" smtClean="0">
                <a:latin typeface="HG丸ｺﾞｼｯｸM-PRO" pitchFamily="50" charset="-128"/>
                <a:ea typeface="HG丸ｺﾞｼｯｸM-PRO" pitchFamily="50" charset="-128"/>
              </a:rPr>
              <a:t>アドバイスをしてあげましょう。</a:t>
            </a:r>
            <a:endParaRPr lang="en-US" altLang="ja-JP" sz="2400" b="1" dirty="0" smtClean="0">
              <a:latin typeface="HG丸ｺﾞｼｯｸM-PRO" pitchFamily="50" charset="-128"/>
              <a:ea typeface="HG丸ｺﾞｼｯｸM-PRO" pitchFamily="50" charset="-128"/>
            </a:endParaRPr>
          </a:p>
          <a:p>
            <a:r>
              <a:rPr lang="ja-JP" altLang="en-US" sz="2400" b="1" dirty="0" smtClean="0">
                <a:latin typeface="HG丸ｺﾞｼｯｸM-PRO" pitchFamily="50" charset="-128"/>
                <a:ea typeface="HG丸ｺﾞｼｯｸM-PRO" pitchFamily="50" charset="-128"/>
              </a:rPr>
              <a:t>適切な評価の元、報酬を与えてください。</a:t>
            </a:r>
            <a:endParaRPr lang="en-US" altLang="ja-JP" sz="2400" b="1" dirty="0" smtClean="0">
              <a:latin typeface="HG丸ｺﾞｼｯｸM-PRO" pitchFamily="50" charset="-128"/>
              <a:ea typeface="HG丸ｺﾞｼｯｸM-PRO" pitchFamily="50" charset="-128"/>
            </a:endParaRPr>
          </a:p>
          <a:p>
            <a:endParaRPr lang="en-US" altLang="ja-JP" sz="2400" b="1" dirty="0" smtClean="0">
              <a:latin typeface="HG丸ｺﾞｼｯｸM-PRO" pitchFamily="50" charset="-128"/>
              <a:ea typeface="HG丸ｺﾞｼｯｸM-PRO" pitchFamily="50" charset="-128"/>
            </a:endParaRPr>
          </a:p>
          <a:p>
            <a:endParaRPr lang="en-US" altLang="ja-JP" sz="2400" b="1" dirty="0" smtClean="0">
              <a:latin typeface="HG丸ｺﾞｼｯｸM-PRO" pitchFamily="50" charset="-128"/>
              <a:ea typeface="HG丸ｺﾞｼｯｸM-PRO" pitchFamily="50" charset="-128"/>
            </a:endParaRPr>
          </a:p>
          <a:p>
            <a:endParaRPr lang="en-US" altLang="ja-JP" sz="2400" b="1" dirty="0" smtClean="0">
              <a:latin typeface="HG丸ｺﾞｼｯｸM-PRO" pitchFamily="50" charset="-128"/>
              <a:ea typeface="HG丸ｺﾞｼｯｸM-PRO" pitchFamily="50" charset="-128"/>
            </a:endParaRPr>
          </a:p>
          <a:p>
            <a:endParaRPr lang="en-US" altLang="ja-JP" sz="2400" b="1" dirty="0" smtClean="0">
              <a:latin typeface="HG丸ｺﾞｼｯｸM-PRO" pitchFamily="50" charset="-128"/>
              <a:ea typeface="HG丸ｺﾞｼｯｸM-PRO" pitchFamily="50" charset="-128"/>
            </a:endParaRPr>
          </a:p>
        </p:txBody>
      </p:sp>
      <p:sp>
        <p:nvSpPr>
          <p:cNvPr id="2" name="スライド番号プレースホルダー 1"/>
          <p:cNvSpPr>
            <a:spLocks noGrp="1"/>
          </p:cNvSpPr>
          <p:nvPr>
            <p:ph type="sldNum" sz="quarter" idx="10"/>
          </p:nvPr>
        </p:nvSpPr>
        <p:spPr/>
        <p:txBody>
          <a:bodyPr/>
          <a:lstStyle/>
          <a:p>
            <a:fld id="{EDE73ACA-261E-4BC9-8A40-0CC419A9CACB}" type="slidenum">
              <a:rPr kumimoji="1" lang="ja-JP" altLang="en-US" smtClean="0"/>
              <a:pPr/>
              <a:t>7</a:t>
            </a:fld>
            <a:endParaRPr kumimoji="1" lang="ja-JP" altLang="en-US"/>
          </a:p>
        </p:txBody>
      </p:sp>
    </p:spTree>
    <p:extLst>
      <p:ext uri="{BB962C8B-B14F-4D97-AF65-F5344CB8AC3E}">
        <p14:creationId xmlns:p14="http://schemas.microsoft.com/office/powerpoint/2010/main" val="4243459610"/>
      </p:ext>
    </p:extLst>
  </p:cSld>
  <p:clrMapOvr>
    <a:masterClrMapping/>
  </p:clrMapOvr>
  <p:transition>
    <p:newsflash/>
    <p:sndAc>
      <p:stSnd>
        <p:snd r:embed="rId3" name="laser.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467544" y="1988840"/>
            <a:ext cx="5941168" cy="923330"/>
          </a:xfrm>
          <a:prstGeom prst="rect">
            <a:avLst/>
          </a:prstGeom>
          <a:noFill/>
        </p:spPr>
        <p:txBody>
          <a:bodyPr wrap="square" rtlCol="0">
            <a:spAutoFit/>
          </a:bodyPr>
          <a:lstStyle/>
          <a:p>
            <a:endParaRPr kumimoji="1" lang="en-US" altLang="ja-JP" dirty="0" smtClean="0"/>
          </a:p>
          <a:p>
            <a:endParaRPr lang="en-US" altLang="ja-JP" dirty="0" smtClean="0"/>
          </a:p>
          <a:p>
            <a:endParaRPr kumimoji="1" lang="en-US" altLang="ja-JP" dirty="0"/>
          </a:p>
        </p:txBody>
      </p:sp>
      <p:sp>
        <p:nvSpPr>
          <p:cNvPr id="9" name="テキスト ボックス 8"/>
          <p:cNvSpPr txBox="1"/>
          <p:nvPr/>
        </p:nvSpPr>
        <p:spPr>
          <a:xfrm>
            <a:off x="0" y="836712"/>
            <a:ext cx="9144000" cy="4893647"/>
          </a:xfrm>
          <a:prstGeom prst="rect">
            <a:avLst/>
          </a:prstGeom>
          <a:noFill/>
        </p:spPr>
        <p:txBody>
          <a:bodyPr wrap="square" rtlCol="0">
            <a:spAutoFit/>
          </a:bodyPr>
          <a:lstStyle/>
          <a:p>
            <a:r>
              <a:rPr lang="ja-JP" altLang="en-US" sz="2400" b="1" dirty="0" smtClean="0">
                <a:latin typeface="HG丸ｺﾞｼｯｸM-PRO" pitchFamily="50" charset="-128"/>
                <a:ea typeface="HG丸ｺﾞｼｯｸM-PRO" pitchFamily="50" charset="-128"/>
              </a:rPr>
              <a:t>○報酬について</a:t>
            </a:r>
            <a:endParaRPr lang="en-US" altLang="ja-JP" sz="2400" b="1" dirty="0" smtClean="0">
              <a:latin typeface="HG丸ｺﾞｼｯｸM-PRO" pitchFamily="50" charset="-128"/>
              <a:ea typeface="HG丸ｺﾞｼｯｸM-PRO" pitchFamily="50" charset="-128"/>
            </a:endParaRPr>
          </a:p>
          <a:p>
            <a:endParaRPr lang="en-US" altLang="ja-JP" sz="2400" b="1" dirty="0" smtClean="0">
              <a:latin typeface="HG丸ｺﾞｼｯｸM-PRO" pitchFamily="50" charset="-128"/>
              <a:ea typeface="HG丸ｺﾞｼｯｸM-PRO" pitchFamily="50" charset="-128"/>
            </a:endParaRPr>
          </a:p>
          <a:p>
            <a:r>
              <a:rPr lang="ja-JP" altLang="en-US" sz="2400" b="1" dirty="0" smtClean="0">
                <a:latin typeface="HG丸ｺﾞｼｯｸM-PRO" pitchFamily="50" charset="-128"/>
                <a:ea typeface="HG丸ｺﾞｼｯｸM-PRO" pitchFamily="50" charset="-128"/>
              </a:rPr>
              <a:t>どのような賃金体系で反映されてますか？</a:t>
            </a:r>
            <a:endParaRPr lang="en-US" altLang="ja-JP" sz="2400" b="1" dirty="0" smtClean="0">
              <a:latin typeface="HG丸ｺﾞｼｯｸM-PRO" pitchFamily="50" charset="-128"/>
              <a:ea typeface="HG丸ｺﾞｼｯｸM-PRO" pitchFamily="50" charset="-128"/>
            </a:endParaRPr>
          </a:p>
          <a:p>
            <a:r>
              <a:rPr lang="ja-JP" altLang="en-US" sz="2400" b="1" dirty="0" smtClean="0">
                <a:latin typeface="HG丸ｺﾞｼｯｸM-PRO" pitchFamily="50" charset="-128"/>
                <a:ea typeface="HG丸ｺﾞｼｯｸM-PRO" pitchFamily="50" charset="-128"/>
              </a:rPr>
              <a:t>（例）時給、賞与、ベースアップ</a:t>
            </a:r>
            <a:endParaRPr lang="en-US" altLang="ja-JP" sz="2400" b="1" dirty="0" smtClean="0">
              <a:latin typeface="HG丸ｺﾞｼｯｸM-PRO" pitchFamily="50" charset="-128"/>
              <a:ea typeface="HG丸ｺﾞｼｯｸM-PRO" pitchFamily="50" charset="-128"/>
            </a:endParaRPr>
          </a:p>
          <a:p>
            <a:endParaRPr lang="en-US" altLang="ja-JP" sz="2400" b="1" dirty="0" smtClean="0">
              <a:latin typeface="HG丸ｺﾞｼｯｸM-PRO" pitchFamily="50" charset="-128"/>
              <a:ea typeface="HG丸ｺﾞｼｯｸM-PRO" pitchFamily="50" charset="-128"/>
            </a:endParaRPr>
          </a:p>
          <a:p>
            <a:endParaRPr lang="en-US" altLang="ja-JP" sz="2400" b="1" dirty="0">
              <a:latin typeface="HG丸ｺﾞｼｯｸM-PRO" pitchFamily="50" charset="-128"/>
              <a:ea typeface="HG丸ｺﾞｼｯｸM-PRO" pitchFamily="50" charset="-128"/>
            </a:endParaRPr>
          </a:p>
          <a:p>
            <a:endParaRPr lang="en-US" altLang="ja-JP" sz="2400" b="1" dirty="0" smtClean="0">
              <a:latin typeface="HG丸ｺﾞｼｯｸM-PRO" pitchFamily="50" charset="-128"/>
              <a:ea typeface="HG丸ｺﾞｼｯｸM-PRO" pitchFamily="50" charset="-128"/>
            </a:endParaRPr>
          </a:p>
          <a:p>
            <a:r>
              <a:rPr lang="ja-JP" altLang="en-US" sz="2400" b="1" dirty="0" smtClean="0">
                <a:latin typeface="HG丸ｺﾞｼｯｸM-PRO" pitchFamily="50" charset="-128"/>
                <a:ea typeface="HG丸ｺﾞｼｯｸM-PRO" pitchFamily="50" charset="-128"/>
              </a:rPr>
              <a:t>頻度は？</a:t>
            </a:r>
            <a:endParaRPr lang="en-US" altLang="ja-JP" sz="2400" b="1" dirty="0" smtClean="0">
              <a:latin typeface="HG丸ｺﾞｼｯｸM-PRO" pitchFamily="50" charset="-128"/>
              <a:ea typeface="HG丸ｺﾞｼｯｸM-PRO" pitchFamily="50" charset="-128"/>
            </a:endParaRPr>
          </a:p>
          <a:p>
            <a:endParaRPr lang="en-US" altLang="ja-JP" sz="2400" b="1" dirty="0">
              <a:latin typeface="HG丸ｺﾞｼｯｸM-PRO" pitchFamily="50" charset="-128"/>
              <a:ea typeface="HG丸ｺﾞｼｯｸM-PRO" pitchFamily="50" charset="-128"/>
            </a:endParaRPr>
          </a:p>
          <a:p>
            <a:endParaRPr lang="en-US" altLang="ja-JP" sz="2400" b="1" dirty="0" smtClean="0">
              <a:latin typeface="HG丸ｺﾞｼｯｸM-PRO" pitchFamily="50" charset="-128"/>
              <a:ea typeface="HG丸ｺﾞｼｯｸM-PRO" pitchFamily="50" charset="-128"/>
            </a:endParaRPr>
          </a:p>
          <a:p>
            <a:endParaRPr lang="en-US" altLang="ja-JP" sz="2400" b="1" dirty="0">
              <a:latin typeface="HG丸ｺﾞｼｯｸM-PRO" pitchFamily="50" charset="-128"/>
              <a:ea typeface="HG丸ｺﾞｼｯｸM-PRO" pitchFamily="50" charset="-128"/>
            </a:endParaRPr>
          </a:p>
          <a:p>
            <a:endParaRPr lang="en-US" altLang="ja-JP" sz="2400" b="1" dirty="0">
              <a:latin typeface="HG丸ｺﾞｼｯｸM-PRO" pitchFamily="50" charset="-128"/>
              <a:ea typeface="HG丸ｺﾞｼｯｸM-PRO" pitchFamily="50" charset="-128"/>
            </a:endParaRPr>
          </a:p>
          <a:p>
            <a:endParaRPr lang="en-US" altLang="ja-JP" sz="2400" b="1" dirty="0" smtClean="0">
              <a:latin typeface="HG丸ｺﾞｼｯｸM-PRO" pitchFamily="50" charset="-128"/>
              <a:ea typeface="HG丸ｺﾞｼｯｸM-PRO" pitchFamily="50" charset="-128"/>
            </a:endParaRPr>
          </a:p>
        </p:txBody>
      </p:sp>
      <p:sp>
        <p:nvSpPr>
          <p:cNvPr id="2" name="スライド番号プレースホルダー 1"/>
          <p:cNvSpPr>
            <a:spLocks noGrp="1"/>
          </p:cNvSpPr>
          <p:nvPr>
            <p:ph type="sldNum" sz="quarter" idx="10"/>
          </p:nvPr>
        </p:nvSpPr>
        <p:spPr/>
        <p:txBody>
          <a:bodyPr/>
          <a:lstStyle/>
          <a:p>
            <a:fld id="{EDE73ACA-261E-4BC9-8A40-0CC419A9CACB}" type="slidenum">
              <a:rPr kumimoji="1" lang="ja-JP" altLang="en-US" smtClean="0"/>
              <a:pPr/>
              <a:t>8</a:t>
            </a:fld>
            <a:endParaRPr kumimoji="1" lang="ja-JP" altLang="en-US"/>
          </a:p>
        </p:txBody>
      </p:sp>
    </p:spTree>
    <p:extLst>
      <p:ext uri="{BB962C8B-B14F-4D97-AF65-F5344CB8AC3E}">
        <p14:creationId xmlns:p14="http://schemas.microsoft.com/office/powerpoint/2010/main" val="163523536"/>
      </p:ext>
    </p:extLst>
  </p:cSld>
  <p:clrMapOvr>
    <a:masterClrMapping/>
  </p:clrMapOvr>
  <p:transition>
    <p:newsflash/>
    <p:sndAc>
      <p:stSnd>
        <p:snd r:embed="rId3" name="laser.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467544" y="1988840"/>
            <a:ext cx="5941168" cy="923330"/>
          </a:xfrm>
          <a:prstGeom prst="rect">
            <a:avLst/>
          </a:prstGeom>
          <a:noFill/>
        </p:spPr>
        <p:txBody>
          <a:bodyPr wrap="square" rtlCol="0">
            <a:spAutoFit/>
          </a:bodyPr>
          <a:lstStyle/>
          <a:p>
            <a:endParaRPr kumimoji="1" lang="en-US" altLang="ja-JP" dirty="0" smtClean="0"/>
          </a:p>
          <a:p>
            <a:endParaRPr lang="en-US" altLang="ja-JP" dirty="0" smtClean="0"/>
          </a:p>
          <a:p>
            <a:endParaRPr kumimoji="1" lang="en-US" altLang="ja-JP" dirty="0"/>
          </a:p>
        </p:txBody>
      </p:sp>
      <p:sp>
        <p:nvSpPr>
          <p:cNvPr id="9" name="テキスト ボックス 8"/>
          <p:cNvSpPr txBox="1"/>
          <p:nvPr/>
        </p:nvSpPr>
        <p:spPr>
          <a:xfrm>
            <a:off x="0" y="836712"/>
            <a:ext cx="9144000" cy="1938992"/>
          </a:xfrm>
          <a:prstGeom prst="rect">
            <a:avLst/>
          </a:prstGeom>
          <a:noFill/>
        </p:spPr>
        <p:txBody>
          <a:bodyPr wrap="square" rtlCol="0">
            <a:spAutoFit/>
          </a:bodyPr>
          <a:lstStyle/>
          <a:p>
            <a:r>
              <a:rPr lang="ja-JP" altLang="en-US" sz="2400" b="1" dirty="0" smtClean="0">
                <a:latin typeface="HG丸ｺﾞｼｯｸM-PRO" pitchFamily="50" charset="-128"/>
                <a:ea typeface="HG丸ｺﾞｼｯｸM-PRO" pitchFamily="50" charset="-128"/>
              </a:rPr>
              <a:t>～メモ～</a:t>
            </a:r>
            <a:endParaRPr lang="en-US" altLang="ja-JP" sz="2400" b="1" dirty="0">
              <a:latin typeface="HG丸ｺﾞｼｯｸM-PRO" pitchFamily="50" charset="-128"/>
              <a:ea typeface="HG丸ｺﾞｼｯｸM-PRO" pitchFamily="50" charset="-128"/>
            </a:endParaRPr>
          </a:p>
          <a:p>
            <a:endParaRPr lang="en-US" altLang="ja-JP" sz="2400" b="1" dirty="0" smtClean="0">
              <a:latin typeface="HG丸ｺﾞｼｯｸM-PRO" pitchFamily="50" charset="-128"/>
              <a:ea typeface="HG丸ｺﾞｼｯｸM-PRO" pitchFamily="50" charset="-128"/>
            </a:endParaRPr>
          </a:p>
          <a:p>
            <a:endParaRPr lang="en-US" altLang="ja-JP" sz="2400" b="1" dirty="0">
              <a:latin typeface="HG丸ｺﾞｼｯｸM-PRO" pitchFamily="50" charset="-128"/>
              <a:ea typeface="HG丸ｺﾞｼｯｸM-PRO" pitchFamily="50" charset="-128"/>
            </a:endParaRPr>
          </a:p>
          <a:p>
            <a:endParaRPr lang="en-US" altLang="ja-JP" sz="2400" b="1" dirty="0">
              <a:latin typeface="HG丸ｺﾞｼｯｸM-PRO" pitchFamily="50" charset="-128"/>
              <a:ea typeface="HG丸ｺﾞｼｯｸM-PRO" pitchFamily="50" charset="-128"/>
            </a:endParaRPr>
          </a:p>
          <a:p>
            <a:endParaRPr lang="en-US" altLang="ja-JP" sz="2400" b="1" dirty="0" smtClean="0">
              <a:latin typeface="HG丸ｺﾞｼｯｸM-PRO" pitchFamily="50" charset="-128"/>
              <a:ea typeface="HG丸ｺﾞｼｯｸM-PRO" pitchFamily="50" charset="-128"/>
            </a:endParaRPr>
          </a:p>
        </p:txBody>
      </p:sp>
      <p:sp>
        <p:nvSpPr>
          <p:cNvPr id="2" name="スライド番号プレースホルダー 1"/>
          <p:cNvSpPr>
            <a:spLocks noGrp="1"/>
          </p:cNvSpPr>
          <p:nvPr>
            <p:ph type="sldNum" sz="quarter" idx="10"/>
          </p:nvPr>
        </p:nvSpPr>
        <p:spPr/>
        <p:txBody>
          <a:bodyPr/>
          <a:lstStyle/>
          <a:p>
            <a:fld id="{EDE73ACA-261E-4BC9-8A40-0CC419A9CACB}" type="slidenum">
              <a:rPr kumimoji="1" lang="ja-JP" altLang="en-US" smtClean="0"/>
              <a:pPr/>
              <a:t>9</a:t>
            </a:fld>
            <a:endParaRPr kumimoji="1" lang="ja-JP" altLang="en-US"/>
          </a:p>
        </p:txBody>
      </p:sp>
    </p:spTree>
    <p:extLst>
      <p:ext uri="{BB962C8B-B14F-4D97-AF65-F5344CB8AC3E}">
        <p14:creationId xmlns:p14="http://schemas.microsoft.com/office/powerpoint/2010/main" val="3234004993"/>
      </p:ext>
    </p:extLst>
  </p:cSld>
  <p:clrMapOvr>
    <a:masterClrMapping/>
  </p:clrMapOvr>
  <p:transition>
    <p:newsflash/>
    <p:sndAc>
      <p:stSnd>
        <p:snd r:embed="rId3" name="laser.wav"/>
      </p:stSnd>
    </p:sndAc>
  </p:transition>
  <p:timing>
    <p:tnLst>
      <p:par>
        <p:cTn id="1" dur="indefinite" restart="never" nodeType="tmRoot"/>
      </p:par>
    </p:tnLst>
  </p:timing>
</p:sld>
</file>

<file path=ppt/theme/theme1.xml><?xml version="1.0" encoding="utf-8"?>
<a:theme xmlns:a="http://schemas.openxmlformats.org/drawingml/2006/main" name="テーマ1">
  <a:themeElements>
    <a:clrScheme name="通常タイプ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通常タイプ">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通常タイプ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通常タイプ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通常タイプ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通常タイプ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通常タイプ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通常タイプ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通常タイプ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通常タイプ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通常タイプ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通常タイプ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通常タイプ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通常タイプ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テーマ1</Template>
  <TotalTime>9480</TotalTime>
  <Words>1912</Words>
  <Application>Microsoft Office PowerPoint</Application>
  <PresentationFormat>画面に合わせる (4:3)</PresentationFormat>
  <Paragraphs>177</Paragraphs>
  <Slides>11</Slides>
  <Notes>11</Notes>
  <HiddenSlides>0</HiddenSlides>
  <MMClips>0</MMClips>
  <ScaleCrop>false</ScaleCrop>
  <HeadingPairs>
    <vt:vector size="4" baseType="variant">
      <vt:variant>
        <vt:lpstr>テーマ</vt:lpstr>
      </vt:variant>
      <vt:variant>
        <vt:i4>1</vt:i4>
      </vt:variant>
      <vt:variant>
        <vt:lpstr>スライド タイトル</vt:lpstr>
      </vt:variant>
      <vt:variant>
        <vt:i4>11</vt:i4>
      </vt:variant>
    </vt:vector>
  </HeadingPairs>
  <TitlesOfParts>
    <vt:vector size="12" baseType="lpstr">
      <vt:lpstr>テーマ1</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Windows ユーザー</dc:creator>
  <cp:lastModifiedBy>yoshida</cp:lastModifiedBy>
  <cp:revision>423</cp:revision>
  <cp:lastPrinted>2015-08-18T05:24:25Z</cp:lastPrinted>
  <dcterms:created xsi:type="dcterms:W3CDTF">2013-07-03T01:02:10Z</dcterms:created>
  <dcterms:modified xsi:type="dcterms:W3CDTF">2015-08-18T05:42:51Z</dcterms:modified>
</cp:coreProperties>
</file>