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5"/>
  </p:notesMasterIdLst>
  <p:sldIdLst>
    <p:sldId id="283" r:id="rId2"/>
    <p:sldId id="285" r:id="rId3"/>
    <p:sldId id="286" r:id="rId4"/>
    <p:sldId id="301" r:id="rId5"/>
    <p:sldId id="289" r:id="rId6"/>
    <p:sldId id="291" r:id="rId7"/>
    <p:sldId id="292" r:id="rId8"/>
    <p:sldId id="293" r:id="rId9"/>
    <p:sldId id="294" r:id="rId10"/>
    <p:sldId id="296" r:id="rId11"/>
    <p:sldId id="297" r:id="rId12"/>
    <p:sldId id="298" r:id="rId13"/>
    <p:sldId id="299" r:id="rId14"/>
    <p:sldId id="300" r:id="rId15"/>
    <p:sldId id="302" r:id="rId16"/>
    <p:sldId id="308" r:id="rId17"/>
    <p:sldId id="303" r:id="rId18"/>
    <p:sldId id="304" r:id="rId19"/>
    <p:sldId id="305" r:id="rId20"/>
    <p:sldId id="309" r:id="rId21"/>
    <p:sldId id="306" r:id="rId22"/>
    <p:sldId id="310" r:id="rId23"/>
    <p:sldId id="307" r:id="rId2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79" autoAdjust="0"/>
    <p:restoredTop sz="90930" autoAdjust="0"/>
  </p:normalViewPr>
  <p:slideViewPr>
    <p:cSldViewPr>
      <p:cViewPr>
        <p:scale>
          <a:sx n="70" d="100"/>
          <a:sy n="70" d="100"/>
        </p:scale>
        <p:origin x="-129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6" cy="496967"/>
          </a:xfrm>
          <a:prstGeom prst="rect">
            <a:avLst/>
          </a:prstGeom>
        </p:spPr>
        <p:txBody>
          <a:bodyPr vert="horz" lIns="91559" tIns="45779" rIns="91559" bIns="4577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0"/>
            <a:ext cx="2949786" cy="496967"/>
          </a:xfrm>
          <a:prstGeom prst="rect">
            <a:avLst/>
          </a:prstGeom>
        </p:spPr>
        <p:txBody>
          <a:bodyPr vert="horz" lIns="91559" tIns="45779" rIns="91559" bIns="45779" rtlCol="0"/>
          <a:lstStyle>
            <a:lvl1pPr algn="r">
              <a:defRPr sz="1200"/>
            </a:lvl1pPr>
          </a:lstStyle>
          <a:p>
            <a:fld id="{EA0F9E07-0D13-43CE-A211-0B3012AC2227}" type="datetimeFigureOut">
              <a:rPr kumimoji="1" lang="ja-JP" altLang="en-US" smtClean="0"/>
              <a:pPr/>
              <a:t>2015/12/16</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7450"/>
          </a:xfrm>
          <a:prstGeom prst="rect">
            <a:avLst/>
          </a:prstGeom>
          <a:noFill/>
          <a:ln w="12700">
            <a:solidFill>
              <a:prstClr val="black"/>
            </a:solidFill>
          </a:ln>
        </p:spPr>
        <p:txBody>
          <a:bodyPr vert="horz" lIns="91559" tIns="45779" rIns="91559" bIns="45779" rtlCol="0" anchor="ctr"/>
          <a:lstStyle/>
          <a:p>
            <a:endParaRPr lang="ja-JP" altLang="en-US"/>
          </a:p>
        </p:txBody>
      </p:sp>
      <p:sp>
        <p:nvSpPr>
          <p:cNvPr id="5" name="ノート プレースホルダー 4"/>
          <p:cNvSpPr>
            <a:spLocks noGrp="1"/>
          </p:cNvSpPr>
          <p:nvPr>
            <p:ph type="body" sz="quarter" idx="3"/>
          </p:nvPr>
        </p:nvSpPr>
        <p:spPr>
          <a:xfrm>
            <a:off x="680721" y="4721186"/>
            <a:ext cx="5445760" cy="4472702"/>
          </a:xfrm>
          <a:prstGeom prst="rect">
            <a:avLst/>
          </a:prstGeom>
        </p:spPr>
        <p:txBody>
          <a:bodyPr vert="horz" lIns="91559" tIns="45779" rIns="91559" bIns="45779"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646"/>
            <a:ext cx="2949786" cy="496967"/>
          </a:xfrm>
          <a:prstGeom prst="rect">
            <a:avLst/>
          </a:prstGeom>
        </p:spPr>
        <p:txBody>
          <a:bodyPr vert="horz" lIns="91559" tIns="45779" rIns="91559" bIns="4577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6"/>
            <a:ext cx="2949786" cy="496967"/>
          </a:xfrm>
          <a:prstGeom prst="rect">
            <a:avLst/>
          </a:prstGeom>
        </p:spPr>
        <p:txBody>
          <a:bodyPr vert="horz" lIns="91559" tIns="45779" rIns="91559" bIns="45779" rtlCol="0" anchor="b"/>
          <a:lstStyle>
            <a:lvl1pPr algn="r">
              <a:defRPr sz="1200"/>
            </a:lvl1pPr>
          </a:lstStyle>
          <a:p>
            <a:fld id="{C0E5C2D1-7B00-4B54-A24D-A81C155E9A95}" type="slidenum">
              <a:rPr kumimoji="1" lang="ja-JP" altLang="en-US" smtClean="0"/>
              <a:pPr/>
              <a:t>&lt;#&gt;</a:t>
            </a:fld>
            <a:endParaRPr kumimoji="1" lang="ja-JP" altLang="en-US"/>
          </a:p>
        </p:txBody>
      </p:sp>
    </p:spTree>
    <p:extLst>
      <p:ext uri="{BB962C8B-B14F-4D97-AF65-F5344CB8AC3E}">
        <p14:creationId xmlns:p14="http://schemas.microsoft.com/office/powerpoint/2010/main" xmlns=""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0E5C2D1-7B00-4B54-A24D-A81C155E9A95}" type="slidenum">
              <a:rPr kumimoji="1" lang="ja-JP" altLang="en-US" smtClean="0"/>
              <a:pPr/>
              <a:t>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0E5C2D1-7B00-4B54-A24D-A81C155E9A95}" type="slidenum">
              <a:rPr kumimoji="1" lang="ja-JP" altLang="en-US" smtClean="0"/>
              <a:pPr/>
              <a:t>16</a:t>
            </a:fld>
            <a:endParaRPr kumimoji="1" lang="ja-JP" altLang="en-US"/>
          </a:p>
        </p:txBody>
      </p:sp>
    </p:spTree>
    <p:extLst>
      <p:ext uri="{BB962C8B-B14F-4D97-AF65-F5344CB8AC3E}">
        <p14:creationId xmlns:p14="http://schemas.microsoft.com/office/powerpoint/2010/main" xmlns="" val="29059197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&lt;#&gt;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hf hdr="0" dt="0"/>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195736" y="3070701"/>
            <a:ext cx="4824536" cy="646331"/>
          </a:xfrm>
          <a:prstGeom prst="rect">
            <a:avLst/>
          </a:prstGeom>
          <a:noFill/>
        </p:spPr>
        <p:txBody>
          <a:bodyPr wrap="square" rtlCol="0">
            <a:spAutoFit/>
          </a:bodyPr>
          <a:lstStyle/>
          <a:p>
            <a:pPr algn="ctr" fontAlgn="ctr"/>
            <a:r>
              <a:rPr lang="ja-JP" altLang="en-US" sz="3600" dirty="0" smtClean="0">
                <a:latin typeface="HGS創英角ｺﾞｼｯｸUB" pitchFamily="50" charset="-128"/>
                <a:ea typeface="HGS創英角ｺﾞｼｯｸUB" pitchFamily="50" charset="-128"/>
              </a:rPr>
              <a:t>実地指導　内容報告</a:t>
            </a:r>
            <a:endParaRPr lang="ja-JP" altLang="en-US" sz="3600" dirty="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a:t>
            </a:fld>
            <a:endParaRPr kumimoji="1" lang="ja-JP" altLang="en-US"/>
          </a:p>
        </p:txBody>
      </p:sp>
    </p:spTree>
    <p:extLst>
      <p:ext uri="{BB962C8B-B14F-4D97-AF65-F5344CB8AC3E}">
        <p14:creationId xmlns:p14="http://schemas.microsoft.com/office/powerpoint/2010/main" xmlns="" val="2069010688"/>
      </p:ext>
    </p:extLst>
  </p:cSld>
  <p:clrMapOvr>
    <a:masterClrMapping/>
  </p:clrMapOvr>
  <p:transition>
    <p:newsflash/>
    <p:sndAc>
      <p:stSnd>
        <p:snd r:embed="rId3"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1516599"/>
            <a:ext cx="8784976" cy="4278094"/>
          </a:xfrm>
          <a:prstGeom prst="rect">
            <a:avLst/>
          </a:prstGeom>
          <a:noFill/>
        </p:spPr>
        <p:txBody>
          <a:bodyPr wrap="square" rtlCol="0">
            <a:spAutoFit/>
          </a:bodyPr>
          <a:lstStyle/>
          <a:p>
            <a:r>
              <a:rPr lang="ja-JP" altLang="en-US" sz="2400" b="1" dirty="0" smtClean="0">
                <a:latin typeface="+mn-ea"/>
              </a:rPr>
              <a:t>・雇用契約書確認できず</a:t>
            </a:r>
            <a:endParaRPr lang="en-US" altLang="ja-JP" sz="2400" b="1" dirty="0" smtClean="0">
              <a:latin typeface="+mn-ea"/>
            </a:endParaRPr>
          </a:p>
          <a:p>
            <a:r>
              <a:rPr lang="ja-JP" altLang="en-US" sz="2400" b="1" dirty="0">
                <a:latin typeface="+mn-ea"/>
              </a:rPr>
              <a:t>→出勤簿があっても、施設の従業員であることを証明</a:t>
            </a:r>
            <a:r>
              <a:rPr lang="ja-JP" altLang="en-US" sz="2400" b="1" dirty="0" smtClean="0">
                <a:latin typeface="+mn-ea"/>
              </a:rPr>
              <a:t>できません</a:t>
            </a:r>
            <a:endParaRPr lang="en-US" altLang="ja-JP" sz="1400" b="1" dirty="0" smtClean="0">
              <a:latin typeface="+mn-ea"/>
            </a:endParaRPr>
          </a:p>
          <a:p>
            <a:r>
              <a:rPr lang="ja-JP" altLang="en-US" sz="2400" b="1" dirty="0" smtClean="0">
                <a:latin typeface="+mn-ea"/>
              </a:rPr>
              <a:t>・</a:t>
            </a:r>
            <a:r>
              <a:rPr lang="ja-JP" altLang="en-US" sz="2400" b="1" dirty="0">
                <a:latin typeface="+mn-ea"/>
              </a:rPr>
              <a:t>役員のため雇用契約書</a:t>
            </a:r>
            <a:r>
              <a:rPr lang="ja-JP" altLang="en-US" sz="2400" b="1" dirty="0" smtClean="0">
                <a:latin typeface="+mn-ea"/>
              </a:rPr>
              <a:t>なし</a:t>
            </a:r>
            <a:endParaRPr lang="en-US" altLang="ja-JP" sz="2400" b="1" dirty="0" smtClean="0">
              <a:latin typeface="+mn-ea"/>
            </a:endParaRPr>
          </a:p>
          <a:p>
            <a:r>
              <a:rPr lang="ja-JP" altLang="en-US" sz="2400" b="1" dirty="0">
                <a:latin typeface="+mn-ea"/>
              </a:rPr>
              <a:t>→役員でも、施設の従業者であることを証明できる書類</a:t>
            </a:r>
            <a:r>
              <a:rPr lang="ja-JP" altLang="en-US" sz="2400" b="1" dirty="0" smtClean="0">
                <a:latin typeface="+mn-ea"/>
              </a:rPr>
              <a:t>が必要</a:t>
            </a:r>
            <a:endParaRPr lang="en-US" altLang="ja-JP" sz="1400" b="1" dirty="0" smtClean="0">
              <a:latin typeface="+mn-ea"/>
            </a:endParaRPr>
          </a:p>
          <a:p>
            <a:r>
              <a:rPr lang="ja-JP" altLang="en-US" sz="2400" b="1" dirty="0" smtClean="0">
                <a:latin typeface="+mn-ea"/>
              </a:rPr>
              <a:t>・勤務表</a:t>
            </a:r>
            <a:endParaRPr lang="en-US" altLang="ja-JP" sz="2400" b="1" dirty="0" smtClean="0">
              <a:latin typeface="+mn-ea"/>
            </a:endParaRPr>
          </a:p>
          <a:p>
            <a:r>
              <a:rPr lang="ja-JP" altLang="en-US" sz="2400" b="1" dirty="0">
                <a:latin typeface="+mn-ea"/>
              </a:rPr>
              <a:t>→兼任する場合</a:t>
            </a:r>
            <a:r>
              <a:rPr lang="ja-JP" altLang="en-US" sz="2400" b="1" dirty="0" smtClean="0">
                <a:latin typeface="+mn-ea"/>
              </a:rPr>
              <a:t>は、明確</a:t>
            </a:r>
            <a:r>
              <a:rPr lang="ja-JP" altLang="en-US" sz="2400" b="1" dirty="0">
                <a:latin typeface="+mn-ea"/>
              </a:rPr>
              <a:t>に職種ごとに同一人を分けて記載</a:t>
            </a:r>
            <a:r>
              <a:rPr lang="ja-JP" altLang="en-US" sz="2400" b="1" dirty="0" smtClean="0">
                <a:latin typeface="+mn-ea"/>
              </a:rPr>
              <a:t>する</a:t>
            </a:r>
            <a:endParaRPr lang="en-US" altLang="ja-JP" sz="1400" b="1" dirty="0" smtClean="0">
              <a:latin typeface="+mn-ea"/>
            </a:endParaRPr>
          </a:p>
          <a:p>
            <a:r>
              <a:rPr lang="ja-JP" altLang="en-US" sz="2400" b="1" dirty="0" smtClean="0">
                <a:latin typeface="+mn-ea"/>
              </a:rPr>
              <a:t>・生活相談員不在の日や、時間不足の日がある</a:t>
            </a:r>
            <a:endParaRPr lang="en-US" altLang="ja-JP" sz="2400" b="1" dirty="0" smtClean="0">
              <a:latin typeface="+mn-ea"/>
            </a:endParaRPr>
          </a:p>
          <a:p>
            <a:r>
              <a:rPr lang="ja-JP" altLang="en-US" sz="2400" b="1" dirty="0" smtClean="0">
                <a:latin typeface="+mn-ea"/>
              </a:rPr>
              <a:t>→基準上必要とされている職員が配置されていない</a:t>
            </a:r>
            <a:endParaRPr lang="en-US" altLang="ja-JP" sz="1400" b="1" dirty="0">
              <a:latin typeface="+mn-ea"/>
            </a:endParaRPr>
          </a:p>
          <a:p>
            <a:endParaRPr lang="en-US" altLang="ja-JP" sz="2400" b="1" dirty="0" smtClean="0">
              <a:solidFill>
                <a:srgbClr val="FF0000"/>
              </a:solidFill>
              <a:latin typeface="+mn-ea"/>
            </a:endParaRPr>
          </a:p>
          <a:p>
            <a:r>
              <a:rPr lang="en-US" altLang="ja-JP" sz="2400" b="1" dirty="0" smtClean="0">
                <a:solidFill>
                  <a:srgbClr val="FF0000"/>
                </a:solidFill>
                <a:latin typeface="+mn-ea"/>
              </a:rPr>
              <a:t>※</a:t>
            </a:r>
            <a:r>
              <a:rPr lang="ja-JP" altLang="en-US" sz="2800" b="1" dirty="0" smtClean="0">
                <a:solidFill>
                  <a:srgbClr val="FF0000"/>
                </a:solidFill>
                <a:latin typeface="+mn-ea"/>
              </a:rPr>
              <a:t>人員基準に従い適切に配置されていなければ人員基準違反（場合によっては減算対象）となる。</a:t>
            </a:r>
            <a:endParaRPr lang="en-US" altLang="ja-JP" sz="2800" b="1" dirty="0" smtClean="0">
              <a:solidFill>
                <a:srgbClr val="FF0000"/>
              </a:solidFill>
              <a:latin typeface="+mn-ea"/>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指導事例</a:t>
            </a:r>
            <a:endParaRPr kumimoji="1" lang="ja-JP" altLang="en-US" sz="2400" dirty="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10</a:t>
            </a:fld>
            <a:endParaRPr kumimoji="1" lang="ja-JP" altLang="en-US"/>
          </a:p>
        </p:txBody>
      </p:sp>
      <p:sp>
        <p:nvSpPr>
          <p:cNvPr id="12" name="角丸四角形 11"/>
          <p:cNvSpPr/>
          <p:nvPr/>
        </p:nvSpPr>
        <p:spPr>
          <a:xfrm>
            <a:off x="323528" y="836712"/>
            <a:ext cx="1728192"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 人員関係</a:t>
            </a:r>
            <a:endParaRPr lang="en-US" altLang="ja-JP" sz="2400" b="1" dirty="0" smtClean="0">
              <a:solidFill>
                <a:sysClr val="windowText" lastClr="000000"/>
              </a:solidFill>
              <a:latin typeface="+mn-ea"/>
            </a:endParaRPr>
          </a:p>
        </p:txBody>
      </p:sp>
    </p:spTree>
    <p:extLst>
      <p:ext uri="{BB962C8B-B14F-4D97-AF65-F5344CB8AC3E}">
        <p14:creationId xmlns:p14="http://schemas.microsoft.com/office/powerpoint/2010/main" xmlns="" val="338256093"/>
      </p:ext>
    </p:extLst>
  </p:cSld>
  <p:clrMapOvr>
    <a:masterClrMapping/>
  </p:clrMapOvr>
  <p:transition>
    <p:newsflash/>
    <p:sndAc>
      <p:stSnd>
        <p:snd r:embed="rId2"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07504" y="908720"/>
            <a:ext cx="8856634" cy="5386090"/>
          </a:xfrm>
          <a:prstGeom prst="rect">
            <a:avLst/>
          </a:prstGeom>
          <a:noFill/>
        </p:spPr>
        <p:txBody>
          <a:bodyPr wrap="square" rtlCol="0">
            <a:spAutoFit/>
          </a:bodyPr>
          <a:lstStyle/>
          <a:p>
            <a:pPr fontAlgn="ctr"/>
            <a:r>
              <a:rPr lang="ja-JP" altLang="en-US" sz="2800" dirty="0" smtClean="0">
                <a:latin typeface="HGS創英角ｺﾞｼｯｸUB" pitchFamily="50" charset="-128"/>
                <a:ea typeface="HGS創英角ｺﾞｼｯｸUB" pitchFamily="50" charset="-128"/>
              </a:rPr>
              <a:t>根拠法令</a:t>
            </a:r>
            <a:endParaRPr lang="en-US" altLang="ja-JP" sz="2800" dirty="0" smtClean="0">
              <a:latin typeface="HGS創英角ｺﾞｼｯｸUB" pitchFamily="50" charset="-128"/>
              <a:ea typeface="HGS創英角ｺﾞｼｯｸUB" pitchFamily="50" charset="-128"/>
            </a:endParaRPr>
          </a:p>
          <a:p>
            <a:r>
              <a:rPr lang="ja-JP" altLang="en-US" b="1" dirty="0"/>
              <a:t>指定居宅サービス等の事業の人員、設備及び運営に関する</a:t>
            </a:r>
            <a:r>
              <a:rPr lang="ja-JP" altLang="en-US" b="1" dirty="0" smtClean="0"/>
              <a:t>基準</a:t>
            </a:r>
            <a:r>
              <a:rPr lang="ja-JP" altLang="en-US" sz="2800" b="1" dirty="0" smtClean="0"/>
              <a:t>　</a:t>
            </a:r>
            <a:endParaRPr lang="en-US" altLang="ja-JP" sz="2800" b="1" dirty="0" smtClean="0"/>
          </a:p>
          <a:p>
            <a:r>
              <a:rPr lang="ja-JP" altLang="en-US" b="1" dirty="0" smtClean="0"/>
              <a:t>第九十三条</a:t>
            </a:r>
            <a:endParaRPr lang="en-US" altLang="ja-JP" b="1" dirty="0" smtClean="0"/>
          </a:p>
          <a:p>
            <a:endParaRPr lang="en-US" altLang="ja-JP" dirty="0" smtClean="0"/>
          </a:p>
          <a:p>
            <a:r>
              <a:rPr lang="ja-JP" altLang="en-US" dirty="0" smtClean="0"/>
              <a:t>生活相談員</a:t>
            </a:r>
            <a:endParaRPr lang="en-US" altLang="ja-JP" dirty="0" smtClean="0"/>
          </a:p>
          <a:p>
            <a:r>
              <a:rPr lang="ja-JP" altLang="en-US" dirty="0" smtClean="0"/>
              <a:t>指定通所</a:t>
            </a:r>
            <a:r>
              <a:rPr lang="ja-JP" altLang="en-US" dirty="0"/>
              <a:t>介護の提供日ごとに、当該指定通所介護を提供している時間帯に生活相談員（専ら当該指定通所介護の提供に当たる者に限る。）が勤務している時間数の合計数を当該指定通所介護を提供している時間帯の時間数で除して得た数が一以上確保されるために必要と認められる</a:t>
            </a:r>
            <a:r>
              <a:rPr lang="ja-JP" altLang="en-US" dirty="0" smtClean="0"/>
              <a:t>数</a:t>
            </a:r>
            <a:endParaRPr lang="en-US" altLang="ja-JP" dirty="0" smtClean="0"/>
          </a:p>
          <a:p>
            <a:endParaRPr lang="en-US" altLang="ja-JP" dirty="0" smtClean="0"/>
          </a:p>
          <a:p>
            <a:r>
              <a:rPr lang="ja-JP" altLang="en-US" b="1" dirty="0" smtClean="0">
                <a:solidFill>
                  <a:srgbClr val="FF0000"/>
                </a:solidFill>
              </a:rPr>
              <a:t>生活</a:t>
            </a:r>
            <a:r>
              <a:rPr lang="ja-JP" altLang="en-US" b="1" dirty="0">
                <a:solidFill>
                  <a:srgbClr val="FF0000"/>
                </a:solidFill>
              </a:rPr>
              <a:t>相談員又は介護職員のうち一人以上は、常勤でなければならない</a:t>
            </a:r>
            <a:r>
              <a:rPr lang="ja-JP" altLang="en-US" b="1" dirty="0" smtClean="0">
                <a:solidFill>
                  <a:srgbClr val="FF0000"/>
                </a:solidFill>
              </a:rPr>
              <a:t>。</a:t>
            </a:r>
            <a:endParaRPr lang="en-US" altLang="ja-JP" b="1" dirty="0" smtClean="0">
              <a:solidFill>
                <a:srgbClr val="FF0000"/>
              </a:solidFill>
            </a:endParaRPr>
          </a:p>
          <a:p>
            <a:endParaRPr lang="en-US" altLang="ja-JP" dirty="0" smtClean="0"/>
          </a:p>
          <a:p>
            <a:r>
              <a:rPr lang="ja-JP" altLang="en-US" dirty="0" smtClean="0"/>
              <a:t>介護職員</a:t>
            </a:r>
            <a:endParaRPr lang="en-US" altLang="ja-JP" dirty="0" smtClean="0"/>
          </a:p>
          <a:p>
            <a:r>
              <a:rPr lang="ja-JP" altLang="en-US" dirty="0"/>
              <a:t>指定通所介護の単位ごとに、当該指定通所介護を提供している時間帯に介護</a:t>
            </a:r>
            <a:r>
              <a:rPr lang="ja-JP" altLang="en-US" dirty="0" smtClean="0"/>
              <a:t>職員</a:t>
            </a:r>
            <a:r>
              <a:rPr lang="ja-JP" altLang="en-US" dirty="0"/>
              <a:t>が勤務している時間数の合計数を当該指定通所介護を提供している</a:t>
            </a:r>
            <a:r>
              <a:rPr lang="ja-JP" altLang="en-US" dirty="0" smtClean="0"/>
              <a:t>時間数</a:t>
            </a:r>
            <a:r>
              <a:rPr lang="ja-JP" altLang="en-US" dirty="0"/>
              <a:t>で除して得た数が</a:t>
            </a:r>
            <a:r>
              <a:rPr lang="ja-JP" altLang="en-US" dirty="0" smtClean="0"/>
              <a:t>利用者</a:t>
            </a:r>
            <a:r>
              <a:rPr lang="ja-JP" altLang="en-US" dirty="0"/>
              <a:t>の数が十五人までの場合にあっては一以上、十五人を超える場合にあっては十五人を超える部分の数を五で除して得た数に一を加えた数以上確保されるために必要と認められる数 </a:t>
            </a:r>
            <a:endParaRPr lang="en-US" altLang="ja-JP" dirty="0" smtClean="0"/>
          </a:p>
        </p:txBody>
      </p:sp>
    </p:spTree>
    <p:extLst>
      <p:ext uri="{BB962C8B-B14F-4D97-AF65-F5344CB8AC3E}">
        <p14:creationId xmlns:p14="http://schemas.microsoft.com/office/powerpoint/2010/main" xmlns="" val="2256800603"/>
      </p:ext>
    </p:extLst>
  </p:cSld>
  <p:clrMapOvr>
    <a:masterClrMapping/>
  </p:clrMapOvr>
  <p:transition>
    <p:newsflash/>
    <p:sndAc>
      <p:stSnd>
        <p:snd r:embed="rId2" name="laser.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1516599"/>
            <a:ext cx="8784976" cy="4524315"/>
          </a:xfrm>
          <a:prstGeom prst="rect">
            <a:avLst/>
          </a:prstGeom>
          <a:noFill/>
        </p:spPr>
        <p:txBody>
          <a:bodyPr wrap="square" rtlCol="0">
            <a:spAutoFit/>
          </a:bodyPr>
          <a:lstStyle/>
          <a:p>
            <a:r>
              <a:rPr lang="ja-JP" altLang="en-US" sz="2400" b="1" dirty="0" smtClean="0">
                <a:latin typeface="+mn-ea"/>
              </a:rPr>
              <a:t>・機能訓練室（第</a:t>
            </a:r>
            <a:r>
              <a:rPr lang="en-US" altLang="ja-JP" sz="2400" b="1" dirty="0" smtClean="0">
                <a:latin typeface="+mn-ea"/>
              </a:rPr>
              <a:t>95</a:t>
            </a:r>
            <a:r>
              <a:rPr lang="ja-JP" altLang="en-US" sz="2400" b="1" dirty="0" smtClean="0">
                <a:latin typeface="+mn-ea"/>
              </a:rPr>
              <a:t>条）</a:t>
            </a:r>
            <a:endParaRPr lang="en-US" altLang="ja-JP" sz="2400" b="1" dirty="0" smtClean="0">
              <a:latin typeface="+mn-ea"/>
            </a:endParaRPr>
          </a:p>
          <a:p>
            <a:r>
              <a:rPr lang="ja-JP" altLang="en-US" sz="2400" b="1" dirty="0">
                <a:latin typeface="+mn-ea"/>
              </a:rPr>
              <a:t>　</a:t>
            </a:r>
            <a:r>
              <a:rPr lang="ja-JP" altLang="en-US" sz="2400" b="1" dirty="0" smtClean="0">
                <a:latin typeface="+mn-ea"/>
              </a:rPr>
              <a:t>→ソファー</a:t>
            </a:r>
            <a:r>
              <a:rPr lang="ja-JP" altLang="en-US" sz="2400" b="1" dirty="0">
                <a:latin typeface="+mn-ea"/>
              </a:rPr>
              <a:t>やテレビ台は機能訓練室の面積として</a:t>
            </a:r>
            <a:r>
              <a:rPr lang="ja-JP" altLang="en-US" sz="2400" b="1" dirty="0" smtClean="0">
                <a:latin typeface="+mn-ea"/>
              </a:rPr>
              <a:t>ＮＧ</a:t>
            </a:r>
            <a:r>
              <a:rPr lang="ja-JP" altLang="en-US" sz="2400" b="1" dirty="0">
                <a:latin typeface="+mn-ea"/>
              </a:rPr>
              <a:t>、</a:t>
            </a:r>
            <a:r>
              <a:rPr lang="ja-JP" altLang="en-US" sz="2400" b="1" dirty="0" smtClean="0">
                <a:latin typeface="+mn-ea"/>
              </a:rPr>
              <a:t>機能訓</a:t>
            </a:r>
            <a:endParaRPr lang="en-US" altLang="ja-JP" sz="2400" b="1" dirty="0" smtClean="0">
              <a:latin typeface="+mn-ea"/>
            </a:endParaRPr>
          </a:p>
          <a:p>
            <a:r>
              <a:rPr lang="ja-JP" altLang="en-US" sz="2400" b="1" dirty="0">
                <a:latin typeface="+mn-ea"/>
              </a:rPr>
              <a:t>　</a:t>
            </a:r>
            <a:r>
              <a:rPr lang="ja-JP" altLang="en-US" sz="2400" b="1" dirty="0" smtClean="0">
                <a:latin typeface="+mn-ea"/>
              </a:rPr>
              <a:t>　練室の平米数を減らす又は移動させる</a:t>
            </a:r>
            <a:endParaRPr lang="en-US" altLang="ja-JP" sz="2400" b="1" dirty="0" smtClean="0">
              <a:latin typeface="+mn-ea"/>
            </a:endParaRPr>
          </a:p>
          <a:p>
            <a:r>
              <a:rPr lang="ja-JP" altLang="en-US" sz="2400" b="1" dirty="0" smtClean="0">
                <a:latin typeface="+mn-ea"/>
              </a:rPr>
              <a:t>・</a:t>
            </a:r>
            <a:r>
              <a:rPr lang="ja-JP" altLang="en-US" sz="2400" b="1" dirty="0">
                <a:latin typeface="+mn-ea"/>
              </a:rPr>
              <a:t>一つのコップに全員分の歯ブラシが入って</a:t>
            </a:r>
            <a:r>
              <a:rPr lang="ja-JP" altLang="en-US" sz="2400" b="1" dirty="0" smtClean="0">
                <a:latin typeface="+mn-ea"/>
              </a:rPr>
              <a:t>いた</a:t>
            </a:r>
            <a:endParaRPr lang="en-US" altLang="ja-JP" sz="2400" b="1" dirty="0" smtClean="0">
              <a:latin typeface="+mn-ea"/>
            </a:endParaRPr>
          </a:p>
          <a:p>
            <a:r>
              <a:rPr lang="ja-JP" altLang="en-US" sz="2400" b="1" dirty="0" smtClean="0">
                <a:latin typeface="+mn-ea"/>
              </a:rPr>
              <a:t>　→</a:t>
            </a:r>
            <a:r>
              <a:rPr lang="ja-JP" altLang="en-US" sz="2400" b="1" dirty="0">
                <a:latin typeface="+mn-ea"/>
              </a:rPr>
              <a:t>一人一人別にして置いて</a:t>
            </a:r>
            <a:r>
              <a:rPr lang="ja-JP" altLang="en-US" sz="2400" b="1" dirty="0" smtClean="0">
                <a:latin typeface="+mn-ea"/>
              </a:rPr>
              <a:t>おく</a:t>
            </a:r>
            <a:endParaRPr lang="en-US" altLang="ja-JP" sz="2400" b="1" dirty="0" smtClean="0">
              <a:latin typeface="+mn-ea"/>
            </a:endParaRPr>
          </a:p>
          <a:p>
            <a:r>
              <a:rPr lang="ja-JP" altLang="en-US" sz="2400" b="1" dirty="0" smtClean="0">
                <a:latin typeface="+mn-ea"/>
              </a:rPr>
              <a:t>・浴室温度管理盤</a:t>
            </a:r>
            <a:endParaRPr lang="en-US" altLang="ja-JP" sz="2400" b="1" dirty="0" smtClean="0">
              <a:latin typeface="+mn-ea"/>
            </a:endParaRPr>
          </a:p>
          <a:p>
            <a:r>
              <a:rPr lang="ja-JP" altLang="en-US" sz="2400" b="1" dirty="0" smtClean="0">
                <a:latin typeface="+mn-ea"/>
              </a:rPr>
              <a:t>　→蓋などで容易に触れないようにする</a:t>
            </a:r>
            <a:endParaRPr lang="en-US" altLang="ja-JP" sz="2400" b="1" dirty="0" smtClean="0">
              <a:latin typeface="+mn-ea"/>
            </a:endParaRPr>
          </a:p>
          <a:p>
            <a:r>
              <a:rPr lang="ja-JP" altLang="en-US" sz="2400" b="1" dirty="0">
                <a:latin typeface="+mn-ea"/>
              </a:rPr>
              <a:t>・トイレ・脱衣所の</a:t>
            </a:r>
            <a:r>
              <a:rPr lang="ja-JP" altLang="en-US" sz="2400" b="1" dirty="0" smtClean="0">
                <a:latin typeface="+mn-ea"/>
              </a:rPr>
              <a:t>洗剤類</a:t>
            </a:r>
            <a:endParaRPr lang="en-US" altLang="ja-JP" sz="2400" b="1" dirty="0" smtClean="0">
              <a:latin typeface="+mn-ea"/>
            </a:endParaRPr>
          </a:p>
          <a:p>
            <a:r>
              <a:rPr lang="ja-JP" altLang="en-US" sz="2400" b="1" dirty="0" smtClean="0">
                <a:latin typeface="+mn-ea"/>
              </a:rPr>
              <a:t>　→</a:t>
            </a:r>
            <a:r>
              <a:rPr lang="ja-JP" altLang="en-US" sz="2400" b="1" dirty="0">
                <a:latin typeface="+mn-ea"/>
              </a:rPr>
              <a:t>利用者の手の届かない所に</a:t>
            </a:r>
            <a:r>
              <a:rPr lang="ja-JP" altLang="en-US" sz="2400" b="1" dirty="0" smtClean="0">
                <a:latin typeface="+mn-ea"/>
              </a:rPr>
              <a:t>置く、収納</a:t>
            </a:r>
            <a:r>
              <a:rPr lang="ja-JP" altLang="en-US" sz="2400" b="1" dirty="0">
                <a:latin typeface="+mn-ea"/>
              </a:rPr>
              <a:t>に鍵を</a:t>
            </a:r>
            <a:r>
              <a:rPr lang="ja-JP" altLang="en-US" sz="2400" b="1" dirty="0" smtClean="0">
                <a:latin typeface="+mn-ea"/>
              </a:rPr>
              <a:t>かける</a:t>
            </a:r>
            <a:endParaRPr lang="en-US" altLang="ja-JP" sz="2400" b="1" dirty="0" smtClean="0">
              <a:latin typeface="+mn-ea"/>
            </a:endParaRPr>
          </a:p>
          <a:p>
            <a:r>
              <a:rPr lang="ja-JP" altLang="en-US" sz="2400" b="1" dirty="0">
                <a:latin typeface="+mn-ea"/>
              </a:rPr>
              <a:t>・共用</a:t>
            </a:r>
            <a:r>
              <a:rPr lang="ja-JP" altLang="en-US" sz="2400" b="1" dirty="0" smtClean="0">
                <a:latin typeface="+mn-ea"/>
              </a:rPr>
              <a:t>タオル</a:t>
            </a:r>
            <a:endParaRPr lang="en-US" altLang="ja-JP" sz="2400" b="1" dirty="0" smtClean="0">
              <a:latin typeface="+mn-ea"/>
            </a:endParaRPr>
          </a:p>
          <a:p>
            <a:r>
              <a:rPr lang="ja-JP" altLang="en-US" sz="2400" b="1" dirty="0" smtClean="0">
                <a:latin typeface="+mn-ea"/>
              </a:rPr>
              <a:t>　→</a:t>
            </a:r>
            <a:r>
              <a:rPr lang="ja-JP" altLang="en-US" sz="2400" b="1" dirty="0">
                <a:latin typeface="+mn-ea"/>
              </a:rPr>
              <a:t>不衛生なので、共用タオルは使用しないこと。</a:t>
            </a:r>
            <a:r>
              <a:rPr lang="ja-JP" altLang="en-US" sz="2400" b="1" dirty="0" smtClean="0">
                <a:latin typeface="+mn-ea"/>
              </a:rPr>
              <a:t>ペーパータオル</a:t>
            </a:r>
            <a:endParaRPr lang="en-US" altLang="ja-JP" sz="2400" b="1" dirty="0" smtClean="0">
              <a:latin typeface="+mn-ea"/>
            </a:endParaRPr>
          </a:p>
          <a:p>
            <a:r>
              <a:rPr lang="ja-JP" altLang="en-US" sz="2400" b="1" dirty="0">
                <a:latin typeface="+mn-ea"/>
              </a:rPr>
              <a:t>　</a:t>
            </a:r>
            <a:r>
              <a:rPr lang="ja-JP" altLang="en-US" sz="2400" b="1" dirty="0" smtClean="0">
                <a:latin typeface="+mn-ea"/>
              </a:rPr>
              <a:t>　 で</a:t>
            </a:r>
            <a:r>
              <a:rPr lang="ja-JP" altLang="en-US" sz="2400" b="1" dirty="0">
                <a:latin typeface="+mn-ea"/>
              </a:rPr>
              <a:t>対応</a:t>
            </a:r>
            <a:endParaRPr lang="en-US" altLang="ja-JP" sz="2400" b="1" dirty="0">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12</a:t>
            </a:fld>
            <a:endParaRPr kumimoji="1" lang="ja-JP" altLang="en-US"/>
          </a:p>
        </p:txBody>
      </p:sp>
      <p:sp>
        <p:nvSpPr>
          <p:cNvPr id="12" name="角丸四角形 11"/>
          <p:cNvSpPr/>
          <p:nvPr/>
        </p:nvSpPr>
        <p:spPr>
          <a:xfrm>
            <a:off x="179512" y="836712"/>
            <a:ext cx="3168352"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　設備及び備品など</a:t>
            </a:r>
            <a:endParaRPr lang="en-US" altLang="ja-JP" sz="2400" b="1" dirty="0" smtClean="0">
              <a:solidFill>
                <a:sysClr val="windowText" lastClr="000000"/>
              </a:solidFill>
              <a:latin typeface="+mn-ea"/>
            </a:endParaRPr>
          </a:p>
        </p:txBody>
      </p:sp>
    </p:spTree>
    <p:extLst>
      <p:ext uri="{BB962C8B-B14F-4D97-AF65-F5344CB8AC3E}">
        <p14:creationId xmlns:p14="http://schemas.microsoft.com/office/powerpoint/2010/main" xmlns="" val="567127031"/>
      </p:ext>
    </p:extLst>
  </p:cSld>
  <p:clrMapOvr>
    <a:masterClrMapping/>
  </p:clrMapOvr>
  <p:transition>
    <p:newsflash/>
    <p:sndAc>
      <p:stSnd>
        <p:snd r:embed="rId2" name="laser.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836712"/>
            <a:ext cx="8784976" cy="4154984"/>
          </a:xfrm>
          <a:prstGeom prst="rect">
            <a:avLst/>
          </a:prstGeom>
          <a:noFill/>
        </p:spPr>
        <p:txBody>
          <a:bodyPr wrap="square" rtlCol="0">
            <a:spAutoFit/>
          </a:bodyPr>
          <a:lstStyle/>
          <a:p>
            <a:r>
              <a:rPr lang="ja-JP" altLang="en-US" sz="2400" b="1" dirty="0">
                <a:latin typeface="+mn-ea"/>
              </a:rPr>
              <a:t>・ヘアブラシの</a:t>
            </a:r>
            <a:r>
              <a:rPr lang="ja-JP" altLang="en-US" sz="2400" b="1" dirty="0" smtClean="0">
                <a:latin typeface="+mn-ea"/>
              </a:rPr>
              <a:t>共用</a:t>
            </a:r>
            <a:endParaRPr lang="en-US" altLang="ja-JP" sz="2400" b="1" dirty="0" smtClean="0">
              <a:latin typeface="+mn-ea"/>
            </a:endParaRPr>
          </a:p>
          <a:p>
            <a:r>
              <a:rPr lang="ja-JP" altLang="en-US" sz="2400" b="1" dirty="0">
                <a:latin typeface="+mn-ea"/>
              </a:rPr>
              <a:t>　→一人ずつ</a:t>
            </a:r>
            <a:r>
              <a:rPr lang="ja-JP" altLang="en-US" sz="2400" b="1" dirty="0" smtClean="0">
                <a:latin typeface="+mn-ea"/>
              </a:rPr>
              <a:t>消毒後に使用して</a:t>
            </a:r>
            <a:r>
              <a:rPr lang="ja-JP" altLang="en-US" sz="2400" b="1" dirty="0">
                <a:latin typeface="+mn-ea"/>
              </a:rPr>
              <a:t>ください。（感染予防</a:t>
            </a:r>
            <a:r>
              <a:rPr lang="ja-JP" altLang="en-US" sz="2400" b="1" dirty="0" smtClean="0">
                <a:latin typeface="+mn-ea"/>
              </a:rPr>
              <a:t>）</a:t>
            </a:r>
            <a:endParaRPr lang="en-US" altLang="ja-JP" sz="2400" b="1" dirty="0" smtClean="0">
              <a:latin typeface="+mn-ea"/>
            </a:endParaRPr>
          </a:p>
          <a:p>
            <a:r>
              <a:rPr lang="ja-JP" altLang="en-US" sz="2400" b="1" dirty="0" smtClean="0">
                <a:latin typeface="+mn-ea"/>
              </a:rPr>
              <a:t>・掲示物（運営</a:t>
            </a:r>
            <a:r>
              <a:rPr lang="ja-JP" altLang="en-US" sz="2400" b="1" dirty="0">
                <a:latin typeface="+mn-ea"/>
              </a:rPr>
              <a:t>規程の概要及び重要事項</a:t>
            </a:r>
            <a:r>
              <a:rPr lang="ja-JP" altLang="en-US" sz="2400" b="1" dirty="0" smtClean="0">
                <a:latin typeface="+mn-ea"/>
              </a:rPr>
              <a:t>説明書）（第</a:t>
            </a:r>
            <a:r>
              <a:rPr lang="en-US" altLang="ja-JP" sz="2400" b="1" dirty="0" smtClean="0">
                <a:latin typeface="+mn-ea"/>
              </a:rPr>
              <a:t>32</a:t>
            </a:r>
            <a:r>
              <a:rPr lang="ja-JP" altLang="en-US" sz="2400" b="1" dirty="0" smtClean="0">
                <a:latin typeface="+mn-ea"/>
              </a:rPr>
              <a:t>条）</a:t>
            </a:r>
            <a:endParaRPr lang="en-US" altLang="ja-JP" sz="2400" b="1" dirty="0" smtClean="0">
              <a:latin typeface="+mn-ea"/>
            </a:endParaRPr>
          </a:p>
          <a:p>
            <a:r>
              <a:rPr lang="ja-JP" altLang="en-US" sz="2400" b="1" dirty="0">
                <a:latin typeface="+mn-ea"/>
              </a:rPr>
              <a:t>　</a:t>
            </a:r>
            <a:r>
              <a:rPr lang="ja-JP" altLang="en-US" sz="2400" b="1" dirty="0" smtClean="0">
                <a:latin typeface="+mn-ea"/>
              </a:rPr>
              <a:t>→宿泊の運営規定、重説の掲示がない</a:t>
            </a:r>
            <a:endParaRPr lang="en-US" altLang="ja-JP" sz="2400" b="1" dirty="0" smtClean="0">
              <a:latin typeface="+mn-ea"/>
            </a:endParaRPr>
          </a:p>
          <a:p>
            <a:r>
              <a:rPr lang="ja-JP" altLang="en-US" sz="2400" b="1" dirty="0">
                <a:latin typeface="+mn-ea"/>
              </a:rPr>
              <a:t>　→</a:t>
            </a:r>
            <a:r>
              <a:rPr lang="ja-JP" altLang="en-US" sz="2400" b="1" dirty="0" smtClean="0">
                <a:latin typeface="+mn-ea"/>
              </a:rPr>
              <a:t>ファイルは不可。掲示必要</a:t>
            </a:r>
            <a:r>
              <a:rPr lang="ja-JP" altLang="en-US" sz="2400" b="1" dirty="0">
                <a:latin typeface="+mn-ea"/>
              </a:rPr>
              <a:t>（</a:t>
            </a:r>
            <a:r>
              <a:rPr lang="en-US" altLang="ja-JP" sz="2400" b="1" dirty="0" smtClean="0">
                <a:solidFill>
                  <a:srgbClr val="FF0000"/>
                </a:solidFill>
                <a:latin typeface="+mn-ea"/>
              </a:rPr>
              <a:t>※</a:t>
            </a:r>
            <a:r>
              <a:rPr lang="ja-JP" altLang="en-US" sz="2400" b="1" dirty="0" smtClean="0">
                <a:solidFill>
                  <a:srgbClr val="FF0000"/>
                </a:solidFill>
                <a:latin typeface="+mn-ea"/>
              </a:rPr>
              <a:t>地域によってファイルでも可）</a:t>
            </a:r>
            <a:endParaRPr lang="en-US" altLang="ja-JP" sz="2400" b="1" dirty="0" smtClean="0">
              <a:solidFill>
                <a:srgbClr val="FF0000"/>
              </a:solidFill>
              <a:latin typeface="+mn-ea"/>
            </a:endParaRPr>
          </a:p>
          <a:p>
            <a:r>
              <a:rPr lang="ja-JP" altLang="en-US" sz="2400" b="1" dirty="0">
                <a:latin typeface="+mn-ea"/>
              </a:rPr>
              <a:t>・フロア内の個人情報の</a:t>
            </a:r>
            <a:r>
              <a:rPr lang="ja-JP" altLang="en-US" sz="2400" b="1" dirty="0" smtClean="0">
                <a:latin typeface="+mn-ea"/>
              </a:rPr>
              <a:t>掲示</a:t>
            </a:r>
            <a:endParaRPr lang="en-US" altLang="ja-JP" sz="2400" b="1" dirty="0" smtClean="0">
              <a:latin typeface="+mn-ea"/>
            </a:endParaRPr>
          </a:p>
          <a:p>
            <a:r>
              <a:rPr lang="ja-JP" altLang="en-US" sz="2400" b="1" dirty="0">
                <a:latin typeface="+mn-ea"/>
              </a:rPr>
              <a:t>　→排泄チェック表が壁にかけていた。名前が特定できる</a:t>
            </a:r>
            <a:r>
              <a:rPr lang="ja-JP" altLang="en-US" sz="2400" b="1" dirty="0" smtClean="0">
                <a:latin typeface="+mn-ea"/>
              </a:rPr>
              <a:t>ので不可</a:t>
            </a:r>
            <a:endParaRPr lang="en-US" altLang="ja-JP" sz="2400" b="1" dirty="0" smtClean="0">
              <a:latin typeface="+mn-ea"/>
            </a:endParaRPr>
          </a:p>
          <a:p>
            <a:r>
              <a:rPr lang="ja-JP" altLang="en-US" sz="2400" b="1" dirty="0">
                <a:latin typeface="+mn-ea"/>
              </a:rPr>
              <a:t>・</a:t>
            </a:r>
            <a:r>
              <a:rPr lang="ja-JP" altLang="en-US" sz="2400" b="1" dirty="0" smtClean="0">
                <a:latin typeface="+mn-ea"/>
              </a:rPr>
              <a:t>静養室</a:t>
            </a:r>
            <a:endParaRPr lang="en-US" altLang="ja-JP" sz="2400" b="1" dirty="0" smtClean="0">
              <a:latin typeface="+mn-ea"/>
            </a:endParaRPr>
          </a:p>
          <a:p>
            <a:r>
              <a:rPr lang="ja-JP" altLang="en-US" sz="2400" b="1" dirty="0">
                <a:latin typeface="+mn-ea"/>
              </a:rPr>
              <a:t>　→出入り口とフロアとカーテンで区切られるだけでは、他の</a:t>
            </a:r>
            <a:r>
              <a:rPr lang="en-US" altLang="ja-JP" sz="2400" b="1" dirty="0">
                <a:latin typeface="+mn-ea"/>
              </a:rPr>
              <a:t>3</a:t>
            </a:r>
            <a:r>
              <a:rPr lang="ja-JP" altLang="en-US" sz="2400" b="1" dirty="0">
                <a:latin typeface="+mn-ea"/>
              </a:rPr>
              <a:t>辺</a:t>
            </a:r>
            <a:r>
              <a:rPr lang="ja-JP" altLang="en-US" sz="2400" b="1" dirty="0" smtClean="0">
                <a:latin typeface="+mn-ea"/>
              </a:rPr>
              <a:t>が</a:t>
            </a:r>
            <a:endParaRPr lang="en-US" altLang="ja-JP" sz="2400" b="1" dirty="0" smtClean="0">
              <a:latin typeface="+mn-ea"/>
            </a:endParaRPr>
          </a:p>
          <a:p>
            <a:r>
              <a:rPr lang="ja-JP" altLang="en-US" sz="2400" b="1" dirty="0">
                <a:latin typeface="+mn-ea"/>
              </a:rPr>
              <a:t>　 </a:t>
            </a:r>
            <a:r>
              <a:rPr lang="ja-JP" altLang="en-US" sz="2400" b="1" dirty="0" smtClean="0">
                <a:latin typeface="+mn-ea"/>
              </a:rPr>
              <a:t>　壁</a:t>
            </a:r>
            <a:r>
              <a:rPr lang="ja-JP" altLang="en-US" sz="2400" b="1" dirty="0">
                <a:latin typeface="+mn-ea"/>
              </a:rPr>
              <a:t>であっても個室とはみなされない。</a:t>
            </a:r>
            <a:endParaRPr lang="en-US" altLang="ja-JP" sz="2400" b="1" dirty="0">
              <a:latin typeface="+mn-ea"/>
            </a:endParaRPr>
          </a:p>
          <a:p>
            <a:r>
              <a:rPr lang="en-US" altLang="ja-JP" sz="2400" b="1" dirty="0">
                <a:solidFill>
                  <a:srgbClr val="FF0000"/>
                </a:solidFill>
                <a:latin typeface="+mn-ea"/>
              </a:rPr>
              <a:t>※</a:t>
            </a:r>
            <a:r>
              <a:rPr lang="ja-JP" altLang="en-US" sz="2400" b="1" dirty="0">
                <a:solidFill>
                  <a:srgbClr val="FF0000"/>
                </a:solidFill>
                <a:latin typeface="+mn-ea"/>
              </a:rPr>
              <a:t>地域に</a:t>
            </a:r>
            <a:r>
              <a:rPr lang="ja-JP" altLang="en-US" sz="2400" b="1" dirty="0" smtClean="0">
                <a:solidFill>
                  <a:srgbClr val="FF0000"/>
                </a:solidFill>
                <a:latin typeface="+mn-ea"/>
              </a:rPr>
              <a:t>よって設備要件が</a:t>
            </a:r>
            <a:r>
              <a:rPr lang="ja-JP" altLang="en-US" sz="2400" b="1" dirty="0">
                <a:solidFill>
                  <a:srgbClr val="FF0000"/>
                </a:solidFill>
                <a:latin typeface="+mn-ea"/>
              </a:rPr>
              <a:t>違います</a:t>
            </a:r>
            <a:endParaRPr lang="en-US" altLang="ja-JP" sz="2400" b="1" dirty="0">
              <a:solidFill>
                <a:srgbClr val="FF0000"/>
              </a:solidFill>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13</a:t>
            </a:fld>
            <a:endParaRPr kumimoji="1" lang="ja-JP" altLang="en-US"/>
          </a:p>
        </p:txBody>
      </p:sp>
    </p:spTree>
    <p:extLst>
      <p:ext uri="{BB962C8B-B14F-4D97-AF65-F5344CB8AC3E}">
        <p14:creationId xmlns:p14="http://schemas.microsoft.com/office/powerpoint/2010/main" xmlns="" val="3456284917"/>
      </p:ext>
    </p:extLst>
  </p:cSld>
  <p:clrMapOvr>
    <a:masterClrMapping/>
  </p:clrMapOvr>
  <p:transition>
    <p:newsflash/>
    <p:sndAc>
      <p:stSnd>
        <p:snd r:embed="rId2" name="laser.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07504" y="908720"/>
            <a:ext cx="8856634" cy="4124206"/>
          </a:xfrm>
          <a:prstGeom prst="rect">
            <a:avLst/>
          </a:prstGeom>
          <a:noFill/>
        </p:spPr>
        <p:txBody>
          <a:bodyPr wrap="square" rtlCol="0">
            <a:spAutoFit/>
          </a:bodyPr>
          <a:lstStyle/>
          <a:p>
            <a:r>
              <a:rPr lang="ja-JP" altLang="en-US" b="1" dirty="0" smtClean="0"/>
              <a:t>指定居宅サービス等の事業の人員、設備及び運営に関する基準</a:t>
            </a:r>
            <a:r>
              <a:rPr lang="ja-JP" altLang="en-US" sz="2800" b="1" dirty="0" smtClean="0"/>
              <a:t>　</a:t>
            </a:r>
            <a:endParaRPr lang="en-US" altLang="ja-JP" sz="2800" b="1" dirty="0" smtClean="0"/>
          </a:p>
          <a:p>
            <a:r>
              <a:rPr lang="ja-JP" altLang="en-US" b="1" dirty="0" smtClean="0"/>
              <a:t>第</a:t>
            </a:r>
            <a:r>
              <a:rPr lang="en-US" altLang="ja-JP" b="1" dirty="0" smtClean="0"/>
              <a:t>95</a:t>
            </a:r>
            <a:r>
              <a:rPr lang="ja-JP" altLang="en-US" b="1" dirty="0" smtClean="0"/>
              <a:t>条</a:t>
            </a:r>
            <a:endParaRPr lang="en-US" altLang="ja-JP" b="1" dirty="0" smtClean="0"/>
          </a:p>
          <a:p>
            <a:endParaRPr lang="en-US" altLang="ja-JP" dirty="0" smtClean="0"/>
          </a:p>
          <a:p>
            <a:r>
              <a:rPr lang="ja-JP" altLang="en-US" dirty="0"/>
              <a:t>　</a:t>
            </a:r>
            <a:r>
              <a:rPr lang="ja-JP" altLang="en-US" dirty="0" smtClean="0"/>
              <a:t>指定通所</a:t>
            </a:r>
            <a:r>
              <a:rPr lang="ja-JP" altLang="en-US" dirty="0"/>
              <a:t>介護事業所は、食堂、機能訓練室、静養室、相談室及び事務室を有するほか、消火設備その他の非常災害に際して必要な設備並びに指定通所介護の提供に必要なその他の設備及び備品等を備えなければならない。 </a:t>
            </a:r>
            <a:endParaRPr lang="en-US" altLang="ja-JP" dirty="0"/>
          </a:p>
          <a:p>
            <a:pPr marL="342900" indent="-342900">
              <a:buAutoNum type="arabicDbPlain" startAt="2"/>
            </a:pPr>
            <a:r>
              <a:rPr lang="ja-JP" altLang="en-US" dirty="0" smtClean="0"/>
              <a:t>前項</a:t>
            </a:r>
            <a:r>
              <a:rPr lang="ja-JP" altLang="en-US" dirty="0"/>
              <a:t>に掲げる設備の基準は、次のとおりとする</a:t>
            </a:r>
            <a:r>
              <a:rPr lang="ja-JP" altLang="en-US" dirty="0" smtClean="0"/>
              <a:t>。</a:t>
            </a:r>
            <a:endParaRPr lang="en-US" altLang="ja-JP" dirty="0" smtClean="0"/>
          </a:p>
          <a:p>
            <a:r>
              <a:rPr lang="ja-JP" altLang="en-US" b="1" dirty="0" smtClean="0"/>
              <a:t>　一 </a:t>
            </a:r>
            <a:r>
              <a:rPr lang="ja-JP" altLang="en-US" dirty="0"/>
              <a:t>　食堂及び機能</a:t>
            </a:r>
            <a:r>
              <a:rPr lang="ja-JP" altLang="en-US" dirty="0" smtClean="0"/>
              <a:t>訓練室</a:t>
            </a:r>
            <a:endParaRPr lang="en-US" altLang="ja-JP" dirty="0" smtClean="0"/>
          </a:p>
          <a:p>
            <a:r>
              <a:rPr lang="ja-JP" altLang="en-US" dirty="0"/>
              <a:t>　</a:t>
            </a:r>
            <a:r>
              <a:rPr lang="ja-JP" altLang="en-US" dirty="0" smtClean="0"/>
              <a:t>　</a:t>
            </a:r>
            <a:r>
              <a:rPr lang="ja-JP" altLang="en-US" b="1" dirty="0" smtClean="0"/>
              <a:t>イ</a:t>
            </a:r>
            <a:r>
              <a:rPr lang="ja-JP" altLang="en-US" dirty="0"/>
              <a:t>　食堂及び機能訓練室は、それぞれ必要な広さを有するものとし、その合計した</a:t>
            </a:r>
            <a:r>
              <a:rPr lang="ja-JP" altLang="en-US" dirty="0" smtClean="0"/>
              <a:t>面積</a:t>
            </a:r>
            <a:endParaRPr lang="en-US" altLang="ja-JP" dirty="0" smtClean="0"/>
          </a:p>
          <a:p>
            <a:r>
              <a:rPr lang="ja-JP" altLang="en-US" dirty="0"/>
              <a:t>　</a:t>
            </a:r>
            <a:r>
              <a:rPr lang="ja-JP" altLang="en-US" dirty="0" smtClean="0"/>
              <a:t>　　　は</a:t>
            </a:r>
            <a:r>
              <a:rPr lang="ja-JP" altLang="en-US" dirty="0"/>
              <a:t>、三平方メートルに利用定員を乗じて得た面積以上とすること</a:t>
            </a:r>
            <a:r>
              <a:rPr lang="ja-JP" altLang="en-US" dirty="0" smtClean="0"/>
              <a:t>。</a:t>
            </a:r>
            <a:endParaRPr lang="en-US" altLang="ja-JP" dirty="0" smtClean="0"/>
          </a:p>
          <a:p>
            <a:r>
              <a:rPr lang="ja-JP" altLang="en-US" dirty="0"/>
              <a:t>　</a:t>
            </a:r>
            <a:r>
              <a:rPr lang="ja-JP" altLang="en-US" dirty="0" smtClean="0"/>
              <a:t>　</a:t>
            </a:r>
            <a:r>
              <a:rPr lang="ja-JP" altLang="en-US" b="1" dirty="0"/>
              <a:t>ロ</a:t>
            </a:r>
            <a:r>
              <a:rPr lang="ja-JP" altLang="en-US" dirty="0"/>
              <a:t>　イにかかわらず、食堂及び機能訓練室は、食事の提供の際にはその提供に支障</a:t>
            </a:r>
            <a:r>
              <a:rPr lang="ja-JP" altLang="en-US" dirty="0" smtClean="0"/>
              <a:t>が</a:t>
            </a:r>
            <a:endParaRPr lang="en-US" altLang="ja-JP" dirty="0" smtClean="0"/>
          </a:p>
          <a:p>
            <a:r>
              <a:rPr lang="ja-JP" altLang="en-US" dirty="0"/>
              <a:t>　</a:t>
            </a:r>
            <a:r>
              <a:rPr lang="ja-JP" altLang="en-US" dirty="0" smtClean="0"/>
              <a:t>　　　ない</a:t>
            </a:r>
            <a:r>
              <a:rPr lang="ja-JP" altLang="en-US" dirty="0"/>
              <a:t>広さを確保でき、かつ、機能訓練を行う際にはその実施に支障がない広さを</a:t>
            </a:r>
            <a:r>
              <a:rPr lang="ja-JP" altLang="en-US" dirty="0" smtClean="0"/>
              <a:t>確</a:t>
            </a:r>
            <a:endParaRPr lang="en-US" altLang="ja-JP" dirty="0" smtClean="0"/>
          </a:p>
          <a:p>
            <a:r>
              <a:rPr lang="ja-JP" altLang="en-US" dirty="0"/>
              <a:t>　</a:t>
            </a:r>
            <a:r>
              <a:rPr lang="ja-JP" altLang="en-US" dirty="0" smtClean="0"/>
              <a:t>　　　保できる</a:t>
            </a:r>
            <a:r>
              <a:rPr lang="ja-JP" altLang="en-US" dirty="0"/>
              <a:t>場合にあっては、同一の場所とすることができる</a:t>
            </a:r>
            <a:r>
              <a:rPr lang="ja-JP" altLang="en-US" dirty="0" smtClean="0"/>
              <a:t>。</a:t>
            </a:r>
            <a:endParaRPr lang="en-US" altLang="ja-JP" sz="2800" dirty="0">
              <a:latin typeface="HGS創英角ｺﾞｼｯｸUB" pitchFamily="50" charset="-128"/>
              <a:ea typeface="HGS創英角ｺﾞｼｯｸUB" pitchFamily="50" charset="-128"/>
            </a:endParaRPr>
          </a:p>
          <a:p>
            <a:r>
              <a:rPr lang="ja-JP" altLang="en-US" b="1" dirty="0" smtClean="0"/>
              <a:t>　二 </a:t>
            </a:r>
            <a:r>
              <a:rPr lang="ja-JP" altLang="en-US" dirty="0"/>
              <a:t>　相談室　遮へい物の設置等により相談の内容が漏えいしないよう配慮されていること</a:t>
            </a:r>
            <a:r>
              <a:rPr lang="ja-JP" altLang="en-US" dirty="0" smtClean="0"/>
              <a:t>。</a:t>
            </a:r>
            <a:endParaRPr lang="en-US" altLang="ja-JP" dirty="0" smtClean="0"/>
          </a:p>
        </p:txBody>
      </p:sp>
    </p:spTree>
    <p:extLst>
      <p:ext uri="{BB962C8B-B14F-4D97-AF65-F5344CB8AC3E}">
        <p14:creationId xmlns:p14="http://schemas.microsoft.com/office/powerpoint/2010/main" xmlns="" val="2665218192"/>
      </p:ext>
    </p:extLst>
  </p:cSld>
  <p:clrMapOvr>
    <a:masterClrMapping/>
  </p:clrMapOvr>
  <p:transition>
    <p:newsflash/>
    <p:sndAc>
      <p:stSnd>
        <p:snd r:embed="rId2" name="laser.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1516599"/>
            <a:ext cx="8784976" cy="3785652"/>
          </a:xfrm>
          <a:prstGeom prst="rect">
            <a:avLst/>
          </a:prstGeom>
          <a:noFill/>
        </p:spPr>
        <p:txBody>
          <a:bodyPr wrap="square" rtlCol="0">
            <a:spAutoFit/>
          </a:bodyPr>
          <a:lstStyle/>
          <a:p>
            <a:r>
              <a:rPr lang="ja-JP" altLang="en-US" sz="2400" b="1" dirty="0" smtClean="0">
                <a:latin typeface="+mn-ea"/>
              </a:rPr>
              <a:t>・</a:t>
            </a:r>
            <a:r>
              <a:rPr lang="zh-TW" altLang="en-US" sz="2400" b="1" dirty="0">
                <a:latin typeface="+mn-ea"/>
              </a:rPr>
              <a:t>通所介護</a:t>
            </a:r>
            <a:r>
              <a:rPr lang="zh-TW" altLang="en-US" sz="2400" b="1" dirty="0" smtClean="0">
                <a:latin typeface="+mn-ea"/>
              </a:rPr>
              <a:t>計画</a:t>
            </a:r>
            <a:r>
              <a:rPr lang="ja-JP" altLang="en-US" sz="2400" b="1" dirty="0" smtClean="0">
                <a:latin typeface="+mn-ea"/>
              </a:rPr>
              <a:t>（第</a:t>
            </a:r>
            <a:r>
              <a:rPr lang="en-US" altLang="ja-JP" sz="2400" b="1" dirty="0" smtClean="0">
                <a:latin typeface="+mn-ea"/>
              </a:rPr>
              <a:t>99</a:t>
            </a:r>
            <a:r>
              <a:rPr lang="ja-JP" altLang="en-US" sz="2400" b="1" dirty="0" smtClean="0">
                <a:latin typeface="+mn-ea"/>
              </a:rPr>
              <a:t>条）</a:t>
            </a:r>
            <a:endParaRPr lang="en-US" altLang="zh-TW" sz="2400" b="1" dirty="0" smtClean="0">
              <a:latin typeface="+mn-ea"/>
            </a:endParaRPr>
          </a:p>
          <a:p>
            <a:r>
              <a:rPr lang="ja-JP" altLang="en-US" sz="2400" b="1" dirty="0" smtClean="0">
                <a:latin typeface="+mn-ea"/>
              </a:rPr>
              <a:t>　</a:t>
            </a:r>
            <a:r>
              <a:rPr lang="ja-JP" altLang="en-US" sz="2400" b="1" dirty="0">
                <a:latin typeface="+mn-ea"/>
              </a:rPr>
              <a:t>→目標評価、とケア記録内容が合致</a:t>
            </a:r>
            <a:r>
              <a:rPr lang="ja-JP" altLang="en-US" sz="2400" b="1" dirty="0" smtClean="0">
                <a:latin typeface="+mn-ea"/>
              </a:rPr>
              <a:t>しない</a:t>
            </a:r>
            <a:endParaRPr lang="en-US" altLang="ja-JP" sz="2400" b="1" dirty="0" smtClean="0">
              <a:latin typeface="+mn-ea"/>
            </a:endParaRPr>
          </a:p>
          <a:p>
            <a:r>
              <a:rPr lang="ja-JP" altLang="en-US" sz="2400" b="1" dirty="0">
                <a:latin typeface="+mn-ea"/>
              </a:rPr>
              <a:t>　</a:t>
            </a:r>
            <a:r>
              <a:rPr lang="ja-JP" altLang="en-US" sz="2400" b="1" dirty="0" smtClean="0">
                <a:latin typeface="+mn-ea"/>
              </a:rPr>
              <a:t>→日付や同意の漏れ</a:t>
            </a:r>
            <a:endParaRPr lang="en-US" altLang="ja-JP" sz="2400" b="1" dirty="0" smtClean="0">
              <a:latin typeface="+mn-ea"/>
            </a:endParaRPr>
          </a:p>
          <a:p>
            <a:r>
              <a:rPr lang="ja-JP" altLang="en-US" sz="2400" b="1" dirty="0">
                <a:latin typeface="+mn-ea"/>
              </a:rPr>
              <a:t>　</a:t>
            </a:r>
            <a:r>
              <a:rPr lang="ja-JP" altLang="en-US" sz="2400" b="1" dirty="0" smtClean="0">
                <a:latin typeface="+mn-ea"/>
              </a:rPr>
              <a:t>→計画書が作成されていない</a:t>
            </a:r>
            <a:endParaRPr lang="en-US" altLang="ja-JP" sz="2400" b="1" dirty="0" smtClean="0">
              <a:latin typeface="+mn-ea"/>
            </a:endParaRPr>
          </a:p>
          <a:p>
            <a:r>
              <a:rPr lang="ja-JP" altLang="en-US" sz="2400" b="1" dirty="0">
                <a:latin typeface="+mn-ea"/>
              </a:rPr>
              <a:t>　→ケアプランが遅れている場合は暫定で作成する</a:t>
            </a:r>
            <a:endParaRPr lang="en-US" altLang="ja-JP" sz="2400" b="1" dirty="0" smtClean="0">
              <a:latin typeface="+mn-ea"/>
            </a:endParaRPr>
          </a:p>
          <a:p>
            <a:r>
              <a:rPr lang="ja-JP" altLang="en-US" sz="2400" b="1" dirty="0" smtClean="0">
                <a:latin typeface="+mn-ea"/>
              </a:rPr>
              <a:t>　</a:t>
            </a:r>
            <a:r>
              <a:rPr lang="ja-JP" altLang="en-US" sz="2400" b="1" dirty="0">
                <a:latin typeface="+mn-ea"/>
              </a:rPr>
              <a:t>→日により利用時間区分が違う場合はそれぞれのプログラム</a:t>
            </a:r>
            <a:r>
              <a:rPr lang="ja-JP" altLang="en-US" sz="2400" b="1" dirty="0" smtClean="0">
                <a:latin typeface="+mn-ea"/>
              </a:rPr>
              <a:t>を</a:t>
            </a:r>
            <a:endParaRPr lang="en-US" altLang="ja-JP" sz="2400" b="1" dirty="0" smtClean="0">
              <a:latin typeface="+mn-ea"/>
            </a:endParaRPr>
          </a:p>
          <a:p>
            <a:r>
              <a:rPr lang="ja-JP" altLang="en-US" sz="2400" b="1" dirty="0">
                <a:latin typeface="+mn-ea"/>
              </a:rPr>
              <a:t>　</a:t>
            </a:r>
            <a:r>
              <a:rPr lang="ja-JP" altLang="en-US" sz="2400" b="1" dirty="0" smtClean="0">
                <a:latin typeface="+mn-ea"/>
              </a:rPr>
              <a:t>　 表記必要。延長の場合は延長サービス修了時間を記入</a:t>
            </a:r>
            <a:endParaRPr lang="en-US" altLang="ja-JP" sz="2400" b="1" dirty="0" smtClean="0">
              <a:latin typeface="+mn-ea"/>
            </a:endParaRPr>
          </a:p>
          <a:p>
            <a:r>
              <a:rPr lang="ja-JP" altLang="en-US" sz="2400" b="1" dirty="0">
                <a:latin typeface="+mn-ea"/>
              </a:rPr>
              <a:t>・居宅サービス</a:t>
            </a:r>
            <a:r>
              <a:rPr lang="ja-JP" altLang="en-US" sz="2400" b="1" dirty="0" smtClean="0">
                <a:latin typeface="+mn-ea"/>
              </a:rPr>
              <a:t>計画書、古い</a:t>
            </a:r>
            <a:r>
              <a:rPr lang="ja-JP" altLang="en-US" sz="2400" b="1" dirty="0">
                <a:latin typeface="+mn-ea"/>
              </a:rPr>
              <a:t>ものは捨てて</a:t>
            </a:r>
            <a:r>
              <a:rPr lang="ja-JP" altLang="en-US" sz="2400" b="1" dirty="0" smtClean="0">
                <a:latin typeface="+mn-ea"/>
              </a:rPr>
              <a:t>いた</a:t>
            </a:r>
            <a:endParaRPr lang="en-US" altLang="ja-JP" sz="2400" b="1" dirty="0" smtClean="0">
              <a:latin typeface="+mn-ea"/>
            </a:endParaRPr>
          </a:p>
          <a:p>
            <a:r>
              <a:rPr lang="ja-JP" altLang="en-US" sz="2400" b="1" dirty="0">
                <a:latin typeface="+mn-ea"/>
              </a:rPr>
              <a:t>　→通所の計画書は居宅計画を元に作る必要があるので、確認</a:t>
            </a:r>
            <a:r>
              <a:rPr lang="ja-JP" altLang="en-US" sz="2400" b="1" dirty="0" smtClean="0">
                <a:latin typeface="+mn-ea"/>
              </a:rPr>
              <a:t>の</a:t>
            </a:r>
            <a:endParaRPr lang="en-US" altLang="ja-JP" sz="2400" b="1" dirty="0" smtClean="0">
              <a:latin typeface="+mn-ea"/>
            </a:endParaRPr>
          </a:p>
          <a:p>
            <a:r>
              <a:rPr lang="ja-JP" altLang="en-US" sz="2400" b="1" dirty="0">
                <a:latin typeface="+mn-ea"/>
              </a:rPr>
              <a:t>　</a:t>
            </a:r>
            <a:r>
              <a:rPr lang="ja-JP" altLang="en-US" sz="2400" b="1" dirty="0" smtClean="0">
                <a:latin typeface="+mn-ea"/>
              </a:rPr>
              <a:t>　 為</a:t>
            </a:r>
            <a:r>
              <a:rPr lang="ja-JP" altLang="en-US" sz="2400" b="1" dirty="0">
                <a:latin typeface="+mn-ea"/>
              </a:rPr>
              <a:t>保管しておく必要が</a:t>
            </a:r>
            <a:r>
              <a:rPr lang="ja-JP" altLang="en-US" sz="2400" b="1" dirty="0" smtClean="0">
                <a:latin typeface="+mn-ea"/>
              </a:rPr>
              <a:t>ある</a:t>
            </a:r>
            <a:endParaRPr lang="en-US" altLang="ja-JP" sz="2400" b="1" dirty="0" smtClean="0">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15</a:t>
            </a:fld>
            <a:endParaRPr kumimoji="1" lang="ja-JP" altLang="en-US"/>
          </a:p>
        </p:txBody>
      </p:sp>
      <p:sp>
        <p:nvSpPr>
          <p:cNvPr id="12" name="角丸四角形 11"/>
          <p:cNvSpPr/>
          <p:nvPr/>
        </p:nvSpPr>
        <p:spPr>
          <a:xfrm>
            <a:off x="179512" y="836712"/>
            <a:ext cx="2520280"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　 運営・記録</a:t>
            </a:r>
            <a:endParaRPr lang="en-US" altLang="ja-JP" sz="2400" b="1" dirty="0" smtClean="0">
              <a:solidFill>
                <a:sysClr val="windowText" lastClr="000000"/>
              </a:solidFill>
              <a:latin typeface="+mn-ea"/>
            </a:endParaRPr>
          </a:p>
        </p:txBody>
      </p:sp>
    </p:spTree>
    <p:extLst>
      <p:ext uri="{BB962C8B-B14F-4D97-AF65-F5344CB8AC3E}">
        <p14:creationId xmlns:p14="http://schemas.microsoft.com/office/powerpoint/2010/main" xmlns="" val="3392728928"/>
      </p:ext>
    </p:extLst>
  </p:cSld>
  <p:clrMapOvr>
    <a:masterClrMapping/>
  </p:clrMapOvr>
  <p:transition>
    <p:newsflash/>
    <p:sndAc>
      <p:stSnd>
        <p:snd r:embed="rId2" name="laser.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97468"/>
            <a:ext cx="7920880" cy="523220"/>
          </a:xfrm>
          <a:prstGeom prst="rect">
            <a:avLst/>
          </a:prstGeom>
          <a:noFill/>
        </p:spPr>
        <p:txBody>
          <a:bodyPr wrap="square" rtlCol="0">
            <a:spAutoFit/>
          </a:bodyPr>
          <a:lstStyle/>
          <a:p>
            <a:pPr fontAlgn="ctr"/>
            <a:r>
              <a:rPr lang="ja-JP" altLang="en-US" sz="2800" dirty="0" smtClean="0">
                <a:latin typeface="HGS創英角ｺﾞｼｯｸUB" pitchFamily="50" charset="-128"/>
                <a:ea typeface="HGS創英角ｺﾞｼｯｸUB" pitchFamily="50" charset="-128"/>
              </a:rPr>
              <a:t>通所介護（介護予防通所介護）計画書について</a:t>
            </a:r>
            <a:endParaRPr lang="ja-JP" altLang="en-US" sz="2800" dirty="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16</a:t>
            </a:fld>
            <a:endParaRPr kumimoji="1" lang="ja-JP" altLang="en-US"/>
          </a:p>
        </p:txBody>
      </p:sp>
      <p:sp>
        <p:nvSpPr>
          <p:cNvPr id="2" name="正方形/長方形 1"/>
          <p:cNvSpPr/>
          <p:nvPr/>
        </p:nvSpPr>
        <p:spPr>
          <a:xfrm>
            <a:off x="107504" y="908720"/>
            <a:ext cx="8928992" cy="5078313"/>
          </a:xfrm>
          <a:prstGeom prst="rect">
            <a:avLst/>
          </a:prstGeom>
        </p:spPr>
        <p:txBody>
          <a:bodyPr wrap="square">
            <a:spAutoFit/>
          </a:bodyPr>
          <a:lstStyle/>
          <a:p>
            <a:r>
              <a:rPr lang="ja-JP" altLang="en-US" b="1" dirty="0">
                <a:latin typeface="+mn-ea"/>
              </a:rPr>
              <a:t>指定居宅サービス等の事業の人員、設備及び運営に関する基準</a:t>
            </a:r>
            <a:endParaRPr lang="en-US" altLang="ja-JP" b="1" dirty="0">
              <a:latin typeface="+mn-ea"/>
            </a:endParaRPr>
          </a:p>
          <a:p>
            <a:r>
              <a:rPr lang="ja-JP" altLang="en-US" b="1" dirty="0">
                <a:latin typeface="+mn-ea"/>
              </a:rPr>
              <a:t>第</a:t>
            </a:r>
            <a:r>
              <a:rPr lang="en-US" altLang="ja-JP" b="1" dirty="0">
                <a:latin typeface="+mn-ea"/>
              </a:rPr>
              <a:t>99</a:t>
            </a:r>
            <a:r>
              <a:rPr lang="ja-JP" altLang="en-US" b="1" dirty="0">
                <a:latin typeface="+mn-ea"/>
              </a:rPr>
              <a:t>条</a:t>
            </a:r>
            <a:endParaRPr lang="en-US" altLang="ja-JP" b="1" dirty="0">
              <a:latin typeface="+mn-ea"/>
            </a:endParaRPr>
          </a:p>
          <a:p>
            <a:r>
              <a:rPr lang="ja-JP" altLang="en-US" b="1" dirty="0">
                <a:latin typeface="+mn-ea"/>
              </a:rPr>
              <a:t>　</a:t>
            </a:r>
            <a:r>
              <a:rPr lang="ja-JP" altLang="en-US" b="1" dirty="0">
                <a:solidFill>
                  <a:srgbClr val="FF0000"/>
                </a:solidFill>
                <a:latin typeface="+mn-ea"/>
              </a:rPr>
              <a:t>指定通所介護事業所の管理者は、利用者様の心身の状況、希望及びその置かれている環境を踏まえて、機能訓練等の目標、当該目標を達成するための具体的なサービスの内容等を記載した通所介護計画</a:t>
            </a:r>
            <a:r>
              <a:rPr lang="ja-JP" altLang="en-US" b="1" dirty="0">
                <a:latin typeface="+mn-ea"/>
              </a:rPr>
              <a:t>を作成しなければならない。</a:t>
            </a:r>
            <a:endParaRPr lang="en-US" altLang="ja-JP" b="1" dirty="0">
              <a:latin typeface="+mn-ea"/>
            </a:endParaRPr>
          </a:p>
          <a:p>
            <a:endParaRPr lang="en-US" altLang="ja-JP" b="1" dirty="0">
              <a:latin typeface="+mn-ea"/>
            </a:endParaRPr>
          </a:p>
          <a:p>
            <a:r>
              <a:rPr lang="ja-JP" altLang="en-US" b="1" dirty="0">
                <a:latin typeface="+mn-ea"/>
              </a:rPr>
              <a:t>２　通所介護計画は、既に居宅サービス計画書が作成されている場合は、</a:t>
            </a:r>
            <a:r>
              <a:rPr lang="ja-JP" altLang="en-US" b="1" dirty="0">
                <a:solidFill>
                  <a:srgbClr val="FF0000"/>
                </a:solidFill>
                <a:latin typeface="+mn-ea"/>
              </a:rPr>
              <a:t>当該</a:t>
            </a:r>
            <a:r>
              <a:rPr lang="ja-JP" altLang="en-US" b="1" dirty="0" smtClean="0">
                <a:solidFill>
                  <a:srgbClr val="FF0000"/>
                </a:solidFill>
                <a:latin typeface="+mn-ea"/>
              </a:rPr>
              <a:t>居宅サービ　　</a:t>
            </a:r>
            <a:endParaRPr lang="en-US" altLang="ja-JP" b="1" dirty="0" smtClean="0">
              <a:solidFill>
                <a:srgbClr val="FF0000"/>
              </a:solidFill>
              <a:latin typeface="+mn-ea"/>
            </a:endParaRPr>
          </a:p>
          <a:p>
            <a:r>
              <a:rPr lang="ja-JP" altLang="en-US" b="1" dirty="0">
                <a:solidFill>
                  <a:srgbClr val="FF0000"/>
                </a:solidFill>
                <a:latin typeface="+mn-ea"/>
              </a:rPr>
              <a:t>　</a:t>
            </a:r>
            <a:r>
              <a:rPr lang="ja-JP" altLang="en-US" b="1" dirty="0" smtClean="0">
                <a:solidFill>
                  <a:srgbClr val="FF0000"/>
                </a:solidFill>
                <a:latin typeface="+mn-ea"/>
              </a:rPr>
              <a:t>　ス</a:t>
            </a:r>
            <a:r>
              <a:rPr lang="ja-JP" altLang="en-US" b="1" dirty="0">
                <a:solidFill>
                  <a:srgbClr val="FF0000"/>
                </a:solidFill>
                <a:latin typeface="+mn-ea"/>
              </a:rPr>
              <a:t>計画の内容に沿って作成</a:t>
            </a:r>
            <a:r>
              <a:rPr lang="ja-JP" altLang="en-US" b="1" dirty="0">
                <a:latin typeface="+mn-ea"/>
              </a:rPr>
              <a:t>しなければならない。</a:t>
            </a:r>
            <a:endParaRPr lang="en-US" altLang="ja-JP" b="1" dirty="0">
              <a:latin typeface="+mn-ea"/>
            </a:endParaRPr>
          </a:p>
          <a:p>
            <a:endParaRPr lang="en-US" altLang="ja-JP" b="1" dirty="0">
              <a:latin typeface="+mn-ea"/>
            </a:endParaRPr>
          </a:p>
          <a:p>
            <a:r>
              <a:rPr lang="ja-JP" altLang="en-US" b="1" dirty="0">
                <a:latin typeface="+mn-ea"/>
              </a:rPr>
              <a:t>３　指定通所介護事業所の管理者は通所介護計画の作成に当たっては、</a:t>
            </a:r>
            <a:r>
              <a:rPr lang="ja-JP" altLang="en-US" b="1" dirty="0">
                <a:solidFill>
                  <a:srgbClr val="FF0000"/>
                </a:solidFill>
                <a:latin typeface="+mn-ea"/>
              </a:rPr>
              <a:t>その内容</a:t>
            </a:r>
            <a:r>
              <a:rPr lang="ja-JP" altLang="en-US" b="1" dirty="0" smtClean="0">
                <a:solidFill>
                  <a:srgbClr val="FF0000"/>
                </a:solidFill>
                <a:latin typeface="+mn-ea"/>
              </a:rPr>
              <a:t>につい　</a:t>
            </a:r>
            <a:endParaRPr lang="en-US" altLang="ja-JP" b="1" dirty="0" smtClean="0">
              <a:solidFill>
                <a:srgbClr val="FF0000"/>
              </a:solidFill>
              <a:latin typeface="+mn-ea"/>
            </a:endParaRPr>
          </a:p>
          <a:p>
            <a:r>
              <a:rPr lang="ja-JP" altLang="en-US" b="1" dirty="0">
                <a:solidFill>
                  <a:srgbClr val="FF0000"/>
                </a:solidFill>
                <a:latin typeface="+mn-ea"/>
              </a:rPr>
              <a:t>　</a:t>
            </a:r>
            <a:r>
              <a:rPr lang="ja-JP" altLang="en-US" b="1" dirty="0" smtClean="0">
                <a:solidFill>
                  <a:srgbClr val="FF0000"/>
                </a:solidFill>
                <a:latin typeface="+mn-ea"/>
              </a:rPr>
              <a:t>　</a:t>
            </a:r>
            <a:r>
              <a:rPr lang="ja-JP" altLang="en-US" b="1" dirty="0" err="1" smtClean="0">
                <a:solidFill>
                  <a:srgbClr val="FF0000"/>
                </a:solidFill>
                <a:latin typeface="+mn-ea"/>
              </a:rPr>
              <a:t>て</a:t>
            </a:r>
            <a:r>
              <a:rPr lang="ja-JP" altLang="en-US" b="1" dirty="0">
                <a:solidFill>
                  <a:srgbClr val="FF0000"/>
                </a:solidFill>
                <a:latin typeface="+mn-ea"/>
              </a:rPr>
              <a:t>利用者様又はその家族様に対して説明し、利用者様の同意を得なければ</a:t>
            </a:r>
            <a:r>
              <a:rPr lang="ja-JP" altLang="en-US" b="1" dirty="0" smtClean="0">
                <a:solidFill>
                  <a:srgbClr val="FF0000"/>
                </a:solidFill>
                <a:latin typeface="+mn-ea"/>
              </a:rPr>
              <a:t>な　</a:t>
            </a:r>
            <a:endParaRPr lang="en-US" altLang="ja-JP" b="1" dirty="0" smtClean="0">
              <a:solidFill>
                <a:srgbClr val="FF0000"/>
              </a:solidFill>
              <a:latin typeface="+mn-ea"/>
            </a:endParaRPr>
          </a:p>
          <a:p>
            <a:r>
              <a:rPr lang="ja-JP" altLang="en-US" b="1" dirty="0">
                <a:solidFill>
                  <a:srgbClr val="FF0000"/>
                </a:solidFill>
                <a:latin typeface="+mn-ea"/>
              </a:rPr>
              <a:t>　</a:t>
            </a:r>
            <a:r>
              <a:rPr lang="ja-JP" altLang="en-US" b="1" dirty="0" smtClean="0">
                <a:solidFill>
                  <a:srgbClr val="FF0000"/>
                </a:solidFill>
                <a:latin typeface="+mn-ea"/>
              </a:rPr>
              <a:t>　ら</a:t>
            </a:r>
            <a:r>
              <a:rPr lang="ja-JP" altLang="en-US" b="1" dirty="0">
                <a:solidFill>
                  <a:srgbClr val="FF0000"/>
                </a:solidFill>
                <a:latin typeface="+mn-ea"/>
              </a:rPr>
              <a:t>ない。</a:t>
            </a:r>
            <a:endParaRPr lang="en-US" altLang="ja-JP" b="1" dirty="0">
              <a:solidFill>
                <a:srgbClr val="FF0000"/>
              </a:solidFill>
              <a:latin typeface="+mn-ea"/>
            </a:endParaRPr>
          </a:p>
          <a:p>
            <a:endParaRPr lang="en-US" altLang="ja-JP" b="1" dirty="0">
              <a:latin typeface="+mn-ea"/>
            </a:endParaRPr>
          </a:p>
          <a:p>
            <a:r>
              <a:rPr lang="ja-JP" altLang="en-US" b="1" dirty="0">
                <a:latin typeface="+mn-ea"/>
              </a:rPr>
              <a:t>４　指定通所介護事業所の管理者は、通所介護計画を作成した際には、</a:t>
            </a:r>
            <a:r>
              <a:rPr lang="ja-JP" altLang="en-US" b="1" dirty="0">
                <a:solidFill>
                  <a:srgbClr val="FF0000"/>
                </a:solidFill>
                <a:latin typeface="+mn-ea"/>
              </a:rPr>
              <a:t>当該通所</a:t>
            </a:r>
            <a:r>
              <a:rPr lang="ja-JP" altLang="en-US" b="1" dirty="0" smtClean="0">
                <a:solidFill>
                  <a:srgbClr val="FF0000"/>
                </a:solidFill>
                <a:latin typeface="+mn-ea"/>
              </a:rPr>
              <a:t>介護計</a:t>
            </a:r>
            <a:endParaRPr lang="en-US" altLang="ja-JP" b="1" dirty="0" smtClean="0">
              <a:solidFill>
                <a:srgbClr val="FF0000"/>
              </a:solidFill>
              <a:latin typeface="+mn-ea"/>
            </a:endParaRPr>
          </a:p>
          <a:p>
            <a:r>
              <a:rPr lang="ja-JP" altLang="en-US" b="1" dirty="0">
                <a:solidFill>
                  <a:srgbClr val="FF0000"/>
                </a:solidFill>
                <a:latin typeface="+mn-ea"/>
              </a:rPr>
              <a:t>　</a:t>
            </a:r>
            <a:r>
              <a:rPr lang="ja-JP" altLang="en-US" b="1" dirty="0" smtClean="0">
                <a:solidFill>
                  <a:srgbClr val="FF0000"/>
                </a:solidFill>
                <a:latin typeface="+mn-ea"/>
              </a:rPr>
              <a:t>　画</a:t>
            </a:r>
            <a:r>
              <a:rPr lang="ja-JP" altLang="en-US" b="1" dirty="0">
                <a:solidFill>
                  <a:srgbClr val="FF0000"/>
                </a:solidFill>
                <a:latin typeface="+mn-ea"/>
              </a:rPr>
              <a:t>を利用者様に交付しなければならない。</a:t>
            </a:r>
            <a:endParaRPr lang="en-US" altLang="ja-JP" b="1" dirty="0">
              <a:solidFill>
                <a:srgbClr val="FF0000"/>
              </a:solidFill>
              <a:latin typeface="+mn-ea"/>
            </a:endParaRPr>
          </a:p>
          <a:p>
            <a:endParaRPr lang="en-US" altLang="ja-JP" b="1" dirty="0">
              <a:latin typeface="+mn-ea"/>
            </a:endParaRPr>
          </a:p>
          <a:p>
            <a:r>
              <a:rPr lang="ja-JP" altLang="en-US" b="1" dirty="0">
                <a:latin typeface="+mn-ea"/>
              </a:rPr>
              <a:t>５　通所介護従業者は、それぞれの利用者様について、</a:t>
            </a:r>
            <a:r>
              <a:rPr lang="ja-JP" altLang="en-US" b="1" dirty="0">
                <a:solidFill>
                  <a:srgbClr val="FF0000"/>
                </a:solidFill>
                <a:latin typeface="+mn-ea"/>
              </a:rPr>
              <a:t>通所介護計画に従ったサービス</a:t>
            </a:r>
            <a:r>
              <a:rPr lang="ja-JP" altLang="en-US" b="1" dirty="0" smtClean="0">
                <a:solidFill>
                  <a:srgbClr val="FF0000"/>
                </a:solidFill>
                <a:latin typeface="+mn-ea"/>
              </a:rPr>
              <a:t>の</a:t>
            </a:r>
            <a:endParaRPr lang="en-US" altLang="ja-JP" b="1" dirty="0" smtClean="0">
              <a:solidFill>
                <a:srgbClr val="FF0000"/>
              </a:solidFill>
              <a:latin typeface="+mn-ea"/>
            </a:endParaRPr>
          </a:p>
          <a:p>
            <a:r>
              <a:rPr lang="ja-JP" altLang="en-US" b="1" dirty="0">
                <a:solidFill>
                  <a:srgbClr val="FF0000"/>
                </a:solidFill>
                <a:latin typeface="+mn-ea"/>
              </a:rPr>
              <a:t>　</a:t>
            </a:r>
            <a:r>
              <a:rPr lang="ja-JP" altLang="en-US" b="1" dirty="0" smtClean="0">
                <a:solidFill>
                  <a:srgbClr val="FF0000"/>
                </a:solidFill>
                <a:latin typeface="+mn-ea"/>
              </a:rPr>
              <a:t>　実施</a:t>
            </a:r>
            <a:r>
              <a:rPr lang="ja-JP" altLang="en-US" b="1" dirty="0">
                <a:solidFill>
                  <a:srgbClr val="FF0000"/>
                </a:solidFill>
                <a:latin typeface="+mn-ea"/>
              </a:rPr>
              <a:t>状況及び目標の達成状況の記録を行う。</a:t>
            </a:r>
            <a:endParaRPr lang="en-US" altLang="ja-JP" b="1" dirty="0">
              <a:solidFill>
                <a:srgbClr val="FF0000"/>
              </a:solidFill>
              <a:latin typeface="+mn-ea"/>
            </a:endParaRPr>
          </a:p>
        </p:txBody>
      </p:sp>
    </p:spTree>
    <p:extLst>
      <p:ext uri="{BB962C8B-B14F-4D97-AF65-F5344CB8AC3E}">
        <p14:creationId xmlns:p14="http://schemas.microsoft.com/office/powerpoint/2010/main" xmlns="" val="1790389505"/>
      </p:ext>
    </p:extLst>
  </p:cSld>
  <p:clrMapOvr>
    <a:masterClrMapping/>
  </p:clrMapOvr>
  <p:transition>
    <p:newsflash/>
    <p:sndAc>
      <p:stSnd>
        <p:snd r:embed="rId3" name="laser.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920909"/>
            <a:ext cx="8784976" cy="4524315"/>
          </a:xfrm>
          <a:prstGeom prst="rect">
            <a:avLst/>
          </a:prstGeom>
          <a:noFill/>
        </p:spPr>
        <p:txBody>
          <a:bodyPr wrap="square" rtlCol="0">
            <a:spAutoFit/>
          </a:bodyPr>
          <a:lstStyle/>
          <a:p>
            <a:r>
              <a:rPr lang="ja-JP" altLang="en-US" sz="2400" b="1" dirty="0">
                <a:latin typeface="+mn-ea"/>
              </a:rPr>
              <a:t>・居宅の計画書</a:t>
            </a:r>
            <a:r>
              <a:rPr lang="ja-JP" altLang="en-US" sz="2400" b="1" dirty="0" smtClean="0">
                <a:latin typeface="+mn-ea"/>
              </a:rPr>
              <a:t>がない</a:t>
            </a:r>
            <a:endParaRPr lang="en-US" altLang="ja-JP" sz="2400" b="1" dirty="0" smtClean="0">
              <a:latin typeface="+mn-ea"/>
            </a:endParaRPr>
          </a:p>
          <a:p>
            <a:r>
              <a:rPr lang="ja-JP" altLang="en-US" sz="2400" b="1" dirty="0">
                <a:latin typeface="+mn-ea"/>
              </a:rPr>
              <a:t>　</a:t>
            </a:r>
            <a:r>
              <a:rPr lang="ja-JP" altLang="en-US" sz="2400" b="1" dirty="0" smtClean="0">
                <a:latin typeface="+mn-ea"/>
              </a:rPr>
              <a:t>→届くのが遅い場合催促する、その</a:t>
            </a:r>
            <a:r>
              <a:rPr lang="ja-JP" altLang="en-US" sz="2400" b="1" dirty="0">
                <a:latin typeface="+mn-ea"/>
              </a:rPr>
              <a:t>際の記録（いつ電話</a:t>
            </a:r>
            <a:r>
              <a:rPr lang="ja-JP" altLang="en-US" sz="2400" b="1" dirty="0" smtClean="0">
                <a:latin typeface="+mn-ea"/>
              </a:rPr>
              <a:t>したか、</a:t>
            </a:r>
            <a:endParaRPr lang="en-US" altLang="ja-JP" sz="2400" b="1" dirty="0" smtClean="0">
              <a:latin typeface="+mn-ea"/>
            </a:endParaRPr>
          </a:p>
          <a:p>
            <a:r>
              <a:rPr lang="ja-JP" altLang="en-US" sz="2400" b="1" dirty="0">
                <a:latin typeface="+mn-ea"/>
              </a:rPr>
              <a:t>　</a:t>
            </a:r>
            <a:r>
              <a:rPr lang="ja-JP" altLang="en-US" sz="2400" b="1" dirty="0" smtClean="0">
                <a:latin typeface="+mn-ea"/>
              </a:rPr>
              <a:t>　　</a:t>
            </a:r>
            <a:r>
              <a:rPr lang="en-US" altLang="ja-JP" sz="2400" b="1" dirty="0" smtClean="0">
                <a:latin typeface="+mn-ea"/>
              </a:rPr>
              <a:t>FAX</a:t>
            </a:r>
            <a:r>
              <a:rPr lang="ja-JP" altLang="en-US" sz="2400" b="1" dirty="0" err="1">
                <a:latin typeface="+mn-ea"/>
              </a:rPr>
              <a:t>で催</a:t>
            </a:r>
            <a:r>
              <a:rPr lang="ja-JP" altLang="en-US" sz="2400" b="1" dirty="0" smtClean="0">
                <a:latin typeface="+mn-ea"/>
              </a:rPr>
              <a:t>促したか）　を</a:t>
            </a:r>
            <a:r>
              <a:rPr lang="ja-JP" altLang="en-US" sz="2400" b="1" dirty="0">
                <a:latin typeface="+mn-ea"/>
              </a:rPr>
              <a:t>残す</a:t>
            </a:r>
            <a:r>
              <a:rPr lang="ja-JP" altLang="en-US" sz="2400" b="1" dirty="0" smtClean="0">
                <a:latin typeface="+mn-ea"/>
              </a:rPr>
              <a:t>。</a:t>
            </a:r>
            <a:endParaRPr lang="en-US" altLang="ja-JP" sz="2400" b="1" dirty="0" smtClean="0">
              <a:latin typeface="+mn-ea"/>
            </a:endParaRPr>
          </a:p>
          <a:p>
            <a:r>
              <a:rPr lang="ja-JP" altLang="en-US" sz="2400" b="1" dirty="0">
                <a:latin typeface="+mn-ea"/>
              </a:rPr>
              <a:t>　</a:t>
            </a:r>
            <a:r>
              <a:rPr lang="ja-JP" altLang="en-US" sz="2400" b="1" dirty="0" smtClean="0">
                <a:latin typeface="+mn-ea"/>
              </a:rPr>
              <a:t>→暫定的に通所介護計画書の作成必要</a:t>
            </a:r>
            <a:endParaRPr lang="en-US" altLang="ja-JP" sz="2400" b="1" dirty="0" smtClean="0">
              <a:latin typeface="+mn-ea"/>
            </a:endParaRPr>
          </a:p>
          <a:p>
            <a:r>
              <a:rPr lang="ja-JP" altLang="en-US" sz="2400" b="1" dirty="0">
                <a:latin typeface="+mn-ea"/>
              </a:rPr>
              <a:t>・夜間の</a:t>
            </a:r>
            <a:r>
              <a:rPr lang="ja-JP" altLang="en-US" sz="2400" b="1" dirty="0" smtClean="0">
                <a:latin typeface="+mn-ea"/>
              </a:rPr>
              <a:t>計画書が作成されていない</a:t>
            </a:r>
            <a:endParaRPr lang="en-US" altLang="ja-JP" sz="2400" b="1" dirty="0" smtClean="0">
              <a:latin typeface="+mn-ea"/>
            </a:endParaRPr>
          </a:p>
          <a:p>
            <a:r>
              <a:rPr lang="ja-JP" altLang="en-US" sz="2400" b="1" dirty="0">
                <a:latin typeface="+mn-ea"/>
              </a:rPr>
              <a:t>　→ケアプランに沿って自主事業の時間帯も介護計画書を</a:t>
            </a:r>
            <a:r>
              <a:rPr lang="ja-JP" altLang="en-US" sz="2400" b="1" dirty="0" smtClean="0">
                <a:latin typeface="+mn-ea"/>
              </a:rPr>
              <a:t>作成</a:t>
            </a:r>
            <a:endParaRPr lang="en-US" altLang="ja-JP" sz="2400" b="1" dirty="0" smtClean="0">
              <a:latin typeface="+mn-ea"/>
            </a:endParaRPr>
          </a:p>
          <a:p>
            <a:r>
              <a:rPr lang="ja-JP" altLang="en-US" sz="2400" b="1" dirty="0">
                <a:latin typeface="+mn-ea"/>
              </a:rPr>
              <a:t>　→居宅サービス計画書に泊まりについての計画も組み込んで</a:t>
            </a:r>
            <a:r>
              <a:rPr lang="ja-JP" altLang="en-US" sz="2400" b="1" dirty="0" smtClean="0">
                <a:latin typeface="+mn-ea"/>
              </a:rPr>
              <a:t>も</a:t>
            </a:r>
            <a:endParaRPr lang="en-US" altLang="ja-JP" sz="2400" b="1" dirty="0" smtClean="0">
              <a:latin typeface="+mn-ea"/>
            </a:endParaRPr>
          </a:p>
          <a:p>
            <a:r>
              <a:rPr lang="ja-JP" altLang="en-US" sz="2400" b="1" dirty="0">
                <a:latin typeface="+mn-ea"/>
              </a:rPr>
              <a:t>　</a:t>
            </a:r>
            <a:r>
              <a:rPr lang="ja-JP" altLang="en-US" sz="2400" b="1" dirty="0" smtClean="0">
                <a:latin typeface="+mn-ea"/>
              </a:rPr>
              <a:t>　 ら</a:t>
            </a:r>
            <a:r>
              <a:rPr lang="ja-JP" altLang="en-US" sz="2400" b="1" dirty="0" err="1" smtClean="0">
                <a:latin typeface="+mn-ea"/>
              </a:rPr>
              <a:t>う</a:t>
            </a:r>
            <a:endParaRPr lang="en-US" altLang="ja-JP" sz="2400" b="1" dirty="0" smtClean="0">
              <a:latin typeface="+mn-ea"/>
            </a:endParaRPr>
          </a:p>
          <a:p>
            <a:r>
              <a:rPr lang="ja-JP" altLang="en-US" sz="2400" b="1" dirty="0" smtClean="0">
                <a:latin typeface="+mn-ea"/>
              </a:rPr>
              <a:t>・</a:t>
            </a:r>
            <a:r>
              <a:rPr lang="ja-JP" altLang="en-US" sz="2400" b="1" dirty="0" smtClean="0"/>
              <a:t>定員を超過してサービスを行っている（第</a:t>
            </a:r>
            <a:r>
              <a:rPr lang="en-US" altLang="ja-JP" sz="2400" b="1" dirty="0" smtClean="0"/>
              <a:t>102</a:t>
            </a:r>
            <a:r>
              <a:rPr lang="ja-JP" altLang="en-US" sz="2400" b="1" dirty="0" smtClean="0"/>
              <a:t>条）</a:t>
            </a:r>
            <a:endParaRPr lang="en-US" altLang="ja-JP" sz="2400" b="1" dirty="0" smtClean="0"/>
          </a:p>
          <a:p>
            <a:r>
              <a:rPr lang="ja-JP" altLang="en-US" sz="2400" b="1" dirty="0">
                <a:latin typeface="+mn-ea"/>
              </a:rPr>
              <a:t>　</a:t>
            </a:r>
            <a:r>
              <a:rPr lang="ja-JP" altLang="en-US" sz="2400" b="1" dirty="0" smtClean="0">
                <a:latin typeface="+mn-ea"/>
              </a:rPr>
              <a:t>→</a:t>
            </a:r>
            <a:r>
              <a:rPr lang="ja-JP" altLang="en-US" sz="2400" b="1" dirty="0">
                <a:latin typeface="+mn-ea"/>
              </a:rPr>
              <a:t>利用定員を超えて指定通所介護の提供を行ってはならない</a:t>
            </a:r>
            <a:r>
              <a:rPr lang="ja-JP" altLang="en-US" sz="2400" b="1" dirty="0" smtClean="0">
                <a:latin typeface="+mn-ea"/>
              </a:rPr>
              <a:t>。</a:t>
            </a:r>
            <a:endParaRPr lang="en-US" altLang="ja-JP" sz="2400" b="1" dirty="0" smtClean="0">
              <a:latin typeface="+mn-ea"/>
            </a:endParaRPr>
          </a:p>
          <a:p>
            <a:r>
              <a:rPr lang="ja-JP" altLang="en-US" sz="2400" b="1" dirty="0">
                <a:latin typeface="+mn-ea"/>
              </a:rPr>
              <a:t>　</a:t>
            </a:r>
            <a:r>
              <a:rPr lang="ja-JP" altLang="en-US" sz="2400" b="1" dirty="0" smtClean="0">
                <a:latin typeface="+mn-ea"/>
              </a:rPr>
              <a:t>　　ただし</a:t>
            </a:r>
            <a:r>
              <a:rPr lang="ja-JP" altLang="en-US" sz="2400" b="1" dirty="0">
                <a:latin typeface="+mn-ea"/>
              </a:rPr>
              <a:t>、災害その他のやむを得ない事情がある場合は、</a:t>
            </a:r>
            <a:r>
              <a:rPr lang="ja-JP" altLang="en-US" sz="2400" b="1" dirty="0" smtClean="0">
                <a:latin typeface="+mn-ea"/>
              </a:rPr>
              <a:t>この</a:t>
            </a:r>
            <a:endParaRPr lang="en-US" altLang="ja-JP" sz="2400" b="1" dirty="0" smtClean="0">
              <a:latin typeface="+mn-ea"/>
            </a:endParaRPr>
          </a:p>
          <a:p>
            <a:r>
              <a:rPr lang="ja-JP" altLang="en-US" sz="2400" b="1" dirty="0" smtClean="0">
                <a:latin typeface="+mn-ea"/>
              </a:rPr>
              <a:t>　　  限り</a:t>
            </a:r>
            <a:r>
              <a:rPr lang="ja-JP" altLang="en-US" sz="2400" b="1" dirty="0">
                <a:latin typeface="+mn-ea"/>
              </a:rPr>
              <a:t>ではない。 </a:t>
            </a:r>
            <a:endParaRPr lang="en-US" altLang="ja-JP" sz="2400" b="1" dirty="0">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17</a:t>
            </a:fld>
            <a:endParaRPr kumimoji="1" lang="ja-JP" altLang="en-US"/>
          </a:p>
        </p:txBody>
      </p:sp>
    </p:spTree>
    <p:extLst>
      <p:ext uri="{BB962C8B-B14F-4D97-AF65-F5344CB8AC3E}">
        <p14:creationId xmlns:p14="http://schemas.microsoft.com/office/powerpoint/2010/main" xmlns="" val="608379978"/>
      </p:ext>
    </p:extLst>
  </p:cSld>
  <p:clrMapOvr>
    <a:masterClrMapping/>
  </p:clrMapOvr>
  <p:transition>
    <p:newsflash/>
    <p:sndAc>
      <p:stSnd>
        <p:snd r:embed="rId2" name="laser.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920909"/>
            <a:ext cx="8784976" cy="5016758"/>
          </a:xfrm>
          <a:prstGeom prst="rect">
            <a:avLst/>
          </a:prstGeom>
          <a:noFill/>
        </p:spPr>
        <p:txBody>
          <a:bodyPr wrap="square" rtlCol="0">
            <a:spAutoFit/>
          </a:bodyPr>
          <a:lstStyle/>
          <a:p>
            <a:r>
              <a:rPr lang="ja-JP" altLang="en-US" sz="2400" b="1" dirty="0" smtClean="0">
                <a:latin typeface="+mn-ea"/>
              </a:rPr>
              <a:t>・</a:t>
            </a:r>
            <a:r>
              <a:rPr lang="ja-JP" altLang="en-US" sz="2400" b="1" dirty="0">
                <a:latin typeface="+mn-ea"/>
              </a:rPr>
              <a:t>研修について</a:t>
            </a:r>
            <a:endParaRPr lang="en-US" altLang="ja-JP" sz="2400" b="1" dirty="0">
              <a:latin typeface="+mn-ea"/>
            </a:endParaRPr>
          </a:p>
          <a:p>
            <a:r>
              <a:rPr lang="ja-JP" altLang="en-US" sz="2400" b="1" dirty="0">
                <a:latin typeface="+mn-ea"/>
              </a:rPr>
              <a:t>　→従業員の研修記録が</a:t>
            </a:r>
            <a:r>
              <a:rPr lang="ja-JP" altLang="en-US" sz="2400" b="1" dirty="0" smtClean="0">
                <a:latin typeface="+mn-ea"/>
              </a:rPr>
              <a:t>ない</a:t>
            </a:r>
            <a:endParaRPr lang="en-US" altLang="ja-JP" sz="2400" b="1" dirty="0" smtClean="0">
              <a:latin typeface="+mn-ea"/>
            </a:endParaRPr>
          </a:p>
          <a:p>
            <a:r>
              <a:rPr lang="ja-JP" altLang="en-US" sz="2400" b="1" dirty="0">
                <a:latin typeface="+mn-ea"/>
              </a:rPr>
              <a:t>　→宿泊従業者の研修がされていなかった為、夜勤従業者に</a:t>
            </a:r>
            <a:r>
              <a:rPr lang="ja-JP" altLang="en-US" sz="2400" b="1" dirty="0" smtClean="0">
                <a:latin typeface="+mn-ea"/>
              </a:rPr>
              <a:t>も</a:t>
            </a:r>
            <a:endParaRPr lang="en-US" altLang="ja-JP" sz="2400" b="1" dirty="0" smtClean="0">
              <a:latin typeface="+mn-ea"/>
            </a:endParaRPr>
          </a:p>
          <a:p>
            <a:r>
              <a:rPr lang="ja-JP" altLang="en-US" sz="2400" b="1" dirty="0">
                <a:latin typeface="+mn-ea"/>
              </a:rPr>
              <a:t>　</a:t>
            </a:r>
            <a:r>
              <a:rPr lang="ja-JP" altLang="en-US" sz="2400" b="1" dirty="0" smtClean="0">
                <a:latin typeface="+mn-ea"/>
              </a:rPr>
              <a:t>　 研修</a:t>
            </a:r>
            <a:r>
              <a:rPr lang="ja-JP" altLang="en-US" sz="2400" b="1" dirty="0">
                <a:latin typeface="+mn-ea"/>
              </a:rPr>
              <a:t>制度を設ける</a:t>
            </a:r>
            <a:r>
              <a:rPr lang="ja-JP" altLang="en-US" sz="2400" b="1" dirty="0" smtClean="0">
                <a:latin typeface="+mn-ea"/>
              </a:rPr>
              <a:t>こと</a:t>
            </a:r>
            <a:endParaRPr lang="en-US" altLang="ja-JP" sz="2400" b="1" dirty="0">
              <a:latin typeface="+mn-ea"/>
            </a:endParaRPr>
          </a:p>
          <a:p>
            <a:r>
              <a:rPr lang="en-US" altLang="ja-JP" sz="2400" b="1" dirty="0" smtClean="0">
                <a:latin typeface="+mn-ea"/>
              </a:rPr>
              <a:t>  </a:t>
            </a:r>
            <a:r>
              <a:rPr lang="ja-JP" altLang="en-US" sz="2400" b="1" dirty="0">
                <a:latin typeface="+mn-ea"/>
              </a:rPr>
              <a:t>→資料に、日付と研修内容の表紙しかなかった。（参加者が解</a:t>
            </a:r>
            <a:r>
              <a:rPr lang="ja-JP" altLang="en-US" sz="2400" b="1" dirty="0" smtClean="0">
                <a:latin typeface="+mn-ea"/>
              </a:rPr>
              <a:t>ら</a:t>
            </a:r>
            <a:endParaRPr lang="en-US" altLang="ja-JP" sz="2400" b="1" dirty="0" smtClean="0">
              <a:latin typeface="+mn-ea"/>
            </a:endParaRPr>
          </a:p>
          <a:p>
            <a:r>
              <a:rPr lang="ja-JP" altLang="en-US" sz="2400" b="1" dirty="0">
                <a:latin typeface="+mn-ea"/>
              </a:rPr>
              <a:t>　</a:t>
            </a:r>
            <a:r>
              <a:rPr lang="ja-JP" altLang="en-US" sz="2400" b="1" dirty="0" smtClean="0">
                <a:latin typeface="+mn-ea"/>
              </a:rPr>
              <a:t>　　ない</a:t>
            </a:r>
            <a:r>
              <a:rPr lang="ja-JP" altLang="en-US" sz="2400" b="1" dirty="0">
                <a:latin typeface="+mn-ea"/>
              </a:rPr>
              <a:t>）参加名簿や署名をしてもらうようにする</a:t>
            </a:r>
            <a:r>
              <a:rPr lang="ja-JP" altLang="en-US" sz="2400" b="1" dirty="0" smtClean="0">
                <a:latin typeface="+mn-ea"/>
              </a:rPr>
              <a:t>。</a:t>
            </a:r>
            <a:endParaRPr lang="en-US" altLang="ja-JP" sz="2400" b="1" dirty="0" smtClean="0">
              <a:latin typeface="+mn-ea"/>
            </a:endParaRPr>
          </a:p>
          <a:p>
            <a:r>
              <a:rPr lang="ja-JP" altLang="en-US" sz="2400" b="1" dirty="0">
                <a:latin typeface="+mn-ea"/>
              </a:rPr>
              <a:t>・ケア</a:t>
            </a:r>
            <a:r>
              <a:rPr lang="ja-JP" altLang="en-US" sz="2400" b="1" dirty="0" smtClean="0">
                <a:latin typeface="+mn-ea"/>
              </a:rPr>
              <a:t>記録（</a:t>
            </a:r>
            <a:r>
              <a:rPr lang="en-US" altLang="ja-JP" sz="2400" b="1" dirty="0" smtClean="0">
                <a:latin typeface="+mn-ea"/>
              </a:rPr>
              <a:t>104</a:t>
            </a:r>
            <a:r>
              <a:rPr lang="ja-JP" altLang="en-US" sz="2400" b="1" dirty="0" smtClean="0">
                <a:latin typeface="+mn-ea"/>
              </a:rPr>
              <a:t>条の</a:t>
            </a:r>
            <a:r>
              <a:rPr lang="en-US" altLang="ja-JP" sz="2400" b="1" dirty="0" smtClean="0">
                <a:latin typeface="+mn-ea"/>
              </a:rPr>
              <a:t>3</a:t>
            </a:r>
            <a:r>
              <a:rPr lang="ja-JP" altLang="en-US" sz="2400" b="1" dirty="0" smtClean="0">
                <a:latin typeface="+mn-ea"/>
              </a:rPr>
              <a:t>）</a:t>
            </a:r>
            <a:endParaRPr lang="en-US" altLang="ja-JP" sz="2400" b="1" dirty="0" smtClean="0">
              <a:latin typeface="+mn-ea"/>
            </a:endParaRPr>
          </a:p>
          <a:p>
            <a:r>
              <a:rPr lang="ja-JP" altLang="en-US" sz="2400" b="1" dirty="0">
                <a:latin typeface="+mn-ea"/>
              </a:rPr>
              <a:t>　→入浴が中止になった場合、なぜ中止になったかを記入</a:t>
            </a:r>
            <a:r>
              <a:rPr lang="ja-JP" altLang="en-US" sz="2400" b="1" dirty="0" smtClean="0">
                <a:latin typeface="+mn-ea"/>
              </a:rPr>
              <a:t>する</a:t>
            </a:r>
            <a:endParaRPr lang="en-US" altLang="ja-JP" sz="2400" b="1" dirty="0" smtClean="0">
              <a:latin typeface="+mn-ea"/>
            </a:endParaRPr>
          </a:p>
          <a:p>
            <a:r>
              <a:rPr lang="ja-JP" altLang="en-US" sz="2400" b="1" dirty="0">
                <a:latin typeface="+mn-ea"/>
              </a:rPr>
              <a:t>　→サービス開始時間と終了</a:t>
            </a:r>
            <a:r>
              <a:rPr lang="ja-JP" altLang="en-US" sz="2400" b="1" dirty="0" smtClean="0">
                <a:latin typeface="+mn-ea"/>
              </a:rPr>
              <a:t>時間の抜けがあるので記入する</a:t>
            </a:r>
            <a:endParaRPr lang="en-US" altLang="ja-JP" sz="2400" b="1" dirty="0" smtClean="0">
              <a:latin typeface="+mn-ea"/>
            </a:endParaRPr>
          </a:p>
          <a:p>
            <a:r>
              <a:rPr lang="ja-JP" altLang="en-US" sz="2400" b="1" dirty="0">
                <a:latin typeface="+mn-ea"/>
              </a:rPr>
              <a:t>　</a:t>
            </a:r>
            <a:r>
              <a:rPr lang="ja-JP" altLang="en-US" sz="2400" b="1" dirty="0" smtClean="0">
                <a:latin typeface="+mn-ea"/>
              </a:rPr>
              <a:t>→機能訓練加算を取っているが記録がない</a:t>
            </a:r>
            <a:endParaRPr lang="en-US" altLang="ja-JP" sz="2400" b="1" dirty="0" smtClean="0">
              <a:latin typeface="+mn-ea"/>
            </a:endParaRPr>
          </a:p>
          <a:p>
            <a:r>
              <a:rPr lang="ja-JP" altLang="en-US" sz="2400" b="1" dirty="0">
                <a:latin typeface="+mn-ea"/>
              </a:rPr>
              <a:t>　</a:t>
            </a:r>
            <a:endParaRPr lang="en-US" altLang="ja-JP" sz="2400" b="1" dirty="0" smtClean="0">
              <a:latin typeface="+mn-ea"/>
            </a:endParaRPr>
          </a:p>
          <a:p>
            <a:r>
              <a:rPr lang="en-US" altLang="ja-JP" sz="2800" b="1" dirty="0" smtClean="0">
                <a:solidFill>
                  <a:srgbClr val="FF0000"/>
                </a:solidFill>
                <a:latin typeface="+mn-ea"/>
              </a:rPr>
              <a:t>※</a:t>
            </a:r>
            <a:r>
              <a:rPr lang="ja-JP" altLang="en-US" sz="2800" b="1" dirty="0">
                <a:solidFill>
                  <a:srgbClr val="FF0000"/>
                </a:solidFill>
                <a:latin typeface="+mn-ea"/>
              </a:rPr>
              <a:t>いくら適切な介護を提供していても</a:t>
            </a:r>
            <a:r>
              <a:rPr lang="ja-JP" altLang="en-US" sz="2800" b="1" dirty="0" smtClean="0">
                <a:solidFill>
                  <a:srgbClr val="FF0000"/>
                </a:solidFill>
                <a:latin typeface="+mn-ea"/>
              </a:rPr>
              <a:t>記録にないものは</a:t>
            </a:r>
            <a:endParaRPr lang="en-US" altLang="ja-JP" sz="2800" b="1" dirty="0" smtClean="0">
              <a:solidFill>
                <a:srgbClr val="FF0000"/>
              </a:solidFill>
              <a:latin typeface="+mn-ea"/>
            </a:endParaRPr>
          </a:p>
          <a:p>
            <a:r>
              <a:rPr lang="ja-JP" altLang="en-US" sz="2800" b="1" dirty="0" smtClean="0">
                <a:solidFill>
                  <a:srgbClr val="FF0000"/>
                </a:solidFill>
                <a:latin typeface="+mn-ea"/>
              </a:rPr>
              <a:t>　　証明できません、提供していないものとみなされます</a:t>
            </a:r>
            <a:endParaRPr lang="en-US" altLang="ja-JP" sz="2800" b="1" dirty="0">
              <a:solidFill>
                <a:srgbClr val="FF0000"/>
              </a:solidFill>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18</a:t>
            </a:fld>
            <a:endParaRPr kumimoji="1" lang="ja-JP" altLang="en-US"/>
          </a:p>
        </p:txBody>
      </p:sp>
    </p:spTree>
    <p:extLst>
      <p:ext uri="{BB962C8B-B14F-4D97-AF65-F5344CB8AC3E}">
        <p14:creationId xmlns:p14="http://schemas.microsoft.com/office/powerpoint/2010/main" xmlns="" val="4153792714"/>
      </p:ext>
    </p:extLst>
  </p:cSld>
  <p:clrMapOvr>
    <a:masterClrMapping/>
  </p:clrMapOvr>
  <p:transition>
    <p:newsflash/>
    <p:sndAc>
      <p:stSnd>
        <p:snd r:embed="rId2" name="laser.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920909"/>
            <a:ext cx="8784976" cy="4893647"/>
          </a:xfrm>
          <a:prstGeom prst="rect">
            <a:avLst/>
          </a:prstGeom>
          <a:noFill/>
        </p:spPr>
        <p:txBody>
          <a:bodyPr wrap="square" rtlCol="0">
            <a:spAutoFit/>
          </a:bodyPr>
          <a:lstStyle/>
          <a:p>
            <a:r>
              <a:rPr lang="ja-JP" altLang="en-US" sz="2400" b="1" dirty="0" smtClean="0">
                <a:latin typeface="+mn-ea"/>
              </a:rPr>
              <a:t>・アセスメントシート</a:t>
            </a:r>
            <a:endParaRPr lang="en-US" altLang="ja-JP" sz="2400" b="1" dirty="0" smtClean="0">
              <a:latin typeface="+mn-ea"/>
            </a:endParaRPr>
          </a:p>
          <a:p>
            <a:r>
              <a:rPr lang="ja-JP" altLang="en-US" sz="2400" b="1" dirty="0">
                <a:latin typeface="+mn-ea"/>
              </a:rPr>
              <a:t>　→</a:t>
            </a:r>
            <a:r>
              <a:rPr lang="ja-JP" altLang="en-US" sz="2400" b="1" dirty="0" smtClean="0">
                <a:latin typeface="+mn-ea"/>
              </a:rPr>
              <a:t>ケアマネジャーが</a:t>
            </a:r>
            <a:r>
              <a:rPr lang="ja-JP" altLang="en-US" sz="2400" b="1" dirty="0">
                <a:latin typeface="+mn-ea"/>
              </a:rPr>
              <a:t>送ってきた物をそのまま使用、事業所</a:t>
            </a:r>
            <a:r>
              <a:rPr lang="ja-JP" altLang="en-US" sz="2400" b="1" dirty="0" smtClean="0">
                <a:latin typeface="+mn-ea"/>
              </a:rPr>
              <a:t>でも</a:t>
            </a:r>
            <a:endParaRPr lang="en-US" altLang="ja-JP" sz="2400" b="1" dirty="0" smtClean="0">
              <a:latin typeface="+mn-ea"/>
            </a:endParaRPr>
          </a:p>
          <a:p>
            <a:r>
              <a:rPr lang="ja-JP" altLang="en-US" sz="2400" b="1" dirty="0" smtClean="0">
                <a:latin typeface="+mn-ea"/>
              </a:rPr>
              <a:t>　　 アセスメントシート</a:t>
            </a:r>
            <a:r>
              <a:rPr lang="ja-JP" altLang="en-US" sz="2400" b="1" dirty="0">
                <a:latin typeface="+mn-ea"/>
              </a:rPr>
              <a:t>を作成するよう</a:t>
            </a:r>
            <a:r>
              <a:rPr lang="ja-JP" altLang="en-US" sz="2400" b="1" dirty="0" smtClean="0">
                <a:latin typeface="+mn-ea"/>
              </a:rPr>
              <a:t>に</a:t>
            </a:r>
            <a:endParaRPr lang="en-US" altLang="ja-JP" sz="2400" b="1" dirty="0" smtClean="0">
              <a:latin typeface="+mn-ea"/>
            </a:endParaRPr>
          </a:p>
          <a:p>
            <a:r>
              <a:rPr lang="en-US" altLang="ja-JP" sz="2400" b="1" dirty="0">
                <a:latin typeface="+mn-ea"/>
              </a:rPr>
              <a:t> </a:t>
            </a:r>
            <a:r>
              <a:rPr lang="ja-JP" altLang="en-US" sz="2400" b="1" dirty="0" smtClean="0">
                <a:latin typeface="+mn-ea"/>
              </a:rPr>
              <a:t>・運営</a:t>
            </a:r>
            <a:r>
              <a:rPr lang="ja-JP" altLang="en-US" sz="2400" b="1" dirty="0">
                <a:latin typeface="+mn-ea"/>
              </a:rPr>
              <a:t>規定（第</a:t>
            </a:r>
            <a:r>
              <a:rPr lang="en-US" altLang="ja-JP" sz="2400" b="1" dirty="0">
                <a:latin typeface="+mn-ea"/>
              </a:rPr>
              <a:t>100</a:t>
            </a:r>
            <a:r>
              <a:rPr lang="ja-JP" altLang="en-US" sz="2400" b="1" dirty="0">
                <a:latin typeface="+mn-ea"/>
              </a:rPr>
              <a:t>条）</a:t>
            </a:r>
            <a:endParaRPr lang="en-US" altLang="ja-JP" sz="2400" b="1" dirty="0">
              <a:latin typeface="+mn-ea"/>
            </a:endParaRPr>
          </a:p>
          <a:p>
            <a:r>
              <a:rPr lang="en-US" altLang="ja-JP" sz="2400" b="1" dirty="0">
                <a:latin typeface="+mn-ea"/>
              </a:rPr>
              <a:t>  </a:t>
            </a:r>
            <a:r>
              <a:rPr lang="ja-JP" altLang="en-US" sz="2400" b="1" dirty="0">
                <a:latin typeface="+mn-ea"/>
              </a:rPr>
              <a:t>→</a:t>
            </a:r>
            <a:r>
              <a:rPr lang="en-US" altLang="ja-JP" sz="2400" b="1" dirty="0">
                <a:latin typeface="+mn-ea"/>
              </a:rPr>
              <a:t>2</a:t>
            </a:r>
            <a:r>
              <a:rPr lang="ja-JP" altLang="en-US" sz="2400" b="1" dirty="0">
                <a:latin typeface="+mn-ea"/>
              </a:rPr>
              <a:t>割負担の記載がない</a:t>
            </a:r>
            <a:endParaRPr lang="en-US" altLang="ja-JP" sz="2400" b="1" dirty="0">
              <a:latin typeface="+mn-ea"/>
            </a:endParaRPr>
          </a:p>
          <a:p>
            <a:r>
              <a:rPr lang="ja-JP" altLang="en-US" sz="2400" b="1" dirty="0" smtClean="0">
                <a:latin typeface="+mn-ea"/>
              </a:rPr>
              <a:t>　→夜間の運営規定がない</a:t>
            </a:r>
            <a:endParaRPr lang="en-US" altLang="ja-JP" sz="2400" b="1" dirty="0" smtClean="0">
              <a:latin typeface="+mn-ea"/>
            </a:endParaRPr>
          </a:p>
          <a:p>
            <a:r>
              <a:rPr lang="ja-JP" altLang="en-US" sz="2400" b="1" dirty="0">
                <a:latin typeface="+mn-ea"/>
              </a:rPr>
              <a:t>・健康</a:t>
            </a:r>
            <a:r>
              <a:rPr lang="ja-JP" altLang="en-US" sz="2400" b="1" dirty="0" smtClean="0">
                <a:latin typeface="+mn-ea"/>
              </a:rPr>
              <a:t>診断</a:t>
            </a:r>
            <a:endParaRPr lang="en-US" altLang="ja-JP" sz="2400" b="1" dirty="0" smtClean="0">
              <a:latin typeface="+mn-ea"/>
            </a:endParaRPr>
          </a:p>
          <a:p>
            <a:r>
              <a:rPr lang="ja-JP" altLang="en-US" sz="2400" b="1" dirty="0">
                <a:latin typeface="+mn-ea"/>
              </a:rPr>
              <a:t>　</a:t>
            </a:r>
            <a:r>
              <a:rPr lang="ja-JP" altLang="en-US" sz="2400" b="1" dirty="0" smtClean="0">
                <a:latin typeface="+mn-ea"/>
              </a:rPr>
              <a:t>→</a:t>
            </a:r>
            <a:r>
              <a:rPr lang="ja-JP" altLang="en-US" sz="2400" b="1" dirty="0">
                <a:latin typeface="+mn-ea"/>
              </a:rPr>
              <a:t>従業者の清潔の保持及び健康状態について、必要な管理</a:t>
            </a:r>
            <a:r>
              <a:rPr lang="ja-JP" altLang="en-US" sz="2400" b="1" dirty="0" smtClean="0">
                <a:latin typeface="+mn-ea"/>
              </a:rPr>
              <a:t>を　</a:t>
            </a:r>
            <a:endParaRPr lang="en-US" altLang="ja-JP" sz="2400" b="1" dirty="0" smtClean="0">
              <a:latin typeface="+mn-ea"/>
            </a:endParaRPr>
          </a:p>
          <a:p>
            <a:r>
              <a:rPr lang="ja-JP" altLang="en-US" sz="2400" b="1" dirty="0">
                <a:latin typeface="+mn-ea"/>
              </a:rPr>
              <a:t>　</a:t>
            </a:r>
            <a:r>
              <a:rPr lang="ja-JP" altLang="en-US" sz="2400" b="1" dirty="0" smtClean="0">
                <a:latin typeface="+mn-ea"/>
              </a:rPr>
              <a:t>　　行わなければ</a:t>
            </a:r>
            <a:r>
              <a:rPr lang="ja-JP" altLang="en-US" sz="2400" b="1" dirty="0">
                <a:latin typeface="+mn-ea"/>
              </a:rPr>
              <a:t>ならない。</a:t>
            </a:r>
            <a:endParaRPr lang="en-US" altLang="ja-JP" sz="2400" b="1" dirty="0" smtClean="0">
              <a:latin typeface="+mn-ea"/>
            </a:endParaRPr>
          </a:p>
          <a:p>
            <a:r>
              <a:rPr lang="ja-JP" altLang="en-US" sz="2400" b="1" dirty="0" smtClean="0">
                <a:latin typeface="+mn-ea"/>
              </a:rPr>
              <a:t>・</a:t>
            </a:r>
            <a:r>
              <a:rPr lang="ja-JP" altLang="en-US" sz="2400" b="1" dirty="0">
                <a:latin typeface="+mn-ea"/>
              </a:rPr>
              <a:t>消防</a:t>
            </a:r>
            <a:r>
              <a:rPr lang="ja-JP" altLang="en-US" sz="2400" b="1" dirty="0" smtClean="0">
                <a:latin typeface="+mn-ea"/>
              </a:rPr>
              <a:t>訓練</a:t>
            </a:r>
            <a:endParaRPr lang="en-US" altLang="ja-JP" sz="2400" b="1" dirty="0" smtClean="0">
              <a:latin typeface="+mn-ea"/>
            </a:endParaRPr>
          </a:p>
          <a:p>
            <a:r>
              <a:rPr lang="ja-JP" altLang="en-US" sz="2400" b="1" dirty="0">
                <a:latin typeface="+mn-ea"/>
              </a:rPr>
              <a:t>　</a:t>
            </a:r>
            <a:r>
              <a:rPr lang="ja-JP" altLang="en-US" sz="2400" b="1" dirty="0" smtClean="0">
                <a:latin typeface="+mn-ea"/>
              </a:rPr>
              <a:t>→行われていない</a:t>
            </a:r>
            <a:endParaRPr lang="en-US" altLang="ja-JP" sz="2400" b="1" dirty="0" smtClean="0">
              <a:latin typeface="+mn-ea"/>
            </a:endParaRPr>
          </a:p>
          <a:p>
            <a:r>
              <a:rPr lang="ja-JP" altLang="en-US" sz="2400" b="1" dirty="0">
                <a:latin typeface="+mn-ea"/>
              </a:rPr>
              <a:t>　</a:t>
            </a:r>
            <a:r>
              <a:rPr lang="ja-JP" altLang="en-US" sz="2400" b="1" dirty="0" smtClean="0">
                <a:latin typeface="+mn-ea"/>
              </a:rPr>
              <a:t>→夜間を想定した訓練も行って下さい。</a:t>
            </a:r>
            <a:endParaRPr lang="en-US" altLang="ja-JP" sz="2400" b="1" dirty="0" smtClean="0">
              <a:latin typeface="+mn-ea"/>
            </a:endParaRPr>
          </a:p>
          <a:p>
            <a:r>
              <a:rPr lang="ja-JP" altLang="en-US" sz="2400" b="1" dirty="0">
                <a:latin typeface="+mn-ea"/>
              </a:rPr>
              <a:t>　</a:t>
            </a:r>
            <a:endParaRPr lang="en-US" altLang="ja-JP" sz="2400" b="1" dirty="0" smtClean="0">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19</a:t>
            </a:fld>
            <a:endParaRPr kumimoji="1" lang="ja-JP" altLang="en-US"/>
          </a:p>
        </p:txBody>
      </p:sp>
    </p:spTree>
    <p:extLst>
      <p:ext uri="{BB962C8B-B14F-4D97-AF65-F5344CB8AC3E}">
        <p14:creationId xmlns:p14="http://schemas.microsoft.com/office/powerpoint/2010/main" xmlns="" val="1326665911"/>
      </p:ext>
    </p:extLst>
  </p:cSld>
  <p:clrMapOvr>
    <a:masterClrMapping/>
  </p:clrMapOvr>
  <p:transition>
    <p:newsflash/>
    <p:sndAc>
      <p:stSnd>
        <p:snd r:embed="rId2"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467544" y="836712"/>
            <a:ext cx="8136904" cy="5262979"/>
          </a:xfrm>
          <a:prstGeom prst="rect">
            <a:avLst/>
          </a:prstGeom>
          <a:noFill/>
        </p:spPr>
        <p:txBody>
          <a:bodyPr wrap="square" rtlCol="0">
            <a:spAutoFit/>
          </a:bodyPr>
          <a:lstStyle/>
          <a:p>
            <a:r>
              <a:rPr lang="ja-JP" altLang="en-US" sz="2400" b="1" dirty="0" smtClean="0">
                <a:latin typeface="HGS創英角ｺﾞｼｯｸUB" pitchFamily="50" charset="-128"/>
                <a:ea typeface="HGS創英角ｺﾞｼｯｸUB" pitchFamily="50" charset="-128"/>
              </a:rPr>
              <a:t>・</a:t>
            </a:r>
            <a:r>
              <a:rPr lang="ja-JP" altLang="en-US" sz="2400" b="1" dirty="0" smtClean="0"/>
              <a:t>実地</a:t>
            </a:r>
            <a:r>
              <a:rPr lang="ja-JP" altLang="en-US" sz="2400" b="1" dirty="0"/>
              <a:t>指導は</a:t>
            </a:r>
            <a:r>
              <a:rPr lang="ja-JP" altLang="en-US" sz="2400" b="1" dirty="0" smtClean="0"/>
              <a:t>、</a:t>
            </a:r>
            <a:r>
              <a:rPr lang="ja-JP" altLang="en-US" sz="2400" b="1" dirty="0" smtClean="0">
                <a:solidFill>
                  <a:srgbClr val="FF0000"/>
                </a:solidFill>
                <a:latin typeface="+mn-ea"/>
              </a:rPr>
              <a:t>介護保険法第</a:t>
            </a:r>
            <a:r>
              <a:rPr lang="en-US" altLang="ja-JP" sz="2400" b="1" dirty="0" smtClean="0">
                <a:solidFill>
                  <a:srgbClr val="FF0000"/>
                </a:solidFill>
                <a:latin typeface="+mn-ea"/>
              </a:rPr>
              <a:t>23</a:t>
            </a:r>
            <a:r>
              <a:rPr lang="ja-JP" altLang="en-US" sz="2400" b="1" dirty="0" smtClean="0">
                <a:solidFill>
                  <a:srgbClr val="FF0000"/>
                </a:solidFill>
                <a:latin typeface="+mn-ea"/>
              </a:rPr>
              <a:t>条</a:t>
            </a:r>
            <a:r>
              <a:rPr lang="ja-JP" altLang="en-US" sz="2400" b="1" dirty="0" smtClean="0"/>
              <a:t>の規定に基づき実施されます。</a:t>
            </a:r>
            <a:endParaRPr lang="en-US" altLang="ja-JP" sz="2400" b="1" dirty="0" smtClean="0"/>
          </a:p>
          <a:p>
            <a:r>
              <a:rPr lang="ja-JP" altLang="en-US" sz="2400" b="1" dirty="0" smtClean="0"/>
              <a:t>介護</a:t>
            </a:r>
            <a:r>
              <a:rPr lang="ja-JP" altLang="en-US" sz="2400" b="1" dirty="0"/>
              <a:t>事業所におけるサービスの質の向上を目的に行なわれます</a:t>
            </a:r>
            <a:r>
              <a:rPr lang="ja-JP" altLang="en-US" sz="2400" b="1" dirty="0" smtClean="0"/>
              <a:t>。その</a:t>
            </a:r>
            <a:r>
              <a:rPr lang="ja-JP" altLang="en-US" sz="2400" b="1" dirty="0"/>
              <a:t>ため、指定を受けている介護事業者には定期的に行政から実地指導が入ります</a:t>
            </a:r>
            <a:r>
              <a:rPr lang="ja-JP" altLang="en-US" sz="2400" b="1" dirty="0" smtClean="0"/>
              <a:t>。</a:t>
            </a:r>
            <a:endParaRPr lang="en-US" altLang="ja-JP" sz="2400" b="1" dirty="0" smtClean="0"/>
          </a:p>
          <a:p>
            <a:r>
              <a:rPr lang="ja-JP" altLang="en-US" sz="2400" b="1" dirty="0"/>
              <a:t>介護保険法に基づいて人員、運営や報酬請求が法令に沿ったものか、文字通り実地で担当者による書面と</a:t>
            </a:r>
            <a:r>
              <a:rPr lang="ja-JP" altLang="en-US" sz="2400" b="1" dirty="0" smtClean="0"/>
              <a:t>ヒアリングによる</a:t>
            </a:r>
            <a:r>
              <a:rPr lang="ja-JP" altLang="en-US" sz="2400" b="1" dirty="0"/>
              <a:t>確認が行われます</a:t>
            </a:r>
            <a:r>
              <a:rPr lang="ja-JP" altLang="en-US" sz="2400" b="1" dirty="0" smtClean="0"/>
              <a:t>。</a:t>
            </a:r>
            <a:br>
              <a:rPr lang="ja-JP" altLang="en-US" sz="2400" b="1" dirty="0" smtClean="0"/>
            </a:br>
            <a:r>
              <a:rPr lang="ja-JP" altLang="en-US" sz="2400" b="1" dirty="0" smtClean="0"/>
              <a:t>実地指導の際、必要な書類を揃えられない、やるべきことをやっていない、記録を残していない、といった不備があると、指摘され改善を求められます。</a:t>
            </a:r>
            <a:endParaRPr lang="en-US" altLang="ja-JP" sz="2400" b="1" dirty="0" smtClean="0"/>
          </a:p>
          <a:p>
            <a:r>
              <a:rPr lang="ja-JP" altLang="en-US" sz="2400" b="1" dirty="0" smtClean="0">
                <a:latin typeface="+mn-ea"/>
              </a:rPr>
              <a:t>指摘</a:t>
            </a:r>
            <a:r>
              <a:rPr lang="ja-JP" altLang="en-US" sz="2400" b="1" dirty="0">
                <a:latin typeface="+mn-ea"/>
              </a:rPr>
              <a:t>事項は、後日「改善勧告書」という形で書面で送られてきます。保険請求の不備にかかわる部分は、不正請求とみなされ、返金対象となる事もあります</a:t>
            </a:r>
            <a:r>
              <a:rPr lang="ja-JP" altLang="en-US" sz="2400" b="1" dirty="0" smtClean="0">
                <a:latin typeface="+mn-ea"/>
              </a:rPr>
              <a:t>。</a:t>
            </a: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実地</a:t>
            </a:r>
            <a:r>
              <a:rPr lang="ja-JP" altLang="en-US" sz="2400" dirty="0" smtClean="0">
                <a:latin typeface="HGS創英角ｺﾞｼｯｸUB" pitchFamily="50" charset="-128"/>
                <a:ea typeface="HGS創英角ｺﾞｼｯｸUB" pitchFamily="50" charset="-128"/>
              </a:rPr>
              <a:t>指導の目的</a:t>
            </a:r>
            <a:endParaRPr kumimoji="1" lang="ja-JP" altLang="en-US" sz="2400" dirty="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2</a:t>
            </a:fld>
            <a:endParaRPr kumimoji="1" lang="ja-JP" altLang="en-US"/>
          </a:p>
        </p:txBody>
      </p:sp>
    </p:spTree>
    <p:extLst>
      <p:ext uri="{BB962C8B-B14F-4D97-AF65-F5344CB8AC3E}">
        <p14:creationId xmlns:p14="http://schemas.microsoft.com/office/powerpoint/2010/main" xmlns="" val="36484504"/>
      </p:ext>
    </p:extLst>
  </p:cSld>
  <p:clrMapOvr>
    <a:masterClrMapping/>
  </p:clrMapOvr>
  <p:transition>
    <p:newsflash/>
    <p:sndAc>
      <p:stSnd>
        <p:snd r:embed="rId2" name="laser.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920909"/>
            <a:ext cx="8784976" cy="4154984"/>
          </a:xfrm>
          <a:prstGeom prst="rect">
            <a:avLst/>
          </a:prstGeom>
          <a:noFill/>
        </p:spPr>
        <p:txBody>
          <a:bodyPr wrap="square" rtlCol="0">
            <a:spAutoFit/>
          </a:bodyPr>
          <a:lstStyle/>
          <a:p>
            <a:r>
              <a:rPr lang="ja-JP" altLang="en-US" sz="2400" b="1" dirty="0" smtClean="0">
                <a:latin typeface="+mn-ea"/>
              </a:rPr>
              <a:t>・重要事項説明書</a:t>
            </a:r>
            <a:endParaRPr lang="en-US" altLang="ja-JP" sz="2400" b="1" dirty="0" smtClean="0">
              <a:latin typeface="+mn-ea"/>
            </a:endParaRPr>
          </a:p>
          <a:p>
            <a:r>
              <a:rPr lang="ja-JP" altLang="en-US" sz="2400" b="1" dirty="0">
                <a:latin typeface="+mn-ea"/>
              </a:rPr>
              <a:t>　→高齢者虐待・身体拘束についても記載する</a:t>
            </a:r>
            <a:r>
              <a:rPr lang="ja-JP" altLang="en-US" sz="2400" b="1" dirty="0" smtClean="0">
                <a:latin typeface="+mn-ea"/>
              </a:rPr>
              <a:t>こと</a:t>
            </a:r>
            <a:endParaRPr lang="en-US" altLang="ja-JP" sz="2400" b="1" dirty="0" smtClean="0">
              <a:latin typeface="+mn-ea"/>
            </a:endParaRPr>
          </a:p>
          <a:p>
            <a:r>
              <a:rPr lang="ja-JP" altLang="en-US" sz="2400" b="1" dirty="0">
                <a:latin typeface="+mn-ea"/>
              </a:rPr>
              <a:t>　→利用者名、日付の記入</a:t>
            </a:r>
            <a:r>
              <a:rPr lang="ja-JP" altLang="en-US" sz="2400" b="1" dirty="0" smtClean="0">
                <a:latin typeface="+mn-ea"/>
              </a:rPr>
              <a:t>漏れ</a:t>
            </a:r>
            <a:endParaRPr lang="en-US" altLang="ja-JP" sz="2400" b="1" dirty="0" smtClean="0">
              <a:latin typeface="+mn-ea"/>
            </a:endParaRPr>
          </a:p>
          <a:p>
            <a:r>
              <a:rPr lang="ja-JP" altLang="en-US" sz="2400" b="1" dirty="0" smtClean="0">
                <a:latin typeface="+mn-ea"/>
              </a:rPr>
              <a:t>・契約書</a:t>
            </a:r>
            <a:endParaRPr lang="en-US" altLang="ja-JP" sz="2400" b="1" dirty="0" smtClean="0">
              <a:latin typeface="+mn-ea"/>
            </a:endParaRPr>
          </a:p>
          <a:p>
            <a:r>
              <a:rPr lang="ja-JP" altLang="en-US" sz="2400" b="1" dirty="0">
                <a:latin typeface="+mn-ea"/>
              </a:rPr>
              <a:t>　→利用者名、日付の記入</a:t>
            </a:r>
            <a:r>
              <a:rPr lang="ja-JP" altLang="en-US" sz="2400" b="1" dirty="0" smtClean="0">
                <a:latin typeface="+mn-ea"/>
              </a:rPr>
              <a:t>漏れ</a:t>
            </a:r>
            <a:endParaRPr lang="en-US" altLang="ja-JP" sz="2400" b="1" dirty="0" smtClean="0">
              <a:latin typeface="+mn-ea"/>
            </a:endParaRPr>
          </a:p>
          <a:p>
            <a:r>
              <a:rPr lang="ja-JP" altLang="en-US" sz="2400" b="1" dirty="0">
                <a:latin typeface="+mn-ea"/>
              </a:rPr>
              <a:t>　→利用者様の住所を印字してプリントしていたが、署名をしても</a:t>
            </a:r>
            <a:r>
              <a:rPr lang="ja-JP" altLang="en-US" sz="2400" b="1" dirty="0" err="1" smtClean="0">
                <a:latin typeface="+mn-ea"/>
              </a:rPr>
              <a:t>ら</a:t>
            </a:r>
            <a:endParaRPr lang="en-US" altLang="ja-JP" sz="2400" b="1" dirty="0" smtClean="0">
              <a:latin typeface="+mn-ea"/>
            </a:endParaRPr>
          </a:p>
          <a:p>
            <a:r>
              <a:rPr lang="ja-JP" altLang="en-US" sz="2400" b="1" dirty="0">
                <a:latin typeface="+mn-ea"/>
              </a:rPr>
              <a:t>　</a:t>
            </a:r>
            <a:r>
              <a:rPr lang="ja-JP" altLang="en-US" sz="2400" b="1" dirty="0" smtClean="0">
                <a:latin typeface="+mn-ea"/>
              </a:rPr>
              <a:t>　 </a:t>
            </a:r>
            <a:r>
              <a:rPr lang="ja-JP" altLang="en-US" sz="2400" b="1" dirty="0" err="1" smtClean="0">
                <a:latin typeface="+mn-ea"/>
              </a:rPr>
              <a:t>うように</a:t>
            </a:r>
            <a:endParaRPr lang="en-US" altLang="ja-JP" sz="2400" b="1" dirty="0" smtClean="0">
              <a:latin typeface="+mn-ea"/>
            </a:endParaRPr>
          </a:p>
          <a:p>
            <a:r>
              <a:rPr lang="ja-JP" altLang="en-US" sz="2400" b="1" dirty="0" smtClean="0">
                <a:latin typeface="+mn-ea"/>
              </a:rPr>
              <a:t>・サービス担当者会議</a:t>
            </a:r>
            <a:endParaRPr lang="en-US" altLang="ja-JP" sz="2400" b="1" dirty="0" smtClean="0">
              <a:latin typeface="+mn-ea"/>
            </a:endParaRPr>
          </a:p>
          <a:p>
            <a:r>
              <a:rPr lang="ja-JP" altLang="en-US" sz="2400" b="1" dirty="0">
                <a:latin typeface="+mn-ea"/>
              </a:rPr>
              <a:t>　</a:t>
            </a:r>
            <a:r>
              <a:rPr lang="ja-JP" altLang="en-US" sz="2400" b="1" dirty="0" smtClean="0">
                <a:latin typeface="+mn-ea"/>
              </a:rPr>
              <a:t>→議事録がない。</a:t>
            </a:r>
            <a:r>
              <a:rPr lang="ja-JP" altLang="en-US" sz="2400" b="1" dirty="0">
                <a:latin typeface="+mn-ea"/>
              </a:rPr>
              <a:t>　</a:t>
            </a:r>
            <a:r>
              <a:rPr lang="ja-JP" altLang="en-US" sz="2400" b="1" dirty="0" smtClean="0">
                <a:latin typeface="+mn-ea"/>
              </a:rPr>
              <a:t>利用者の心身の状況、その置かれている環</a:t>
            </a:r>
            <a:endParaRPr lang="en-US" altLang="ja-JP" sz="2400" b="1" dirty="0" smtClean="0">
              <a:latin typeface="+mn-ea"/>
            </a:endParaRPr>
          </a:p>
          <a:p>
            <a:r>
              <a:rPr lang="ja-JP" altLang="en-US" sz="2400" b="1" dirty="0">
                <a:latin typeface="+mn-ea"/>
              </a:rPr>
              <a:t>　</a:t>
            </a:r>
            <a:r>
              <a:rPr lang="ja-JP" altLang="en-US" sz="2400" b="1" dirty="0" smtClean="0">
                <a:latin typeface="+mn-ea"/>
              </a:rPr>
              <a:t>　 境、他の保健医療サービス又は福祉サービスの利用状況等の</a:t>
            </a:r>
            <a:endParaRPr lang="en-US" altLang="ja-JP" sz="2400" b="1" dirty="0" smtClean="0">
              <a:latin typeface="+mn-ea"/>
            </a:endParaRPr>
          </a:p>
          <a:p>
            <a:r>
              <a:rPr lang="ja-JP" altLang="en-US" sz="2400" b="1" dirty="0">
                <a:latin typeface="+mn-ea"/>
              </a:rPr>
              <a:t>　</a:t>
            </a:r>
            <a:r>
              <a:rPr lang="ja-JP" altLang="en-US" sz="2400" b="1" dirty="0" smtClean="0">
                <a:latin typeface="+mn-ea"/>
              </a:rPr>
              <a:t>　 把握のため、記録として残すこと</a:t>
            </a:r>
            <a:endParaRPr lang="en-US" altLang="ja-JP" sz="2400" b="1" dirty="0" smtClean="0">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20</a:t>
            </a:fld>
            <a:endParaRPr kumimoji="1" lang="ja-JP" altLang="en-US"/>
          </a:p>
        </p:txBody>
      </p:sp>
    </p:spTree>
    <p:extLst>
      <p:ext uri="{BB962C8B-B14F-4D97-AF65-F5344CB8AC3E}">
        <p14:creationId xmlns:p14="http://schemas.microsoft.com/office/powerpoint/2010/main" xmlns="" val="2566788967"/>
      </p:ext>
    </p:extLst>
  </p:cSld>
  <p:clrMapOvr>
    <a:masterClrMapping/>
  </p:clrMapOvr>
  <p:transition>
    <p:newsflash/>
    <p:sndAc>
      <p:stSnd>
        <p:snd r:embed="rId2" name="laser.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1556792"/>
            <a:ext cx="8784976" cy="4154984"/>
          </a:xfrm>
          <a:prstGeom prst="rect">
            <a:avLst/>
          </a:prstGeom>
          <a:noFill/>
        </p:spPr>
        <p:txBody>
          <a:bodyPr wrap="square" rtlCol="0">
            <a:spAutoFit/>
          </a:bodyPr>
          <a:lstStyle/>
          <a:p>
            <a:r>
              <a:rPr lang="ja-JP" altLang="en-US" sz="2400" b="1" dirty="0" smtClean="0">
                <a:latin typeface="+mn-ea"/>
              </a:rPr>
              <a:t>・</a:t>
            </a:r>
            <a:r>
              <a:rPr lang="ja-JP" altLang="en-US" sz="2400" b="1" dirty="0">
                <a:latin typeface="+mn-ea"/>
              </a:rPr>
              <a:t>個別機能</a:t>
            </a:r>
            <a:r>
              <a:rPr lang="ja-JP" altLang="en-US" sz="2400" b="1" dirty="0" smtClean="0">
                <a:latin typeface="+mn-ea"/>
              </a:rPr>
              <a:t>訓練加算</a:t>
            </a:r>
            <a:r>
              <a:rPr lang="en-US" altLang="ja-JP" sz="2400" b="1" dirty="0" smtClean="0">
                <a:latin typeface="+mn-ea"/>
              </a:rPr>
              <a:t>Ⅱ</a:t>
            </a:r>
          </a:p>
          <a:p>
            <a:r>
              <a:rPr lang="ja-JP" altLang="en-US" sz="2400" b="1" dirty="0">
                <a:latin typeface="+mn-ea"/>
              </a:rPr>
              <a:t>　</a:t>
            </a:r>
            <a:r>
              <a:rPr lang="ja-JP" altLang="en-US" sz="2400" b="1" dirty="0" smtClean="0">
                <a:latin typeface="+mn-ea"/>
              </a:rPr>
              <a:t>→居宅訪問し利用者の居宅での生活状況を確認していない</a:t>
            </a:r>
            <a:endParaRPr lang="en-US" altLang="ja-JP" sz="2400" b="1" dirty="0" smtClean="0">
              <a:latin typeface="+mn-ea"/>
            </a:endParaRPr>
          </a:p>
          <a:p>
            <a:r>
              <a:rPr lang="ja-JP" altLang="en-US" sz="2400" b="1" dirty="0">
                <a:latin typeface="+mn-ea"/>
              </a:rPr>
              <a:t>　</a:t>
            </a:r>
            <a:r>
              <a:rPr lang="ja-JP" altLang="en-US" sz="2400" b="1" dirty="0" smtClean="0">
                <a:latin typeface="+mn-ea"/>
              </a:rPr>
              <a:t>→個別機能訓練計画の作成に当たっては、機能訓練指導員のみ</a:t>
            </a:r>
            <a:endParaRPr lang="en-US" altLang="ja-JP" sz="2400" b="1" dirty="0" smtClean="0">
              <a:latin typeface="+mn-ea"/>
            </a:endParaRPr>
          </a:p>
          <a:p>
            <a:r>
              <a:rPr lang="ja-JP" altLang="en-US" sz="2400" b="1" dirty="0">
                <a:latin typeface="+mn-ea"/>
              </a:rPr>
              <a:t>　</a:t>
            </a:r>
            <a:r>
              <a:rPr lang="ja-JP" altLang="en-US" sz="2400" b="1" dirty="0" smtClean="0">
                <a:latin typeface="+mn-ea"/>
              </a:rPr>
              <a:t>　　ならず、生活相談員や介護職員などその他</a:t>
            </a:r>
            <a:r>
              <a:rPr lang="ja-JP" altLang="en-US" sz="2400" b="1" dirty="0" smtClean="0">
                <a:latin typeface="+mn-ea"/>
              </a:rPr>
              <a:t>職種の</a:t>
            </a:r>
            <a:r>
              <a:rPr lang="ja-JP" altLang="en-US" sz="2400" b="1" dirty="0" smtClean="0">
                <a:latin typeface="+mn-ea"/>
              </a:rPr>
              <a:t>者と共同</a:t>
            </a:r>
            <a:endParaRPr lang="en-US" altLang="ja-JP" sz="2400" b="1" dirty="0" smtClean="0">
              <a:latin typeface="+mn-ea"/>
            </a:endParaRPr>
          </a:p>
          <a:p>
            <a:r>
              <a:rPr lang="ja-JP" altLang="en-US" sz="2400" b="1" dirty="0">
                <a:latin typeface="+mn-ea"/>
              </a:rPr>
              <a:t>　</a:t>
            </a:r>
            <a:r>
              <a:rPr lang="ja-JP" altLang="en-US" sz="2400" b="1" dirty="0" smtClean="0">
                <a:latin typeface="+mn-ea"/>
              </a:rPr>
              <a:t>　　して作成し、その内容においては「実施時間」も設定すること</a:t>
            </a:r>
            <a:endParaRPr lang="en-US" altLang="ja-JP" sz="2400" b="1" dirty="0" smtClean="0">
              <a:latin typeface="+mn-ea"/>
            </a:endParaRPr>
          </a:p>
          <a:p>
            <a:r>
              <a:rPr lang="ja-JP" altLang="en-US" sz="2400" b="1" dirty="0">
                <a:latin typeface="+mn-ea"/>
              </a:rPr>
              <a:t>　</a:t>
            </a:r>
            <a:r>
              <a:rPr lang="ja-JP" altLang="en-US" sz="2400" b="1" dirty="0" smtClean="0">
                <a:latin typeface="+mn-ea"/>
              </a:rPr>
              <a:t>→機能訓練は、身体機能そのものの回復を主たる目的とする</a:t>
            </a:r>
            <a:endParaRPr lang="en-US" altLang="ja-JP" sz="2400" b="1" dirty="0" smtClean="0">
              <a:latin typeface="+mn-ea"/>
            </a:endParaRPr>
          </a:p>
          <a:p>
            <a:r>
              <a:rPr lang="ja-JP" altLang="en-US" sz="2400" b="1" dirty="0">
                <a:latin typeface="+mn-ea"/>
              </a:rPr>
              <a:t>　</a:t>
            </a:r>
            <a:r>
              <a:rPr lang="ja-JP" altLang="en-US" sz="2400" b="1" dirty="0" smtClean="0">
                <a:latin typeface="+mn-ea"/>
              </a:rPr>
              <a:t>　　訓練ではなく、利用者が居宅において可能な限り自立して暮ら</a:t>
            </a:r>
            <a:endParaRPr lang="en-US" altLang="ja-JP" sz="2400" b="1" dirty="0" smtClean="0">
              <a:latin typeface="+mn-ea"/>
            </a:endParaRPr>
          </a:p>
          <a:p>
            <a:r>
              <a:rPr lang="ja-JP" altLang="en-US" sz="2400" b="1" dirty="0">
                <a:latin typeface="+mn-ea"/>
              </a:rPr>
              <a:t>　</a:t>
            </a:r>
            <a:r>
              <a:rPr lang="ja-JP" altLang="en-US" sz="2400" b="1" dirty="0" smtClean="0">
                <a:latin typeface="+mn-ea"/>
              </a:rPr>
              <a:t>　　し続けることを目的とし、具体的な生活上の行為の達成を目標</a:t>
            </a:r>
            <a:endParaRPr lang="en-US" altLang="ja-JP" sz="2400" b="1" dirty="0" smtClean="0">
              <a:latin typeface="+mn-ea"/>
            </a:endParaRPr>
          </a:p>
          <a:p>
            <a:r>
              <a:rPr lang="ja-JP" altLang="en-US" sz="2400" b="1" dirty="0">
                <a:latin typeface="+mn-ea"/>
              </a:rPr>
              <a:t>　</a:t>
            </a:r>
            <a:r>
              <a:rPr lang="ja-JP" altLang="en-US" sz="2400" b="1" dirty="0" smtClean="0">
                <a:latin typeface="+mn-ea"/>
              </a:rPr>
              <a:t>　　とすること</a:t>
            </a:r>
            <a:endParaRPr lang="en-US" altLang="ja-JP" sz="2400" b="1" dirty="0" smtClean="0">
              <a:latin typeface="+mn-ea"/>
            </a:endParaRPr>
          </a:p>
          <a:p>
            <a:r>
              <a:rPr lang="ja-JP" altLang="en-US" sz="2400" b="1" dirty="0" smtClean="0">
                <a:latin typeface="+mn-ea"/>
              </a:rPr>
              <a:t>　→生活機能の維持・向上のための訓練を効果的に実施するため、</a:t>
            </a:r>
            <a:endParaRPr lang="en-US" altLang="ja-JP" sz="2400" b="1" dirty="0" smtClean="0">
              <a:latin typeface="+mn-ea"/>
            </a:endParaRPr>
          </a:p>
          <a:p>
            <a:r>
              <a:rPr lang="ja-JP" altLang="en-US" sz="2400" b="1" dirty="0">
                <a:latin typeface="+mn-ea"/>
              </a:rPr>
              <a:t>　</a:t>
            </a:r>
            <a:r>
              <a:rPr lang="ja-JP" altLang="en-US" sz="2400" b="1" dirty="0" smtClean="0">
                <a:latin typeface="+mn-ea"/>
              </a:rPr>
              <a:t>　　概ね週</a:t>
            </a:r>
            <a:r>
              <a:rPr lang="en-US" altLang="ja-JP" sz="2400" b="1" dirty="0" smtClean="0">
                <a:latin typeface="+mn-ea"/>
              </a:rPr>
              <a:t>1</a:t>
            </a:r>
            <a:r>
              <a:rPr lang="ja-JP" altLang="en-US" sz="2400" b="1" dirty="0" smtClean="0">
                <a:latin typeface="+mn-ea"/>
              </a:rPr>
              <a:t>回以上実施すること</a:t>
            </a:r>
            <a:endParaRPr lang="en-US" altLang="ja-JP" sz="2400" b="1" dirty="0" smtClean="0">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21</a:t>
            </a:fld>
            <a:endParaRPr kumimoji="1" lang="ja-JP" altLang="en-US"/>
          </a:p>
        </p:txBody>
      </p:sp>
      <p:sp>
        <p:nvSpPr>
          <p:cNvPr id="7" name="角丸四角形 6"/>
          <p:cNvSpPr/>
          <p:nvPr/>
        </p:nvSpPr>
        <p:spPr>
          <a:xfrm>
            <a:off x="179512" y="836712"/>
            <a:ext cx="2520280"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a:solidFill>
                  <a:sysClr val="windowText" lastClr="000000"/>
                </a:solidFill>
                <a:latin typeface="+mn-ea"/>
              </a:rPr>
              <a:t>介護給付費関係</a:t>
            </a:r>
            <a:endParaRPr lang="en-US" altLang="ja-JP" sz="2400" b="1" dirty="0" smtClean="0">
              <a:solidFill>
                <a:sysClr val="windowText" lastClr="000000"/>
              </a:solidFill>
              <a:latin typeface="+mn-ea"/>
            </a:endParaRPr>
          </a:p>
        </p:txBody>
      </p:sp>
    </p:spTree>
    <p:extLst>
      <p:ext uri="{BB962C8B-B14F-4D97-AF65-F5344CB8AC3E}">
        <p14:creationId xmlns:p14="http://schemas.microsoft.com/office/powerpoint/2010/main" xmlns="" val="2133438634"/>
      </p:ext>
    </p:extLst>
  </p:cSld>
  <p:clrMapOvr>
    <a:masterClrMapping/>
  </p:clrMapOvr>
  <p:transition>
    <p:newsflash/>
    <p:sndAc>
      <p:stSnd>
        <p:snd r:embed="rId2" name="laser.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980728"/>
            <a:ext cx="8784976" cy="2308324"/>
          </a:xfrm>
          <a:prstGeom prst="rect">
            <a:avLst/>
          </a:prstGeom>
          <a:noFill/>
        </p:spPr>
        <p:txBody>
          <a:bodyPr wrap="square" rtlCol="0">
            <a:spAutoFit/>
          </a:bodyPr>
          <a:lstStyle/>
          <a:p>
            <a:r>
              <a:rPr lang="ja-JP" altLang="en-US" sz="2400" b="1" dirty="0" smtClean="0">
                <a:latin typeface="+mn-ea"/>
              </a:rPr>
              <a:t>・</a:t>
            </a:r>
            <a:r>
              <a:rPr lang="ja-JP" altLang="en-US" sz="2400" b="1" dirty="0">
                <a:latin typeface="+mn-ea"/>
              </a:rPr>
              <a:t>処遇改善</a:t>
            </a:r>
            <a:r>
              <a:rPr lang="ja-JP" altLang="en-US" sz="2400" b="1" dirty="0" smtClean="0">
                <a:latin typeface="+mn-ea"/>
              </a:rPr>
              <a:t>加算</a:t>
            </a:r>
            <a:endParaRPr lang="en-US" altLang="ja-JP" sz="2400" b="1" dirty="0" smtClean="0">
              <a:latin typeface="+mn-ea"/>
            </a:endParaRPr>
          </a:p>
          <a:p>
            <a:r>
              <a:rPr lang="ja-JP" altLang="en-US" sz="2400" b="1" dirty="0">
                <a:latin typeface="+mn-ea"/>
              </a:rPr>
              <a:t>　→研修について、研修計画通りにする必要はないが、</a:t>
            </a:r>
            <a:r>
              <a:rPr lang="ja-JP" altLang="en-US" sz="2400" b="1" dirty="0" smtClean="0">
                <a:latin typeface="+mn-ea"/>
              </a:rPr>
              <a:t>必ず研修</a:t>
            </a:r>
            <a:endParaRPr lang="en-US" altLang="ja-JP" sz="2400" b="1" dirty="0" smtClean="0">
              <a:latin typeface="+mn-ea"/>
            </a:endParaRPr>
          </a:p>
          <a:p>
            <a:r>
              <a:rPr lang="ja-JP" altLang="en-US" sz="2400" b="1" dirty="0">
                <a:latin typeface="+mn-ea"/>
              </a:rPr>
              <a:t>　</a:t>
            </a:r>
            <a:r>
              <a:rPr lang="ja-JP" altLang="en-US" sz="2400" b="1" dirty="0" smtClean="0">
                <a:latin typeface="+mn-ea"/>
              </a:rPr>
              <a:t>　 </a:t>
            </a:r>
            <a:r>
              <a:rPr lang="ja-JP" altLang="en-US" sz="2400" b="1" dirty="0" smtClean="0">
                <a:latin typeface="+mn-ea"/>
              </a:rPr>
              <a:t>を</a:t>
            </a:r>
            <a:r>
              <a:rPr lang="ja-JP" altLang="en-US" sz="2400" b="1" dirty="0" smtClean="0">
                <a:latin typeface="+mn-ea"/>
              </a:rPr>
              <a:t>実施</a:t>
            </a:r>
            <a:r>
              <a:rPr lang="ja-JP" altLang="en-US" sz="2400" b="1" dirty="0">
                <a:latin typeface="+mn-ea"/>
              </a:rPr>
              <a:t>する</a:t>
            </a:r>
            <a:r>
              <a:rPr lang="ja-JP" altLang="en-US" sz="2400" b="1" dirty="0" smtClean="0">
                <a:latin typeface="+mn-ea"/>
              </a:rPr>
              <a:t>こと</a:t>
            </a:r>
            <a:endParaRPr lang="en-US" altLang="ja-JP" sz="2400" b="1" dirty="0" smtClean="0">
              <a:latin typeface="+mn-ea"/>
            </a:endParaRPr>
          </a:p>
          <a:p>
            <a:r>
              <a:rPr lang="ja-JP" altLang="en-US" sz="2400" b="1" dirty="0">
                <a:latin typeface="+mn-ea"/>
              </a:rPr>
              <a:t>・入浴</a:t>
            </a:r>
            <a:r>
              <a:rPr lang="ja-JP" altLang="en-US" sz="2400" b="1" dirty="0" smtClean="0">
                <a:latin typeface="+mn-ea"/>
              </a:rPr>
              <a:t>加算</a:t>
            </a:r>
            <a:endParaRPr lang="en-US" altLang="ja-JP" sz="2400" b="1" dirty="0" smtClean="0">
              <a:latin typeface="+mn-ea"/>
            </a:endParaRPr>
          </a:p>
          <a:p>
            <a:r>
              <a:rPr lang="ja-JP" altLang="en-US" sz="2400" b="1" dirty="0">
                <a:latin typeface="+mn-ea"/>
              </a:rPr>
              <a:t>　→請求回数が実際の回数より少ないので、十分に確認した上</a:t>
            </a:r>
            <a:r>
              <a:rPr lang="ja-JP" altLang="en-US" sz="2400" b="1" dirty="0" smtClean="0">
                <a:latin typeface="+mn-ea"/>
              </a:rPr>
              <a:t>で</a:t>
            </a:r>
            <a:endParaRPr lang="en-US" altLang="ja-JP" sz="2400" b="1" dirty="0" smtClean="0">
              <a:latin typeface="+mn-ea"/>
            </a:endParaRPr>
          </a:p>
          <a:p>
            <a:r>
              <a:rPr lang="ja-JP" altLang="en-US" sz="2400" b="1" dirty="0">
                <a:latin typeface="+mn-ea"/>
              </a:rPr>
              <a:t>　</a:t>
            </a:r>
            <a:r>
              <a:rPr lang="ja-JP" altLang="en-US" sz="2400" b="1" dirty="0" smtClean="0">
                <a:latin typeface="+mn-ea"/>
              </a:rPr>
              <a:t>　 請求</a:t>
            </a:r>
            <a:r>
              <a:rPr lang="ja-JP" altLang="en-US" sz="2400" b="1" dirty="0">
                <a:latin typeface="+mn-ea"/>
              </a:rPr>
              <a:t>すること</a:t>
            </a:r>
            <a:endParaRPr lang="en-US" altLang="ja-JP" sz="2400" b="1" dirty="0" smtClean="0">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22</a:t>
            </a:fld>
            <a:endParaRPr kumimoji="1" lang="ja-JP" altLang="en-US"/>
          </a:p>
        </p:txBody>
      </p:sp>
    </p:spTree>
    <p:extLst>
      <p:ext uri="{BB962C8B-B14F-4D97-AF65-F5344CB8AC3E}">
        <p14:creationId xmlns:p14="http://schemas.microsoft.com/office/powerpoint/2010/main" xmlns="" val="3190058687"/>
      </p:ext>
    </p:extLst>
  </p:cSld>
  <p:clrMapOvr>
    <a:masterClrMapping/>
  </p:clrMapOvr>
  <p:transition>
    <p:newsflash/>
    <p:sndAc>
      <p:stSnd>
        <p:snd r:embed="rId2" name="laser.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467544" y="930200"/>
            <a:ext cx="8136904" cy="5262979"/>
          </a:xfrm>
          <a:prstGeom prst="rect">
            <a:avLst/>
          </a:prstGeom>
          <a:noFill/>
        </p:spPr>
        <p:txBody>
          <a:bodyPr wrap="square" rtlCol="0">
            <a:spAutoFit/>
          </a:bodyPr>
          <a:lstStyle/>
          <a:p>
            <a:pPr fontAlgn="ctr"/>
            <a:r>
              <a:rPr lang="ja-JP" altLang="en-US" sz="2400" b="1" dirty="0" smtClean="0">
                <a:latin typeface="+mn-ea"/>
              </a:rPr>
              <a:t>記録・計画書は</a:t>
            </a:r>
            <a:r>
              <a:rPr lang="ja-JP" altLang="en-US" sz="2400" b="1" dirty="0">
                <a:latin typeface="+mn-ea"/>
              </a:rPr>
              <a:t>、介護の内容を正確に記述することにより、サービス提供者の仕事内容の証となり、</a:t>
            </a:r>
            <a:r>
              <a:rPr lang="ja-JP" altLang="en-US" sz="2400" b="1" dirty="0">
                <a:solidFill>
                  <a:srgbClr val="FF0000"/>
                </a:solidFill>
                <a:latin typeface="+mn-ea"/>
              </a:rPr>
              <a:t>法的な証拠書類になります。</a:t>
            </a:r>
            <a:endParaRPr lang="en-US" altLang="ja-JP" sz="2400" b="1" dirty="0">
              <a:solidFill>
                <a:srgbClr val="FF0000"/>
              </a:solidFill>
              <a:latin typeface="+mn-ea"/>
            </a:endParaRPr>
          </a:p>
          <a:p>
            <a:pPr fontAlgn="ctr"/>
            <a:r>
              <a:rPr lang="ja-JP" altLang="en-US" sz="2400" b="1" dirty="0">
                <a:latin typeface="+mn-ea"/>
              </a:rPr>
              <a:t>いくら適切な介護を提供していても、それが</a:t>
            </a:r>
            <a:r>
              <a:rPr lang="ja-JP" altLang="en-US" sz="2400" b="1" dirty="0">
                <a:solidFill>
                  <a:srgbClr val="FF0000"/>
                </a:solidFill>
                <a:latin typeface="+mn-ea"/>
              </a:rPr>
              <a:t>記録に残されていなければ何も証明するものはありません</a:t>
            </a:r>
            <a:r>
              <a:rPr lang="ja-JP" altLang="en-US" sz="2400" b="1" dirty="0" smtClean="0">
                <a:latin typeface="+mn-ea"/>
              </a:rPr>
              <a:t>。</a:t>
            </a:r>
            <a:endParaRPr lang="en-US" altLang="ja-JP" sz="2400" b="1" dirty="0" smtClean="0">
              <a:latin typeface="+mn-ea"/>
            </a:endParaRPr>
          </a:p>
          <a:p>
            <a:pPr fontAlgn="ctr"/>
            <a:r>
              <a:rPr lang="ja-JP" altLang="en-US" sz="2400" b="1" dirty="0">
                <a:latin typeface="+mn-ea"/>
              </a:rPr>
              <a:t>実地指導を行う担当者にとって</a:t>
            </a:r>
            <a:r>
              <a:rPr lang="ja-JP" altLang="en-US" sz="2400" b="1" dirty="0" smtClean="0">
                <a:latin typeface="+mn-ea"/>
              </a:rPr>
              <a:t>、</a:t>
            </a:r>
            <a:r>
              <a:rPr lang="ja-JP" altLang="en-US" sz="2400" b="1" dirty="0">
                <a:latin typeface="+mn-ea"/>
              </a:rPr>
              <a:t>事業所</a:t>
            </a:r>
            <a:r>
              <a:rPr lang="ja-JP" altLang="en-US" sz="2400" b="1" dirty="0" smtClean="0">
                <a:latin typeface="+mn-ea"/>
              </a:rPr>
              <a:t>にある記録</a:t>
            </a:r>
            <a:r>
              <a:rPr lang="ja-JP" altLang="en-US" sz="2400" b="1" dirty="0">
                <a:latin typeface="+mn-ea"/>
              </a:rPr>
              <a:t>がその事業所の介護の質を判断する基礎資料となります。</a:t>
            </a:r>
            <a:endParaRPr lang="en-US" altLang="ja-JP" sz="2400" b="1" dirty="0">
              <a:latin typeface="+mn-ea"/>
            </a:endParaRPr>
          </a:p>
          <a:p>
            <a:pPr fontAlgn="ctr"/>
            <a:r>
              <a:rPr lang="ja-JP" altLang="en-US" sz="2400" b="1" dirty="0">
                <a:latin typeface="+mn-ea"/>
              </a:rPr>
              <a:t>また、スタッフ間での情報の共有やケアの統一、振り返りや見直しなどの意味も含めて正しく記録を残していきましょう</a:t>
            </a:r>
            <a:r>
              <a:rPr lang="ja-JP" altLang="en-US" sz="2400" b="1" dirty="0" smtClean="0">
                <a:latin typeface="+mn-ea"/>
              </a:rPr>
              <a:t>。</a:t>
            </a:r>
            <a:endParaRPr lang="en-US" altLang="ja-JP" sz="2400" b="1" dirty="0" smtClean="0">
              <a:latin typeface="+mn-ea"/>
            </a:endParaRPr>
          </a:p>
          <a:p>
            <a:pPr fontAlgn="ctr"/>
            <a:r>
              <a:rPr lang="ja-JP" altLang="en-US" sz="2400" b="1" dirty="0">
                <a:latin typeface="+mn-ea"/>
              </a:rPr>
              <a:t>日付一つ違うだけで、</a:t>
            </a:r>
            <a:r>
              <a:rPr lang="ja-JP" altLang="en-US" sz="2400" b="1" dirty="0">
                <a:solidFill>
                  <a:srgbClr val="FF0000"/>
                </a:solidFill>
                <a:latin typeface="+mn-ea"/>
              </a:rPr>
              <a:t>介護報酬の返還</a:t>
            </a:r>
            <a:r>
              <a:rPr lang="ja-JP" altLang="en-US" sz="2400" b="1" dirty="0">
                <a:latin typeface="+mn-ea"/>
              </a:rPr>
              <a:t>を求められたりなどの指導を受ける場合があります</a:t>
            </a:r>
            <a:r>
              <a:rPr lang="ja-JP" altLang="en-US" sz="2400" b="1" dirty="0" smtClean="0">
                <a:latin typeface="+mn-ea"/>
              </a:rPr>
              <a:t>。</a:t>
            </a:r>
            <a:endParaRPr lang="en-US" altLang="ja-JP" sz="2400" b="1" dirty="0" smtClean="0">
              <a:latin typeface="+mn-ea"/>
            </a:endParaRPr>
          </a:p>
          <a:p>
            <a:pPr fontAlgn="ctr"/>
            <a:endParaRPr lang="en-US" altLang="ja-JP" sz="2400" b="1" dirty="0">
              <a:latin typeface="+mn-ea"/>
            </a:endParaRPr>
          </a:p>
          <a:p>
            <a:pPr fontAlgn="ctr"/>
            <a:r>
              <a:rPr lang="ja-JP" altLang="en-US" sz="2400" b="1" dirty="0" smtClean="0">
                <a:latin typeface="+mn-ea"/>
              </a:rPr>
              <a:t>年に</a:t>
            </a:r>
            <a:r>
              <a:rPr lang="en-US" altLang="ja-JP" sz="2400" b="1" dirty="0" smtClean="0">
                <a:latin typeface="+mn-ea"/>
              </a:rPr>
              <a:t>1</a:t>
            </a:r>
            <a:r>
              <a:rPr lang="ja-JP" altLang="en-US" sz="2400" b="1" dirty="0" smtClean="0">
                <a:latin typeface="+mn-ea"/>
              </a:rPr>
              <a:t>回は自己点検シートを活用し、提供しているサービスに不備がないか点検お願い致します。</a:t>
            </a:r>
            <a:endParaRPr lang="en-US" altLang="ja-JP" sz="2400" b="1" dirty="0">
              <a:latin typeface="+mn-ea"/>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まとめ</a:t>
            </a:r>
            <a:endParaRPr kumimoji="1" lang="ja-JP" altLang="en-US" sz="2400" dirty="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23</a:t>
            </a:fld>
            <a:endParaRPr kumimoji="1" lang="ja-JP" altLang="en-US"/>
          </a:p>
        </p:txBody>
      </p:sp>
    </p:spTree>
    <p:extLst>
      <p:ext uri="{BB962C8B-B14F-4D97-AF65-F5344CB8AC3E}">
        <p14:creationId xmlns:p14="http://schemas.microsoft.com/office/powerpoint/2010/main" xmlns="" val="879119788"/>
      </p:ext>
    </p:extLst>
  </p:cSld>
  <p:clrMapOvr>
    <a:masterClrMapping/>
  </p:clrMapOvr>
  <p:transition>
    <p:newsflash/>
    <p:sndAc>
      <p:stSnd>
        <p:snd r:embed="rId2"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角丸四角形 11"/>
          <p:cNvSpPr/>
          <p:nvPr/>
        </p:nvSpPr>
        <p:spPr>
          <a:xfrm>
            <a:off x="7358082" y="928670"/>
            <a:ext cx="1500198" cy="507209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285720" y="928670"/>
            <a:ext cx="1500198" cy="507209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実地</a:t>
            </a:r>
            <a:r>
              <a:rPr lang="ja-JP" altLang="en-US" sz="2400" dirty="0" smtClean="0">
                <a:latin typeface="HGS創英角ｺﾞｼｯｸUB" pitchFamily="50" charset="-128"/>
                <a:ea typeface="HGS創英角ｺﾞｼｯｸUB" pitchFamily="50" charset="-128"/>
              </a:rPr>
              <a:t>指導の流れ</a:t>
            </a:r>
            <a:endParaRPr kumimoji="1" lang="ja-JP" altLang="en-US" sz="2400" dirty="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3</a:t>
            </a:fld>
            <a:endParaRPr kumimoji="1" lang="ja-JP" altLang="en-US"/>
          </a:p>
        </p:txBody>
      </p:sp>
      <p:sp>
        <p:nvSpPr>
          <p:cNvPr id="8" name="テキスト ボックス 7"/>
          <p:cNvSpPr txBox="1"/>
          <p:nvPr/>
        </p:nvSpPr>
        <p:spPr>
          <a:xfrm>
            <a:off x="463608" y="2242789"/>
            <a:ext cx="1107996" cy="2400657"/>
          </a:xfrm>
          <a:prstGeom prst="rect">
            <a:avLst/>
          </a:prstGeom>
          <a:noFill/>
        </p:spPr>
        <p:txBody>
          <a:bodyPr vert="eaVert" wrap="none" rtlCol="0">
            <a:spAutoFit/>
          </a:bodyPr>
          <a:lstStyle/>
          <a:p>
            <a:r>
              <a:rPr kumimoji="1" lang="ja-JP" altLang="en-US" sz="6000" dirty="0" smtClean="0"/>
              <a:t>事業所</a:t>
            </a:r>
            <a:endParaRPr kumimoji="1" lang="ja-JP" altLang="en-US" sz="6000" dirty="0"/>
          </a:p>
        </p:txBody>
      </p:sp>
      <p:sp>
        <p:nvSpPr>
          <p:cNvPr id="9" name="テキスト ボックス 8"/>
          <p:cNvSpPr txBox="1"/>
          <p:nvPr/>
        </p:nvSpPr>
        <p:spPr>
          <a:xfrm>
            <a:off x="7536058" y="1264118"/>
            <a:ext cx="1107996" cy="4450898"/>
          </a:xfrm>
          <a:prstGeom prst="rect">
            <a:avLst/>
          </a:prstGeom>
          <a:noFill/>
        </p:spPr>
        <p:txBody>
          <a:bodyPr vert="eaVert" wrap="none" rtlCol="0">
            <a:spAutoFit/>
          </a:bodyPr>
          <a:lstStyle/>
          <a:p>
            <a:r>
              <a:rPr kumimoji="1" lang="ja-JP" altLang="en-US" sz="6000" dirty="0" smtClean="0"/>
              <a:t>役所　担当者</a:t>
            </a:r>
            <a:endParaRPr kumimoji="1" lang="ja-JP" altLang="en-US" sz="6000" dirty="0"/>
          </a:p>
        </p:txBody>
      </p:sp>
      <p:grpSp>
        <p:nvGrpSpPr>
          <p:cNvPr id="18" name="グループ化 17"/>
          <p:cNvGrpSpPr/>
          <p:nvPr/>
        </p:nvGrpSpPr>
        <p:grpSpPr>
          <a:xfrm>
            <a:off x="2000232" y="928670"/>
            <a:ext cx="5143536" cy="1143008"/>
            <a:chOff x="1928794" y="1000108"/>
            <a:chExt cx="5143536" cy="1143008"/>
          </a:xfrm>
        </p:grpSpPr>
        <p:sp>
          <p:nvSpPr>
            <p:cNvPr id="13" name="テキスト ボックス 12"/>
            <p:cNvSpPr txBox="1"/>
            <p:nvPr/>
          </p:nvSpPr>
          <p:spPr>
            <a:xfrm>
              <a:off x="2104303" y="1416594"/>
              <a:ext cx="4968027" cy="369332"/>
            </a:xfrm>
            <a:prstGeom prst="rect">
              <a:avLst/>
            </a:prstGeom>
            <a:noFill/>
          </p:spPr>
          <p:txBody>
            <a:bodyPr wrap="none" rtlCol="0">
              <a:spAutoFit/>
            </a:bodyPr>
            <a:lstStyle/>
            <a:p>
              <a:r>
                <a:rPr lang="ja-JP" altLang="en-US" b="1" dirty="0" smtClean="0"/>
                <a:t>原則として実施日の概ね</a:t>
              </a:r>
              <a:r>
                <a:rPr lang="en-US" altLang="ja-JP" b="1" dirty="0" smtClean="0"/>
                <a:t>2</a:t>
              </a:r>
              <a:r>
                <a:rPr lang="ja-JP" altLang="en-US" b="1" dirty="0" smtClean="0"/>
                <a:t>週間前までに</a:t>
              </a:r>
              <a:r>
                <a:rPr kumimoji="1" lang="ja-JP" altLang="en-US" b="1" dirty="0" smtClean="0"/>
                <a:t>実施通知</a:t>
              </a:r>
              <a:endParaRPr kumimoji="1" lang="ja-JP" altLang="en-US" b="1" dirty="0"/>
            </a:p>
          </p:txBody>
        </p:sp>
        <p:sp>
          <p:nvSpPr>
            <p:cNvPr id="14" name="左矢印 13"/>
            <p:cNvSpPr/>
            <p:nvPr/>
          </p:nvSpPr>
          <p:spPr>
            <a:xfrm>
              <a:off x="1928794" y="1000108"/>
              <a:ext cx="5143536" cy="1143008"/>
            </a:xfrm>
            <a:prstGeom prst="lef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p:cNvGrpSpPr/>
          <p:nvPr/>
        </p:nvGrpSpPr>
        <p:grpSpPr>
          <a:xfrm>
            <a:off x="2000232" y="1928802"/>
            <a:ext cx="5143536" cy="1143008"/>
            <a:chOff x="1928794" y="2357430"/>
            <a:chExt cx="5143536" cy="1143008"/>
          </a:xfrm>
        </p:grpSpPr>
        <p:sp>
          <p:nvSpPr>
            <p:cNvPr id="15" name="左矢印 14"/>
            <p:cNvSpPr/>
            <p:nvPr/>
          </p:nvSpPr>
          <p:spPr>
            <a:xfrm rot="10800000">
              <a:off x="1928794" y="2357430"/>
              <a:ext cx="5143536" cy="1143008"/>
            </a:xfrm>
            <a:prstGeom prst="lef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645354" y="2773916"/>
              <a:ext cx="3355406" cy="369332"/>
            </a:xfrm>
            <a:prstGeom prst="rect">
              <a:avLst/>
            </a:prstGeom>
            <a:noFill/>
          </p:spPr>
          <p:txBody>
            <a:bodyPr wrap="none" rtlCol="0">
              <a:spAutoFit/>
            </a:bodyPr>
            <a:lstStyle/>
            <a:p>
              <a:r>
                <a:rPr lang="ja-JP" altLang="en-US" b="1" dirty="0" smtClean="0"/>
                <a:t>指定の期日までに事前資料提出</a:t>
              </a:r>
              <a:endParaRPr kumimoji="1" lang="ja-JP" altLang="en-US" b="1" dirty="0"/>
            </a:p>
          </p:txBody>
        </p:sp>
      </p:grpSp>
      <p:grpSp>
        <p:nvGrpSpPr>
          <p:cNvPr id="21" name="グループ化 20"/>
          <p:cNvGrpSpPr/>
          <p:nvPr/>
        </p:nvGrpSpPr>
        <p:grpSpPr>
          <a:xfrm>
            <a:off x="2714612" y="3071810"/>
            <a:ext cx="3429024" cy="928694"/>
            <a:chOff x="2643174" y="3214686"/>
            <a:chExt cx="3429024" cy="928694"/>
          </a:xfrm>
        </p:grpSpPr>
        <p:sp>
          <p:nvSpPr>
            <p:cNvPr id="19" name="テキスト ボックス 18"/>
            <p:cNvSpPr txBox="1"/>
            <p:nvPr/>
          </p:nvSpPr>
          <p:spPr>
            <a:xfrm>
              <a:off x="2857488" y="3429000"/>
              <a:ext cx="2970685" cy="461665"/>
            </a:xfrm>
            <a:prstGeom prst="rect">
              <a:avLst/>
            </a:prstGeom>
            <a:noFill/>
          </p:spPr>
          <p:txBody>
            <a:bodyPr wrap="none" rtlCol="0">
              <a:spAutoFit/>
            </a:bodyPr>
            <a:lstStyle/>
            <a:p>
              <a:r>
                <a:rPr kumimoji="1" lang="ja-JP" altLang="en-US" sz="2400" b="1" dirty="0" smtClean="0"/>
                <a:t>実地指導（事業所内）</a:t>
              </a:r>
              <a:endParaRPr kumimoji="1" lang="ja-JP" altLang="en-US" sz="2400" b="1" dirty="0"/>
            </a:p>
          </p:txBody>
        </p:sp>
        <p:sp>
          <p:nvSpPr>
            <p:cNvPr id="20" name="角丸四角形 19"/>
            <p:cNvSpPr/>
            <p:nvPr/>
          </p:nvSpPr>
          <p:spPr>
            <a:xfrm>
              <a:off x="2643174" y="3214686"/>
              <a:ext cx="3429024" cy="92869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p:nvGrpSpPr>
        <p:grpSpPr>
          <a:xfrm>
            <a:off x="1928794" y="4000504"/>
            <a:ext cx="5143536" cy="1143008"/>
            <a:chOff x="1928794" y="1000108"/>
            <a:chExt cx="5143536" cy="1143008"/>
          </a:xfrm>
        </p:grpSpPr>
        <p:sp>
          <p:nvSpPr>
            <p:cNvPr id="23" name="テキスト ボックス 22"/>
            <p:cNvSpPr txBox="1"/>
            <p:nvPr/>
          </p:nvSpPr>
          <p:spPr>
            <a:xfrm>
              <a:off x="2714612" y="1357298"/>
              <a:ext cx="3991798" cy="369332"/>
            </a:xfrm>
            <a:prstGeom prst="rect">
              <a:avLst/>
            </a:prstGeom>
            <a:noFill/>
          </p:spPr>
          <p:txBody>
            <a:bodyPr wrap="none" rtlCol="0">
              <a:spAutoFit/>
            </a:bodyPr>
            <a:lstStyle/>
            <a:p>
              <a:r>
                <a:rPr kumimoji="1" lang="ja-JP" altLang="en-US" b="1" dirty="0" smtClean="0"/>
                <a:t>約</a:t>
              </a:r>
              <a:r>
                <a:rPr kumimoji="1" lang="en-US" altLang="ja-JP" b="1" dirty="0" smtClean="0"/>
                <a:t>1</a:t>
              </a:r>
              <a:r>
                <a:rPr kumimoji="1" lang="ja-JP" altLang="en-US" b="1" dirty="0" smtClean="0"/>
                <a:t>ケ月後に結果通知（</a:t>
              </a:r>
              <a:r>
                <a:rPr lang="zh-TW" altLang="en-US" b="1" dirty="0" smtClean="0"/>
                <a:t>指導結果通知</a:t>
              </a:r>
              <a:r>
                <a:rPr kumimoji="1" lang="ja-JP" altLang="en-US" b="1" dirty="0" smtClean="0"/>
                <a:t>）</a:t>
              </a:r>
              <a:endParaRPr kumimoji="1" lang="ja-JP" altLang="en-US" b="1" dirty="0"/>
            </a:p>
          </p:txBody>
        </p:sp>
        <p:sp>
          <p:nvSpPr>
            <p:cNvPr id="24" name="左矢印 23"/>
            <p:cNvSpPr/>
            <p:nvPr/>
          </p:nvSpPr>
          <p:spPr>
            <a:xfrm>
              <a:off x="1928794" y="1000108"/>
              <a:ext cx="5143536" cy="1143008"/>
            </a:xfrm>
            <a:prstGeom prst="lef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 name="グループ化 24"/>
          <p:cNvGrpSpPr/>
          <p:nvPr/>
        </p:nvGrpSpPr>
        <p:grpSpPr>
          <a:xfrm>
            <a:off x="2000232" y="5000636"/>
            <a:ext cx="5143536" cy="1143008"/>
            <a:chOff x="1928794" y="2357430"/>
            <a:chExt cx="5143536" cy="1143008"/>
          </a:xfrm>
        </p:grpSpPr>
        <p:sp>
          <p:nvSpPr>
            <p:cNvPr id="26" name="左矢印 25"/>
            <p:cNvSpPr/>
            <p:nvPr/>
          </p:nvSpPr>
          <p:spPr>
            <a:xfrm rot="10800000">
              <a:off x="1928794" y="2357430"/>
              <a:ext cx="5143536" cy="1143008"/>
            </a:xfrm>
            <a:prstGeom prst="lef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1928794" y="2714620"/>
              <a:ext cx="4971233" cy="369332"/>
            </a:xfrm>
            <a:prstGeom prst="rect">
              <a:avLst/>
            </a:prstGeom>
            <a:noFill/>
          </p:spPr>
          <p:txBody>
            <a:bodyPr wrap="none" rtlCol="0">
              <a:spAutoFit/>
            </a:bodyPr>
            <a:lstStyle/>
            <a:p>
              <a:r>
                <a:rPr lang="ja-JP" altLang="en-US" b="1" dirty="0" smtClean="0"/>
                <a:t>指定の期日までに</a:t>
              </a:r>
              <a:r>
                <a:rPr lang="zh-TW" altLang="en-US" b="1" dirty="0" smtClean="0"/>
                <a:t>実地指導改善状況報告書</a:t>
              </a:r>
              <a:r>
                <a:rPr lang="ja-JP" altLang="en-US" b="1" dirty="0" smtClean="0"/>
                <a:t>提出</a:t>
              </a:r>
              <a:endParaRPr kumimoji="1" lang="ja-JP" altLang="en-US" b="1" dirty="0"/>
            </a:p>
          </p:txBody>
        </p:sp>
      </p:grpSp>
    </p:spTree>
    <p:extLst>
      <p:ext uri="{BB962C8B-B14F-4D97-AF65-F5344CB8AC3E}">
        <p14:creationId xmlns:p14="http://schemas.microsoft.com/office/powerpoint/2010/main" xmlns="" val="1618343558"/>
      </p:ext>
    </p:extLst>
  </p:cSld>
  <p:clrMapOvr>
    <a:masterClrMapping/>
  </p:clrMapOvr>
  <p:transition>
    <p:newsflash/>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127863" y="1124744"/>
            <a:ext cx="8836625" cy="4536504"/>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179512" y="1341343"/>
            <a:ext cx="8784976" cy="4031873"/>
          </a:xfrm>
          <a:prstGeom prst="rect">
            <a:avLst/>
          </a:prstGeom>
          <a:noFill/>
        </p:spPr>
        <p:txBody>
          <a:bodyPr wrap="square" rtlCol="0">
            <a:spAutoFit/>
          </a:bodyPr>
          <a:lstStyle/>
          <a:p>
            <a:r>
              <a:rPr lang="ja-JP" altLang="en-US" sz="3200" b="1" dirty="0" smtClean="0">
                <a:latin typeface="+mn-ea"/>
              </a:rPr>
              <a:t>①虚偽の答弁や書類のねつ造を行わないこと</a:t>
            </a:r>
            <a:endParaRPr lang="en-US" altLang="ja-JP" sz="3200" b="1" dirty="0" smtClean="0">
              <a:latin typeface="+mn-ea"/>
            </a:endParaRPr>
          </a:p>
          <a:p>
            <a:r>
              <a:rPr lang="ja-JP" altLang="en-US" sz="3200" b="1" dirty="0">
                <a:latin typeface="+mn-ea"/>
              </a:rPr>
              <a:t>　</a:t>
            </a:r>
            <a:r>
              <a:rPr lang="ja-JP" altLang="en-US" sz="3200" b="1" dirty="0" smtClean="0">
                <a:latin typeface="+mn-ea"/>
              </a:rPr>
              <a:t>　　　→悪意性の判断</a:t>
            </a:r>
            <a:endParaRPr lang="en-US" altLang="ja-JP" sz="3200" b="1" dirty="0" smtClean="0">
              <a:latin typeface="+mn-ea"/>
            </a:endParaRPr>
          </a:p>
          <a:p>
            <a:endParaRPr lang="en-US" altLang="ja-JP" sz="3200" b="1" dirty="0">
              <a:latin typeface="+mn-ea"/>
            </a:endParaRPr>
          </a:p>
          <a:p>
            <a:r>
              <a:rPr lang="ja-JP" altLang="en-US" sz="3200" b="1" dirty="0" smtClean="0">
                <a:latin typeface="+mn-ea"/>
              </a:rPr>
              <a:t>②求められた書類は、速やかに提出すること</a:t>
            </a:r>
            <a:endParaRPr lang="en-US" altLang="ja-JP" sz="3200" b="1" dirty="0" smtClean="0">
              <a:latin typeface="+mn-ea"/>
            </a:endParaRPr>
          </a:p>
          <a:p>
            <a:r>
              <a:rPr lang="ja-JP" altLang="en-US" sz="3200" b="1" dirty="0">
                <a:latin typeface="+mn-ea"/>
              </a:rPr>
              <a:t>　</a:t>
            </a:r>
            <a:r>
              <a:rPr lang="ja-JP" altLang="en-US" sz="3200" b="1" dirty="0" smtClean="0">
                <a:latin typeface="+mn-ea"/>
              </a:rPr>
              <a:t>　　　→実地指導時間の延長</a:t>
            </a:r>
            <a:endParaRPr lang="en-US" altLang="ja-JP" sz="3200" b="1" dirty="0" smtClean="0">
              <a:latin typeface="+mn-ea"/>
            </a:endParaRPr>
          </a:p>
          <a:p>
            <a:endParaRPr lang="en-US" altLang="ja-JP" sz="3200" b="1" dirty="0">
              <a:latin typeface="+mn-ea"/>
            </a:endParaRPr>
          </a:p>
          <a:p>
            <a:r>
              <a:rPr lang="ja-JP" altLang="en-US" sz="3200" b="1" dirty="0" smtClean="0">
                <a:latin typeface="+mn-ea"/>
              </a:rPr>
              <a:t>③普段からコンプライアンスの遵守を心がけること</a:t>
            </a:r>
            <a:endParaRPr lang="en-US" altLang="ja-JP" sz="3200" b="1" dirty="0" smtClean="0">
              <a:latin typeface="+mn-ea"/>
            </a:endParaRPr>
          </a:p>
          <a:p>
            <a:r>
              <a:rPr lang="ja-JP" altLang="en-US" sz="3200" b="1" dirty="0">
                <a:latin typeface="+mn-ea"/>
              </a:rPr>
              <a:t>　</a:t>
            </a:r>
            <a:r>
              <a:rPr lang="ja-JP" altLang="en-US" sz="3200" b="1" dirty="0" smtClean="0">
                <a:latin typeface="+mn-ea"/>
              </a:rPr>
              <a:t>　　　→未然防止</a:t>
            </a:r>
            <a:endParaRPr lang="en-US" altLang="ja-JP" sz="3200" b="1" dirty="0" smtClean="0">
              <a:latin typeface="+mn-ea"/>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4</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注意事項</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xmlns="" val="2772050576"/>
      </p:ext>
    </p:extLst>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539552" y="1884888"/>
            <a:ext cx="8136904" cy="3416320"/>
          </a:xfrm>
          <a:prstGeom prst="rect">
            <a:avLst/>
          </a:prstGeom>
          <a:noFill/>
        </p:spPr>
        <p:txBody>
          <a:bodyPr wrap="square" rtlCol="0">
            <a:spAutoFit/>
          </a:bodyPr>
          <a:lstStyle/>
          <a:p>
            <a:r>
              <a:rPr lang="ja-JP" altLang="en-US" sz="2400" b="1" dirty="0" smtClean="0">
                <a:latin typeface="+mn-ea"/>
              </a:rPr>
              <a:t>・職員全員の履歴書</a:t>
            </a:r>
            <a:endParaRPr lang="en-US" altLang="ja-JP" sz="2400" b="1" dirty="0" smtClean="0">
              <a:latin typeface="+mn-ea"/>
            </a:endParaRPr>
          </a:p>
          <a:p>
            <a:r>
              <a:rPr lang="ja-JP" altLang="en-US" sz="2400" b="1" dirty="0" smtClean="0">
                <a:latin typeface="+mn-ea"/>
              </a:rPr>
              <a:t>・職員全員の雇用契約書または雇用通知書</a:t>
            </a:r>
            <a:endParaRPr lang="en-US" altLang="ja-JP" sz="2400" b="1" dirty="0" smtClean="0">
              <a:latin typeface="+mn-ea"/>
            </a:endParaRPr>
          </a:p>
          <a:p>
            <a:r>
              <a:rPr lang="ja-JP" altLang="en-US" sz="2400" b="1" dirty="0" smtClean="0">
                <a:latin typeface="+mn-ea"/>
              </a:rPr>
              <a:t>・職員全員の秘密保持に関する誓約書</a:t>
            </a:r>
            <a:endParaRPr lang="en-US" altLang="ja-JP" sz="2400" b="1" dirty="0" smtClean="0">
              <a:latin typeface="+mn-ea"/>
            </a:endParaRPr>
          </a:p>
          <a:p>
            <a:r>
              <a:rPr lang="ja-JP" altLang="en-US" sz="2400" b="1" dirty="0" smtClean="0">
                <a:latin typeface="+mn-ea"/>
              </a:rPr>
              <a:t>・有資格者の場合、資格証の写し</a:t>
            </a:r>
            <a:endParaRPr lang="en-US" altLang="ja-JP" sz="2400" b="1" dirty="0" smtClean="0">
              <a:latin typeface="+mn-ea"/>
            </a:endParaRPr>
          </a:p>
          <a:p>
            <a:r>
              <a:rPr lang="ja-JP" altLang="en-US" sz="2400" b="1" dirty="0" smtClean="0">
                <a:latin typeface="+mn-ea"/>
              </a:rPr>
              <a:t>・勤務表（シフト表）</a:t>
            </a:r>
            <a:endParaRPr lang="en-US" altLang="ja-JP" sz="2400" b="1" dirty="0" smtClean="0">
              <a:latin typeface="+mn-ea"/>
            </a:endParaRPr>
          </a:p>
          <a:p>
            <a:r>
              <a:rPr lang="ja-JP" altLang="en-US" sz="2400" b="1" dirty="0" smtClean="0">
                <a:latin typeface="+mn-ea"/>
              </a:rPr>
              <a:t>・出勤簿またはタイムカード</a:t>
            </a:r>
            <a:endParaRPr lang="en-US" altLang="ja-JP" sz="2400" b="1" dirty="0" smtClean="0">
              <a:latin typeface="+mn-ea"/>
            </a:endParaRPr>
          </a:p>
          <a:p>
            <a:r>
              <a:rPr lang="ja-JP" altLang="en-US" sz="2400" b="1" dirty="0" smtClean="0">
                <a:latin typeface="+mn-ea"/>
              </a:rPr>
              <a:t>・就業規則・給与規定</a:t>
            </a:r>
            <a:endParaRPr lang="en-US" altLang="ja-JP" sz="2400" b="1" dirty="0" smtClean="0">
              <a:latin typeface="+mn-ea"/>
            </a:endParaRPr>
          </a:p>
          <a:p>
            <a:r>
              <a:rPr lang="ja-JP" altLang="en-US" sz="2400" b="1" dirty="0" smtClean="0">
                <a:latin typeface="+mn-ea"/>
              </a:rPr>
              <a:t>・賃金台帳</a:t>
            </a:r>
            <a:endParaRPr lang="en-US" altLang="ja-JP" sz="2400" b="1" dirty="0" smtClean="0">
              <a:latin typeface="+mn-ea"/>
            </a:endParaRPr>
          </a:p>
          <a:p>
            <a:r>
              <a:rPr lang="ja-JP" altLang="en-US" sz="2400" b="1" dirty="0" smtClean="0">
                <a:latin typeface="+mn-ea"/>
              </a:rPr>
              <a:t>・健康診断の記録</a:t>
            </a:r>
            <a:endParaRPr lang="en-US" altLang="ja-JP" sz="2400" b="1" dirty="0" smtClean="0">
              <a:latin typeface="+mn-ea"/>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準備物</a:t>
            </a:r>
            <a:endParaRPr kumimoji="1" lang="ja-JP" altLang="en-US" sz="2400" dirty="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5</a:t>
            </a:fld>
            <a:endParaRPr kumimoji="1" lang="ja-JP" altLang="en-US"/>
          </a:p>
        </p:txBody>
      </p:sp>
      <p:sp>
        <p:nvSpPr>
          <p:cNvPr id="12" name="角丸四角形 11"/>
          <p:cNvSpPr/>
          <p:nvPr/>
        </p:nvSpPr>
        <p:spPr>
          <a:xfrm>
            <a:off x="323528" y="908720"/>
            <a:ext cx="5976664" cy="648072"/>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solidFill>
                  <a:sysClr val="windowText" lastClr="000000"/>
                </a:solidFill>
                <a:latin typeface="+mn-ea"/>
              </a:rPr>
              <a:t>①人員に関するもの</a:t>
            </a:r>
            <a:endParaRPr lang="en-US" altLang="ja-JP" sz="3200" b="1" dirty="0" smtClean="0">
              <a:solidFill>
                <a:sysClr val="windowText" lastClr="000000"/>
              </a:solidFill>
              <a:latin typeface="+mn-ea"/>
            </a:endParaRPr>
          </a:p>
        </p:txBody>
      </p:sp>
    </p:spTree>
    <p:extLst>
      <p:ext uri="{BB962C8B-B14F-4D97-AF65-F5344CB8AC3E}">
        <p14:creationId xmlns:p14="http://schemas.microsoft.com/office/powerpoint/2010/main" xmlns="" val="2437711805"/>
      </p:ext>
    </p:extLst>
  </p:cSld>
  <p:clrMapOvr>
    <a:masterClrMapping/>
  </p:clrMapOvr>
  <p:transition>
    <p:newsflash/>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準備物</a:t>
            </a:r>
            <a:endParaRPr kumimoji="1" lang="ja-JP" altLang="en-US" sz="2400" dirty="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6</a:t>
            </a:fld>
            <a:endParaRPr kumimoji="1" lang="ja-JP" altLang="en-US"/>
          </a:p>
        </p:txBody>
      </p:sp>
      <p:sp>
        <p:nvSpPr>
          <p:cNvPr id="12" name="角丸四角形 11"/>
          <p:cNvSpPr/>
          <p:nvPr/>
        </p:nvSpPr>
        <p:spPr>
          <a:xfrm>
            <a:off x="2884000" y="2420888"/>
            <a:ext cx="3168352" cy="86409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ysClr val="windowText" lastClr="000000"/>
                </a:solidFill>
                <a:latin typeface="+mn-ea"/>
              </a:rPr>
              <a:t>勤務表</a:t>
            </a:r>
          </a:p>
        </p:txBody>
      </p:sp>
      <p:sp>
        <p:nvSpPr>
          <p:cNvPr id="8" name="角丸四角形 7"/>
          <p:cNvSpPr/>
          <p:nvPr/>
        </p:nvSpPr>
        <p:spPr>
          <a:xfrm>
            <a:off x="3275856" y="1052736"/>
            <a:ext cx="1512168"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ysClr val="windowText" lastClr="000000"/>
                </a:solidFill>
                <a:latin typeface="+mn-ea"/>
              </a:rPr>
              <a:t>出勤簿</a:t>
            </a:r>
            <a:endParaRPr lang="en-US" altLang="ja-JP" sz="2400" b="1" dirty="0" smtClean="0">
              <a:solidFill>
                <a:sysClr val="windowText" lastClr="000000"/>
              </a:solidFill>
              <a:latin typeface="+mn-ea"/>
            </a:endParaRPr>
          </a:p>
        </p:txBody>
      </p:sp>
      <p:sp>
        <p:nvSpPr>
          <p:cNvPr id="13" name="テキスト ボックス 12"/>
          <p:cNvSpPr txBox="1"/>
          <p:nvPr/>
        </p:nvSpPr>
        <p:spPr>
          <a:xfrm>
            <a:off x="4283968" y="1762768"/>
            <a:ext cx="4104456" cy="338554"/>
          </a:xfrm>
          <a:prstGeom prst="rect">
            <a:avLst/>
          </a:prstGeom>
          <a:noFill/>
          <a:ln>
            <a:solidFill>
              <a:schemeClr val="tx1"/>
            </a:solidFill>
          </a:ln>
        </p:spPr>
        <p:txBody>
          <a:bodyPr wrap="square" rtlCol="0">
            <a:spAutoFit/>
          </a:bodyPr>
          <a:lstStyle/>
          <a:p>
            <a:r>
              <a:rPr lang="ja-JP" altLang="en-US" sz="1600" b="1" dirty="0" smtClean="0">
                <a:latin typeface="+mn-ea"/>
              </a:rPr>
              <a:t>②勤務表通り出勤しているか出勤簿で確認</a:t>
            </a:r>
            <a:endParaRPr lang="en-US" altLang="ja-JP" sz="1600" b="1" dirty="0" smtClean="0">
              <a:latin typeface="+mn-ea"/>
            </a:endParaRPr>
          </a:p>
        </p:txBody>
      </p:sp>
      <p:sp>
        <p:nvSpPr>
          <p:cNvPr id="14" name="角丸四角形 13"/>
          <p:cNvSpPr/>
          <p:nvPr/>
        </p:nvSpPr>
        <p:spPr>
          <a:xfrm>
            <a:off x="683568" y="3470864"/>
            <a:ext cx="1872208" cy="129614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履歴書</a:t>
            </a:r>
            <a:endParaRPr lang="en-US" altLang="ja-JP" sz="2400" b="1" dirty="0" smtClean="0">
              <a:solidFill>
                <a:sysClr val="windowText" lastClr="000000"/>
              </a:solidFill>
              <a:latin typeface="+mn-ea"/>
            </a:endParaRPr>
          </a:p>
          <a:p>
            <a:r>
              <a:rPr lang="ja-JP" altLang="en-US" sz="2400" b="1" dirty="0" smtClean="0">
                <a:solidFill>
                  <a:sysClr val="windowText" lastClr="000000"/>
                </a:solidFill>
                <a:latin typeface="+mn-ea"/>
              </a:rPr>
              <a:t>雇用契約書</a:t>
            </a:r>
            <a:endParaRPr lang="en-US" altLang="ja-JP" sz="2400" b="1" dirty="0" smtClean="0">
              <a:solidFill>
                <a:sysClr val="windowText" lastClr="000000"/>
              </a:solidFill>
              <a:latin typeface="+mn-ea"/>
            </a:endParaRPr>
          </a:p>
          <a:p>
            <a:r>
              <a:rPr lang="ja-JP" altLang="en-US" sz="2400" b="1" dirty="0" smtClean="0">
                <a:solidFill>
                  <a:sysClr val="windowText" lastClr="000000"/>
                </a:solidFill>
                <a:latin typeface="+mn-ea"/>
              </a:rPr>
              <a:t>賃金台帳等</a:t>
            </a:r>
            <a:endParaRPr lang="en-US" altLang="ja-JP" sz="2400" b="1" dirty="0" smtClean="0">
              <a:solidFill>
                <a:sysClr val="windowText" lastClr="000000"/>
              </a:solidFill>
              <a:latin typeface="+mn-ea"/>
            </a:endParaRPr>
          </a:p>
        </p:txBody>
      </p:sp>
      <p:sp>
        <p:nvSpPr>
          <p:cNvPr id="15" name="曲折矢印 14"/>
          <p:cNvSpPr/>
          <p:nvPr/>
        </p:nvSpPr>
        <p:spPr>
          <a:xfrm rot="16200000" flipH="1">
            <a:off x="1802544" y="2382034"/>
            <a:ext cx="669801" cy="1467590"/>
          </a:xfrm>
          <a:prstGeom prst="ben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solidFill>
                <a:schemeClr val="tx1"/>
              </a:solidFill>
              <a:latin typeface="+mn-ea"/>
            </a:endParaRPr>
          </a:p>
        </p:txBody>
      </p:sp>
      <p:sp>
        <p:nvSpPr>
          <p:cNvPr id="16" name="テキスト ボックス 15"/>
          <p:cNvSpPr txBox="1"/>
          <p:nvPr/>
        </p:nvSpPr>
        <p:spPr>
          <a:xfrm>
            <a:off x="611560" y="2132856"/>
            <a:ext cx="1872208" cy="584775"/>
          </a:xfrm>
          <a:prstGeom prst="rect">
            <a:avLst/>
          </a:prstGeom>
          <a:noFill/>
          <a:ln>
            <a:solidFill>
              <a:schemeClr val="tx1"/>
            </a:solidFill>
          </a:ln>
        </p:spPr>
        <p:txBody>
          <a:bodyPr wrap="square" rtlCol="0">
            <a:spAutoFit/>
          </a:bodyPr>
          <a:lstStyle/>
          <a:p>
            <a:r>
              <a:rPr lang="ja-JP" altLang="en-US" sz="1600" b="1" dirty="0" smtClean="0">
                <a:latin typeface="+mn-ea"/>
              </a:rPr>
              <a:t>③勤務表の人員の雇用状況の確認</a:t>
            </a:r>
            <a:endParaRPr lang="en-US" altLang="ja-JP" sz="1600" b="1" dirty="0" smtClean="0">
              <a:latin typeface="+mn-ea"/>
            </a:endParaRPr>
          </a:p>
        </p:txBody>
      </p:sp>
      <p:sp>
        <p:nvSpPr>
          <p:cNvPr id="17" name="角丸四角形 16"/>
          <p:cNvSpPr/>
          <p:nvPr/>
        </p:nvSpPr>
        <p:spPr>
          <a:xfrm>
            <a:off x="6444208" y="3480912"/>
            <a:ext cx="2016224"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資格証の写し</a:t>
            </a:r>
            <a:endParaRPr lang="en-US" altLang="ja-JP" sz="2400" b="1" dirty="0" smtClean="0">
              <a:solidFill>
                <a:sysClr val="windowText" lastClr="000000"/>
              </a:solidFill>
              <a:latin typeface="+mn-ea"/>
            </a:endParaRPr>
          </a:p>
        </p:txBody>
      </p:sp>
      <p:sp>
        <p:nvSpPr>
          <p:cNvPr id="18" name="曲折矢印 17"/>
          <p:cNvSpPr/>
          <p:nvPr/>
        </p:nvSpPr>
        <p:spPr>
          <a:xfrm rot="5400000">
            <a:off x="6473015" y="2382034"/>
            <a:ext cx="669801" cy="1467590"/>
          </a:xfrm>
          <a:prstGeom prst="ben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solidFill>
                <a:schemeClr val="tx1"/>
              </a:solidFill>
              <a:latin typeface="+mn-ea"/>
            </a:endParaRPr>
          </a:p>
        </p:txBody>
      </p:sp>
      <p:sp>
        <p:nvSpPr>
          <p:cNvPr id="19" name="テキスト ボックス 18"/>
          <p:cNvSpPr txBox="1"/>
          <p:nvPr/>
        </p:nvSpPr>
        <p:spPr>
          <a:xfrm>
            <a:off x="6732240" y="2370366"/>
            <a:ext cx="1872208" cy="338554"/>
          </a:xfrm>
          <a:prstGeom prst="rect">
            <a:avLst/>
          </a:prstGeom>
          <a:noFill/>
          <a:ln>
            <a:solidFill>
              <a:schemeClr val="tx1"/>
            </a:solidFill>
          </a:ln>
        </p:spPr>
        <p:txBody>
          <a:bodyPr wrap="square" rtlCol="0">
            <a:spAutoFit/>
          </a:bodyPr>
          <a:lstStyle/>
          <a:p>
            <a:r>
              <a:rPr lang="ja-JP" altLang="en-US" sz="1600" b="1" smtClean="0">
                <a:latin typeface="+mn-ea"/>
              </a:rPr>
              <a:t>④有</a:t>
            </a:r>
            <a:r>
              <a:rPr lang="ja-JP" altLang="en-US" sz="1600" b="1" dirty="0" smtClean="0">
                <a:latin typeface="+mn-ea"/>
              </a:rPr>
              <a:t>資格者の確認</a:t>
            </a:r>
            <a:endParaRPr lang="en-US" altLang="ja-JP" sz="1600" b="1" dirty="0" smtClean="0">
              <a:latin typeface="+mn-ea"/>
            </a:endParaRPr>
          </a:p>
        </p:txBody>
      </p:sp>
      <p:sp>
        <p:nvSpPr>
          <p:cNvPr id="20" name="テキスト ボックス 19"/>
          <p:cNvSpPr txBox="1"/>
          <p:nvPr/>
        </p:nvSpPr>
        <p:spPr>
          <a:xfrm>
            <a:off x="2843808" y="3338286"/>
            <a:ext cx="3240360" cy="338554"/>
          </a:xfrm>
          <a:prstGeom prst="rect">
            <a:avLst/>
          </a:prstGeom>
          <a:noFill/>
          <a:ln>
            <a:solidFill>
              <a:schemeClr val="tx1"/>
            </a:solidFill>
          </a:ln>
        </p:spPr>
        <p:txBody>
          <a:bodyPr wrap="square" rtlCol="0">
            <a:spAutoFit/>
          </a:bodyPr>
          <a:lstStyle/>
          <a:p>
            <a:r>
              <a:rPr lang="ja-JP" altLang="en-US" sz="1600" b="1" dirty="0" smtClean="0">
                <a:latin typeface="+mn-ea"/>
              </a:rPr>
              <a:t>①人員基準を満たしているか確認</a:t>
            </a:r>
            <a:endParaRPr lang="en-US" altLang="ja-JP" sz="1600" b="1" dirty="0" smtClean="0">
              <a:latin typeface="+mn-ea"/>
            </a:endParaRPr>
          </a:p>
        </p:txBody>
      </p:sp>
      <p:sp>
        <p:nvSpPr>
          <p:cNvPr id="22" name="角丸四角形 21"/>
          <p:cNvSpPr/>
          <p:nvPr/>
        </p:nvSpPr>
        <p:spPr>
          <a:xfrm>
            <a:off x="2935912" y="4437112"/>
            <a:ext cx="2716208" cy="146025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就業規則</a:t>
            </a:r>
            <a:endParaRPr lang="en-US" altLang="ja-JP" sz="2400" b="1" dirty="0" smtClean="0">
              <a:solidFill>
                <a:sysClr val="windowText" lastClr="000000"/>
              </a:solidFill>
              <a:latin typeface="+mn-ea"/>
            </a:endParaRPr>
          </a:p>
          <a:p>
            <a:r>
              <a:rPr lang="ja-JP" altLang="en-US" sz="2400" b="1" dirty="0" smtClean="0">
                <a:solidFill>
                  <a:sysClr val="windowText" lastClr="000000"/>
                </a:solidFill>
                <a:latin typeface="+mn-ea"/>
              </a:rPr>
              <a:t>給与規定</a:t>
            </a:r>
            <a:endParaRPr lang="en-US" altLang="ja-JP" sz="2400" b="1" dirty="0" smtClean="0">
              <a:solidFill>
                <a:sysClr val="windowText" lastClr="000000"/>
              </a:solidFill>
              <a:latin typeface="+mn-ea"/>
            </a:endParaRPr>
          </a:p>
          <a:p>
            <a:r>
              <a:rPr lang="ja-JP" altLang="en-US" sz="2400" b="1" dirty="0" smtClean="0">
                <a:solidFill>
                  <a:sysClr val="windowText" lastClr="000000"/>
                </a:solidFill>
                <a:latin typeface="+mn-ea"/>
              </a:rPr>
              <a:t>健康診断の記録</a:t>
            </a:r>
            <a:endParaRPr lang="en-US" altLang="ja-JP" sz="2400" b="1" dirty="0" smtClean="0">
              <a:solidFill>
                <a:sysClr val="windowText" lastClr="000000"/>
              </a:solidFill>
              <a:latin typeface="+mn-ea"/>
            </a:endParaRPr>
          </a:p>
        </p:txBody>
      </p:sp>
      <p:sp>
        <p:nvSpPr>
          <p:cNvPr id="23" name="テキスト ボックス 22"/>
          <p:cNvSpPr txBox="1"/>
          <p:nvPr/>
        </p:nvSpPr>
        <p:spPr>
          <a:xfrm>
            <a:off x="611560" y="5394702"/>
            <a:ext cx="1656184" cy="338554"/>
          </a:xfrm>
          <a:prstGeom prst="rect">
            <a:avLst/>
          </a:prstGeom>
          <a:noFill/>
          <a:ln>
            <a:solidFill>
              <a:schemeClr val="tx1"/>
            </a:solidFill>
          </a:ln>
        </p:spPr>
        <p:txBody>
          <a:bodyPr wrap="square" rtlCol="0">
            <a:spAutoFit/>
          </a:bodyPr>
          <a:lstStyle/>
          <a:p>
            <a:r>
              <a:rPr lang="ja-JP" altLang="en-US" sz="1600" b="1" dirty="0" smtClean="0">
                <a:latin typeface="+mn-ea"/>
              </a:rPr>
              <a:t>⑤その他確認物</a:t>
            </a:r>
            <a:endParaRPr lang="en-US" altLang="ja-JP" sz="1600" b="1" dirty="0" smtClean="0">
              <a:latin typeface="+mn-ea"/>
            </a:endParaRPr>
          </a:p>
        </p:txBody>
      </p:sp>
      <p:sp>
        <p:nvSpPr>
          <p:cNvPr id="24" name="テキスト ボックス 23"/>
          <p:cNvSpPr txBox="1"/>
          <p:nvPr/>
        </p:nvSpPr>
        <p:spPr>
          <a:xfrm>
            <a:off x="611560" y="980728"/>
            <a:ext cx="1152128" cy="461665"/>
          </a:xfrm>
          <a:prstGeom prst="rect">
            <a:avLst/>
          </a:prstGeom>
          <a:noFill/>
          <a:ln>
            <a:solidFill>
              <a:schemeClr val="tx1"/>
            </a:solidFill>
          </a:ln>
        </p:spPr>
        <p:txBody>
          <a:bodyPr wrap="square" rtlCol="0">
            <a:spAutoFit/>
          </a:bodyPr>
          <a:lstStyle/>
          <a:p>
            <a:r>
              <a:rPr lang="ja-JP" altLang="en-US" sz="2400" b="1" dirty="0" smtClean="0">
                <a:latin typeface="+mn-ea"/>
              </a:rPr>
              <a:t>相関図</a:t>
            </a:r>
            <a:endParaRPr lang="en-US" altLang="ja-JP" sz="2400" b="1" dirty="0" smtClean="0">
              <a:latin typeface="+mn-ea"/>
            </a:endParaRPr>
          </a:p>
        </p:txBody>
      </p:sp>
      <p:sp>
        <p:nvSpPr>
          <p:cNvPr id="25" name="テキスト ボックス 24"/>
          <p:cNvSpPr txBox="1"/>
          <p:nvPr/>
        </p:nvSpPr>
        <p:spPr>
          <a:xfrm>
            <a:off x="5796136" y="5046275"/>
            <a:ext cx="3096344" cy="830997"/>
          </a:xfrm>
          <a:prstGeom prst="rect">
            <a:avLst/>
          </a:prstGeom>
          <a:noFill/>
        </p:spPr>
        <p:txBody>
          <a:bodyPr wrap="square" rtlCol="0">
            <a:spAutoFit/>
          </a:bodyPr>
          <a:lstStyle/>
          <a:p>
            <a:r>
              <a:rPr lang="en-US" altLang="ja-JP" sz="2400" b="1" dirty="0" smtClean="0">
                <a:solidFill>
                  <a:srgbClr val="FF0000"/>
                </a:solidFill>
                <a:latin typeface="+mn-ea"/>
              </a:rPr>
              <a:t>※</a:t>
            </a:r>
            <a:r>
              <a:rPr lang="ja-JP" altLang="en-US" sz="2400" b="1" dirty="0" smtClean="0">
                <a:solidFill>
                  <a:srgbClr val="FF0000"/>
                </a:solidFill>
                <a:latin typeface="+mn-ea"/>
              </a:rPr>
              <a:t>それぞれに</a:t>
            </a:r>
            <a:endParaRPr lang="en-US" altLang="ja-JP" sz="2400" b="1" dirty="0" smtClean="0">
              <a:solidFill>
                <a:srgbClr val="FF0000"/>
              </a:solidFill>
              <a:latin typeface="+mn-ea"/>
            </a:endParaRPr>
          </a:p>
          <a:p>
            <a:r>
              <a:rPr lang="ja-JP" altLang="en-US" sz="2400" b="1" dirty="0" smtClean="0">
                <a:solidFill>
                  <a:srgbClr val="FF0000"/>
                </a:solidFill>
                <a:latin typeface="+mn-ea"/>
              </a:rPr>
              <a:t>整合性を取られます。</a:t>
            </a:r>
            <a:endParaRPr lang="en-US" altLang="ja-JP" sz="2400" b="1" dirty="0" smtClean="0">
              <a:solidFill>
                <a:srgbClr val="FF0000"/>
              </a:solidFill>
              <a:latin typeface="+mn-ea"/>
            </a:endParaRPr>
          </a:p>
        </p:txBody>
      </p:sp>
      <p:sp>
        <p:nvSpPr>
          <p:cNvPr id="26" name="曲折矢印 25"/>
          <p:cNvSpPr/>
          <p:nvPr/>
        </p:nvSpPr>
        <p:spPr>
          <a:xfrm rot="10800000" flipH="1">
            <a:off x="1475657" y="4767008"/>
            <a:ext cx="1440160" cy="648072"/>
          </a:xfrm>
          <a:prstGeom prst="ben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solidFill>
                <a:schemeClr val="tx1"/>
              </a:solidFill>
              <a:latin typeface="+mn-ea"/>
            </a:endParaRPr>
          </a:p>
        </p:txBody>
      </p:sp>
      <p:sp>
        <p:nvSpPr>
          <p:cNvPr id="27" name="上矢印 26"/>
          <p:cNvSpPr/>
          <p:nvPr/>
        </p:nvSpPr>
        <p:spPr>
          <a:xfrm>
            <a:off x="3800008" y="1700808"/>
            <a:ext cx="432048" cy="720080"/>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mn-ea"/>
            </a:endParaRPr>
          </a:p>
        </p:txBody>
      </p:sp>
    </p:spTree>
    <p:extLst>
      <p:ext uri="{BB962C8B-B14F-4D97-AF65-F5344CB8AC3E}">
        <p14:creationId xmlns:p14="http://schemas.microsoft.com/office/powerpoint/2010/main" xmlns="" val="4169303763"/>
      </p:ext>
    </p:extLst>
  </p:cSld>
  <p:clrMapOvr>
    <a:masterClrMapping/>
  </p:clrMapOvr>
  <p:transition>
    <p:newsflash/>
    <p:sndAc>
      <p:stSnd>
        <p:snd r:embed="rId2"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539552" y="1794296"/>
            <a:ext cx="8136904" cy="4154984"/>
          </a:xfrm>
          <a:prstGeom prst="rect">
            <a:avLst/>
          </a:prstGeom>
          <a:noFill/>
        </p:spPr>
        <p:txBody>
          <a:bodyPr wrap="square" rtlCol="0">
            <a:spAutoFit/>
          </a:bodyPr>
          <a:lstStyle/>
          <a:p>
            <a:r>
              <a:rPr lang="ja-JP" altLang="en-US" sz="2400" b="1" dirty="0" smtClean="0">
                <a:latin typeface="+mn-ea"/>
              </a:rPr>
              <a:t>・</a:t>
            </a:r>
            <a:r>
              <a:rPr lang="ja-JP" altLang="en-US" sz="2400" b="1" dirty="0">
                <a:latin typeface="+mn-ea"/>
              </a:rPr>
              <a:t>運営規定</a:t>
            </a:r>
            <a:endParaRPr lang="en-US" altLang="ja-JP" sz="2400" b="1" dirty="0" smtClean="0">
              <a:latin typeface="+mn-ea"/>
            </a:endParaRPr>
          </a:p>
          <a:p>
            <a:r>
              <a:rPr lang="ja-JP" altLang="en-US" sz="2400" b="1" dirty="0" smtClean="0">
                <a:latin typeface="+mn-ea"/>
              </a:rPr>
              <a:t>・契約書、重要</a:t>
            </a:r>
            <a:r>
              <a:rPr lang="ja-JP" altLang="en-US" sz="2400" b="1" dirty="0">
                <a:latin typeface="+mn-ea"/>
              </a:rPr>
              <a:t>事項</a:t>
            </a:r>
            <a:r>
              <a:rPr lang="ja-JP" altLang="en-US" sz="2400" b="1" dirty="0" smtClean="0">
                <a:latin typeface="+mn-ea"/>
              </a:rPr>
              <a:t>説明書、同意書</a:t>
            </a:r>
            <a:endParaRPr lang="en-US" altLang="ja-JP" sz="2400" b="1" dirty="0" smtClean="0">
              <a:latin typeface="+mn-ea"/>
            </a:endParaRPr>
          </a:p>
          <a:p>
            <a:r>
              <a:rPr lang="ja-JP" altLang="en-US" sz="2400" b="1" dirty="0" smtClean="0">
                <a:latin typeface="+mn-ea"/>
              </a:rPr>
              <a:t>・業務日誌等</a:t>
            </a:r>
            <a:endParaRPr lang="en-US" altLang="ja-JP" sz="2400" b="1" dirty="0" smtClean="0">
              <a:latin typeface="+mn-ea"/>
            </a:endParaRPr>
          </a:p>
          <a:p>
            <a:r>
              <a:rPr lang="ja-JP" altLang="en-US" sz="2400" b="1" dirty="0" smtClean="0">
                <a:latin typeface="+mn-ea"/>
              </a:rPr>
              <a:t>・研修の実施、参加状況が確認できる書類</a:t>
            </a:r>
            <a:endParaRPr lang="en-US" altLang="ja-JP" sz="2400" b="1" dirty="0" smtClean="0">
              <a:latin typeface="+mn-ea"/>
            </a:endParaRPr>
          </a:p>
          <a:p>
            <a:r>
              <a:rPr lang="ja-JP" altLang="en-US" sz="2400" b="1" dirty="0" smtClean="0">
                <a:latin typeface="+mn-ea"/>
              </a:rPr>
              <a:t>・苦情（相談）対応に関する記録</a:t>
            </a:r>
            <a:endParaRPr lang="en-US" altLang="ja-JP" sz="2400" b="1" dirty="0" smtClean="0">
              <a:latin typeface="+mn-ea"/>
            </a:endParaRPr>
          </a:p>
          <a:p>
            <a:r>
              <a:rPr lang="ja-JP" altLang="en-US" sz="2400" b="1" dirty="0" smtClean="0">
                <a:latin typeface="+mn-ea"/>
              </a:rPr>
              <a:t>・事故、ひやりはっとに関する記録</a:t>
            </a:r>
            <a:endParaRPr lang="en-US" altLang="ja-JP" sz="2400" b="1" dirty="0" smtClean="0">
              <a:latin typeface="+mn-ea"/>
            </a:endParaRPr>
          </a:p>
          <a:p>
            <a:r>
              <a:rPr lang="ja-JP" altLang="en-US" sz="2400" b="1" dirty="0" smtClean="0">
                <a:latin typeface="+mn-ea"/>
              </a:rPr>
              <a:t>・損害賠償保険加入証等</a:t>
            </a:r>
            <a:endParaRPr lang="en-US" altLang="ja-JP" sz="2400" b="1" dirty="0" smtClean="0">
              <a:latin typeface="+mn-ea"/>
            </a:endParaRPr>
          </a:p>
          <a:p>
            <a:r>
              <a:rPr lang="ja-JP" altLang="en-US" sz="2400" b="1" dirty="0" smtClean="0">
                <a:latin typeface="+mn-ea"/>
              </a:rPr>
              <a:t>・消防計画、避難訓練等の記録</a:t>
            </a:r>
            <a:endParaRPr lang="en-US" altLang="ja-JP" sz="2400" b="1" dirty="0" smtClean="0">
              <a:latin typeface="+mn-ea"/>
            </a:endParaRPr>
          </a:p>
          <a:p>
            <a:r>
              <a:rPr lang="ja-JP" altLang="en-US" sz="2400" b="1" dirty="0" smtClean="0">
                <a:latin typeface="+mn-ea"/>
              </a:rPr>
              <a:t>・各種マニュアル（衛生マニュアル、消毒マニュアル等）</a:t>
            </a:r>
            <a:endParaRPr lang="en-US" altLang="ja-JP" sz="2400" b="1" dirty="0" smtClean="0">
              <a:latin typeface="+mn-ea"/>
            </a:endParaRPr>
          </a:p>
          <a:p>
            <a:r>
              <a:rPr lang="ja-JP" altLang="en-US" sz="2400" b="1" dirty="0" smtClean="0">
                <a:latin typeface="+mn-ea"/>
              </a:rPr>
              <a:t>・車両運行記録</a:t>
            </a:r>
            <a:endParaRPr lang="en-US" altLang="ja-JP" sz="2400" b="1" dirty="0" smtClean="0">
              <a:latin typeface="+mn-ea"/>
            </a:endParaRPr>
          </a:p>
          <a:p>
            <a:r>
              <a:rPr lang="ja-JP" altLang="en-US" sz="2400" b="1" dirty="0" smtClean="0">
                <a:latin typeface="+mn-ea"/>
              </a:rPr>
              <a:t>・サービス計画書（居宅・通所介護）提供表、実績表</a:t>
            </a:r>
            <a:endParaRPr lang="en-US" altLang="ja-JP" sz="2400" b="1" dirty="0" smtClean="0">
              <a:latin typeface="+mn-ea"/>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準備物</a:t>
            </a:r>
            <a:endParaRPr kumimoji="1" lang="ja-JP" altLang="en-US" sz="2400" dirty="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7</a:t>
            </a:fld>
            <a:endParaRPr kumimoji="1" lang="ja-JP" altLang="en-US"/>
          </a:p>
        </p:txBody>
      </p:sp>
      <p:sp>
        <p:nvSpPr>
          <p:cNvPr id="12" name="角丸四角形 11"/>
          <p:cNvSpPr/>
          <p:nvPr/>
        </p:nvSpPr>
        <p:spPr>
          <a:xfrm>
            <a:off x="323528" y="908720"/>
            <a:ext cx="5976664" cy="648072"/>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solidFill>
                  <a:sysClr val="windowText" lastClr="000000"/>
                </a:solidFill>
                <a:latin typeface="+mn-ea"/>
              </a:rPr>
              <a:t>②運営に関する書類等</a:t>
            </a:r>
            <a:endParaRPr lang="en-US" altLang="ja-JP" sz="3200" b="1" dirty="0" smtClean="0">
              <a:solidFill>
                <a:sysClr val="windowText" lastClr="000000"/>
              </a:solidFill>
              <a:latin typeface="+mn-ea"/>
            </a:endParaRPr>
          </a:p>
        </p:txBody>
      </p:sp>
    </p:spTree>
    <p:extLst>
      <p:ext uri="{BB962C8B-B14F-4D97-AF65-F5344CB8AC3E}">
        <p14:creationId xmlns:p14="http://schemas.microsoft.com/office/powerpoint/2010/main" xmlns="" val="3792449941"/>
      </p:ext>
    </p:extLst>
  </p:cSld>
  <p:clrMapOvr>
    <a:masterClrMapping/>
  </p:clrMapOvr>
  <p:transition>
    <p:newsflash/>
    <p:sndAc>
      <p:stSnd>
        <p:snd r:embed="rId2"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準備物</a:t>
            </a:r>
            <a:endParaRPr kumimoji="1" lang="ja-JP" altLang="en-US" sz="2400" dirty="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8</a:t>
            </a:fld>
            <a:endParaRPr kumimoji="1" lang="ja-JP" altLang="en-US"/>
          </a:p>
        </p:txBody>
      </p:sp>
      <p:sp>
        <p:nvSpPr>
          <p:cNvPr id="12" name="角丸四角形 11"/>
          <p:cNvSpPr/>
          <p:nvPr/>
        </p:nvSpPr>
        <p:spPr>
          <a:xfrm>
            <a:off x="6156176" y="1844824"/>
            <a:ext cx="2880320" cy="136815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アセスメントシート</a:t>
            </a:r>
            <a:endParaRPr lang="en-US" altLang="ja-JP" sz="2400" b="1" dirty="0" smtClean="0">
              <a:solidFill>
                <a:sysClr val="windowText" lastClr="000000"/>
              </a:solidFill>
              <a:latin typeface="+mn-ea"/>
            </a:endParaRPr>
          </a:p>
          <a:p>
            <a:r>
              <a:rPr lang="ja-JP" altLang="en-US" sz="2400" b="1" dirty="0" smtClean="0">
                <a:solidFill>
                  <a:sysClr val="windowText" lastClr="000000"/>
                </a:solidFill>
                <a:latin typeface="+mn-ea"/>
              </a:rPr>
              <a:t>契約書・重説</a:t>
            </a:r>
            <a:endParaRPr lang="en-US" altLang="ja-JP" sz="2400" b="1" dirty="0" smtClean="0">
              <a:solidFill>
                <a:sysClr val="windowText" lastClr="000000"/>
              </a:solidFill>
              <a:latin typeface="+mn-ea"/>
            </a:endParaRPr>
          </a:p>
          <a:p>
            <a:r>
              <a:rPr lang="ja-JP" altLang="en-US" sz="2400" b="1" dirty="0" smtClean="0">
                <a:solidFill>
                  <a:sysClr val="windowText" lastClr="000000"/>
                </a:solidFill>
                <a:latin typeface="+mn-ea"/>
              </a:rPr>
              <a:t>計画書</a:t>
            </a:r>
          </a:p>
        </p:txBody>
      </p:sp>
      <p:sp>
        <p:nvSpPr>
          <p:cNvPr id="8" name="角丸四角形 7"/>
          <p:cNvSpPr/>
          <p:nvPr/>
        </p:nvSpPr>
        <p:spPr>
          <a:xfrm>
            <a:off x="1979712" y="836712"/>
            <a:ext cx="3168352" cy="50405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ysClr val="windowText" lastClr="000000"/>
                </a:solidFill>
                <a:latin typeface="HGP創英角ｺﾞｼｯｸUB" pitchFamily="50" charset="-128"/>
                <a:ea typeface="HGP創英角ｺﾞｼｯｸUB" pitchFamily="50" charset="-128"/>
              </a:rPr>
              <a:t>利用者様一覧表</a:t>
            </a:r>
            <a:endParaRPr lang="en-US" altLang="ja-JP" sz="2400" dirty="0" smtClean="0">
              <a:solidFill>
                <a:sysClr val="windowText" lastClr="000000"/>
              </a:solidFill>
              <a:latin typeface="HGP創英角ｺﾞｼｯｸUB" pitchFamily="50" charset="-128"/>
              <a:ea typeface="HGP創英角ｺﾞｼｯｸUB" pitchFamily="50" charset="-128"/>
            </a:endParaRPr>
          </a:p>
        </p:txBody>
      </p:sp>
      <p:sp>
        <p:nvSpPr>
          <p:cNvPr id="13" name="テキスト ボックス 12"/>
          <p:cNvSpPr txBox="1"/>
          <p:nvPr/>
        </p:nvSpPr>
        <p:spPr>
          <a:xfrm>
            <a:off x="5796136" y="4869160"/>
            <a:ext cx="2376264" cy="584775"/>
          </a:xfrm>
          <a:prstGeom prst="rect">
            <a:avLst/>
          </a:prstGeom>
          <a:noFill/>
          <a:ln>
            <a:solidFill>
              <a:schemeClr val="tx1"/>
            </a:solidFill>
          </a:ln>
        </p:spPr>
        <p:txBody>
          <a:bodyPr wrap="square" rtlCol="0">
            <a:spAutoFit/>
          </a:bodyPr>
          <a:lstStyle/>
          <a:p>
            <a:r>
              <a:rPr lang="ja-JP" altLang="en-US" sz="1600" b="1" dirty="0" smtClean="0">
                <a:latin typeface="+mn-ea"/>
              </a:rPr>
              <a:t>④サービスの開始終了時刻と送迎時刻の確認</a:t>
            </a:r>
            <a:endParaRPr lang="en-US" altLang="ja-JP" sz="1600" b="1" dirty="0" smtClean="0">
              <a:latin typeface="+mn-ea"/>
            </a:endParaRPr>
          </a:p>
        </p:txBody>
      </p:sp>
      <p:sp>
        <p:nvSpPr>
          <p:cNvPr id="14" name="角丸四角形 13"/>
          <p:cNvSpPr/>
          <p:nvPr/>
        </p:nvSpPr>
        <p:spPr>
          <a:xfrm>
            <a:off x="323528" y="4437112"/>
            <a:ext cx="3744416" cy="172819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・苦情に関する書類</a:t>
            </a:r>
            <a:endParaRPr lang="en-US" altLang="ja-JP" sz="2400" b="1" dirty="0" smtClean="0">
              <a:solidFill>
                <a:sysClr val="windowText" lastClr="000000"/>
              </a:solidFill>
              <a:latin typeface="+mn-ea"/>
            </a:endParaRPr>
          </a:p>
          <a:p>
            <a:r>
              <a:rPr lang="ja-JP" altLang="en-US" sz="2400" b="1" dirty="0" smtClean="0">
                <a:solidFill>
                  <a:sysClr val="windowText" lastClr="000000"/>
                </a:solidFill>
                <a:latin typeface="+mn-ea"/>
              </a:rPr>
              <a:t>・ヒヤリハット・事故報告書</a:t>
            </a:r>
            <a:endParaRPr lang="en-US" altLang="ja-JP" sz="2400" b="1" dirty="0" smtClean="0">
              <a:solidFill>
                <a:sysClr val="windowText" lastClr="000000"/>
              </a:solidFill>
              <a:latin typeface="+mn-ea"/>
            </a:endParaRPr>
          </a:p>
          <a:p>
            <a:r>
              <a:rPr lang="ja-JP" altLang="en-US" sz="2400" b="1" dirty="0" smtClean="0">
                <a:solidFill>
                  <a:sysClr val="windowText" lastClr="000000"/>
                </a:solidFill>
                <a:latin typeface="+mn-ea"/>
              </a:rPr>
              <a:t>・各種マニュアル</a:t>
            </a:r>
            <a:endParaRPr lang="en-US" altLang="ja-JP" sz="2400" b="1" dirty="0" smtClean="0">
              <a:solidFill>
                <a:sysClr val="windowText" lastClr="000000"/>
              </a:solidFill>
              <a:latin typeface="+mn-ea"/>
            </a:endParaRPr>
          </a:p>
          <a:p>
            <a:r>
              <a:rPr lang="ja-JP" altLang="en-US" sz="2400" b="1" dirty="0" smtClean="0">
                <a:solidFill>
                  <a:sysClr val="windowText" lastClr="000000"/>
                </a:solidFill>
                <a:latin typeface="+mn-ea"/>
              </a:rPr>
              <a:t>・運営規程</a:t>
            </a:r>
            <a:endParaRPr lang="en-US" altLang="ja-JP" sz="2400" b="1" dirty="0" smtClean="0">
              <a:solidFill>
                <a:sysClr val="windowText" lastClr="000000"/>
              </a:solidFill>
              <a:latin typeface="+mn-ea"/>
            </a:endParaRPr>
          </a:p>
        </p:txBody>
      </p:sp>
      <p:sp>
        <p:nvSpPr>
          <p:cNvPr id="16" name="テキスト ボックス 15"/>
          <p:cNvSpPr txBox="1"/>
          <p:nvPr/>
        </p:nvSpPr>
        <p:spPr>
          <a:xfrm>
            <a:off x="6156176" y="3284984"/>
            <a:ext cx="2016224" cy="830997"/>
          </a:xfrm>
          <a:prstGeom prst="rect">
            <a:avLst/>
          </a:prstGeom>
          <a:noFill/>
          <a:ln>
            <a:solidFill>
              <a:schemeClr val="tx1"/>
            </a:solidFill>
          </a:ln>
        </p:spPr>
        <p:txBody>
          <a:bodyPr wrap="square" rtlCol="0">
            <a:spAutoFit/>
          </a:bodyPr>
          <a:lstStyle/>
          <a:p>
            <a:r>
              <a:rPr lang="ja-JP" altLang="en-US" sz="1600" b="1" dirty="0" smtClean="0">
                <a:latin typeface="+mn-ea"/>
              </a:rPr>
              <a:t>③計画書通りのサービス提供がされているか確認</a:t>
            </a:r>
            <a:endParaRPr lang="en-US" altLang="ja-JP" sz="1600" b="1" dirty="0" smtClean="0">
              <a:latin typeface="+mn-ea"/>
            </a:endParaRPr>
          </a:p>
        </p:txBody>
      </p:sp>
      <p:sp>
        <p:nvSpPr>
          <p:cNvPr id="17" name="角丸四角形 16"/>
          <p:cNvSpPr/>
          <p:nvPr/>
        </p:nvSpPr>
        <p:spPr>
          <a:xfrm>
            <a:off x="2843808" y="1988840"/>
            <a:ext cx="1512168" cy="64807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業務日報</a:t>
            </a:r>
            <a:endParaRPr lang="en-US" altLang="ja-JP" sz="2400" b="1" dirty="0" smtClean="0">
              <a:solidFill>
                <a:sysClr val="windowText" lastClr="000000"/>
              </a:solidFill>
              <a:latin typeface="+mn-ea"/>
            </a:endParaRPr>
          </a:p>
        </p:txBody>
      </p:sp>
      <p:sp>
        <p:nvSpPr>
          <p:cNvPr id="18" name="曲折矢印 17"/>
          <p:cNvSpPr/>
          <p:nvPr/>
        </p:nvSpPr>
        <p:spPr>
          <a:xfrm rot="5400000">
            <a:off x="6120170" y="8621"/>
            <a:ext cx="864097" cy="2808312"/>
          </a:xfrm>
          <a:prstGeom prst="bentArrow">
            <a:avLst>
              <a:gd name="adj1" fmla="val 19185"/>
              <a:gd name="adj2" fmla="val 25000"/>
              <a:gd name="adj3" fmla="val 25000"/>
              <a:gd name="adj4" fmla="val 4375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solidFill>
                <a:schemeClr val="tx1"/>
              </a:solidFill>
              <a:latin typeface="+mn-ea"/>
            </a:endParaRPr>
          </a:p>
        </p:txBody>
      </p:sp>
      <p:sp>
        <p:nvSpPr>
          <p:cNvPr id="19" name="テキスト ボックス 18"/>
          <p:cNvSpPr txBox="1"/>
          <p:nvPr/>
        </p:nvSpPr>
        <p:spPr>
          <a:xfrm>
            <a:off x="1691680" y="1484784"/>
            <a:ext cx="1656184" cy="338554"/>
          </a:xfrm>
          <a:prstGeom prst="rect">
            <a:avLst/>
          </a:prstGeom>
          <a:noFill/>
          <a:ln>
            <a:solidFill>
              <a:schemeClr val="tx1"/>
            </a:solidFill>
          </a:ln>
        </p:spPr>
        <p:txBody>
          <a:bodyPr wrap="square" rtlCol="0">
            <a:spAutoFit/>
          </a:bodyPr>
          <a:lstStyle/>
          <a:p>
            <a:r>
              <a:rPr lang="ja-JP" altLang="en-US" sz="1600" b="1" dirty="0" smtClean="0">
                <a:latin typeface="+mn-ea"/>
              </a:rPr>
              <a:t>①利用状況確認</a:t>
            </a:r>
            <a:endParaRPr lang="en-US" altLang="ja-JP" sz="1600" b="1" dirty="0" smtClean="0">
              <a:latin typeface="+mn-ea"/>
            </a:endParaRPr>
          </a:p>
        </p:txBody>
      </p:sp>
      <p:sp>
        <p:nvSpPr>
          <p:cNvPr id="20" name="テキスト ボックス 19"/>
          <p:cNvSpPr txBox="1"/>
          <p:nvPr/>
        </p:nvSpPr>
        <p:spPr>
          <a:xfrm>
            <a:off x="5292080" y="1196752"/>
            <a:ext cx="2088232" cy="584775"/>
          </a:xfrm>
          <a:prstGeom prst="rect">
            <a:avLst/>
          </a:prstGeom>
          <a:noFill/>
          <a:ln>
            <a:solidFill>
              <a:schemeClr val="tx1"/>
            </a:solidFill>
          </a:ln>
        </p:spPr>
        <p:txBody>
          <a:bodyPr wrap="square" rtlCol="0">
            <a:spAutoFit/>
          </a:bodyPr>
          <a:lstStyle/>
          <a:p>
            <a:r>
              <a:rPr lang="ja-JP" altLang="en-US" sz="1600" b="1" dirty="0" smtClean="0">
                <a:latin typeface="+mn-ea"/>
              </a:rPr>
              <a:t>②一覧の中から</a:t>
            </a:r>
            <a:r>
              <a:rPr lang="en-US" altLang="ja-JP" sz="1600" b="1" dirty="0" smtClean="0">
                <a:latin typeface="+mn-ea"/>
              </a:rPr>
              <a:t>1</a:t>
            </a:r>
            <a:r>
              <a:rPr lang="ja-JP" altLang="en-US" sz="1600" b="1" dirty="0" smtClean="0">
                <a:latin typeface="+mn-ea"/>
              </a:rPr>
              <a:t>～数名をピックアップ</a:t>
            </a:r>
            <a:endParaRPr lang="en-US" altLang="ja-JP" sz="1600" b="1" dirty="0" smtClean="0">
              <a:latin typeface="+mn-ea"/>
            </a:endParaRPr>
          </a:p>
        </p:txBody>
      </p:sp>
      <p:sp>
        <p:nvSpPr>
          <p:cNvPr id="22" name="角丸四角形 21"/>
          <p:cNvSpPr/>
          <p:nvPr/>
        </p:nvSpPr>
        <p:spPr>
          <a:xfrm>
            <a:off x="7164288" y="4221088"/>
            <a:ext cx="1872208" cy="57606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日々の記録</a:t>
            </a:r>
            <a:endParaRPr lang="en-US" altLang="ja-JP" sz="2400" b="1" dirty="0" smtClean="0">
              <a:solidFill>
                <a:sysClr val="windowText" lastClr="000000"/>
              </a:solidFill>
              <a:latin typeface="+mn-ea"/>
            </a:endParaRPr>
          </a:p>
        </p:txBody>
      </p:sp>
      <p:sp>
        <p:nvSpPr>
          <p:cNvPr id="23" name="テキスト ボックス 22"/>
          <p:cNvSpPr txBox="1"/>
          <p:nvPr/>
        </p:nvSpPr>
        <p:spPr>
          <a:xfrm>
            <a:off x="179512" y="4026550"/>
            <a:ext cx="1656184" cy="338554"/>
          </a:xfrm>
          <a:prstGeom prst="rect">
            <a:avLst/>
          </a:prstGeom>
          <a:noFill/>
          <a:ln>
            <a:solidFill>
              <a:schemeClr val="tx1"/>
            </a:solidFill>
          </a:ln>
        </p:spPr>
        <p:txBody>
          <a:bodyPr wrap="square" rtlCol="0">
            <a:spAutoFit/>
          </a:bodyPr>
          <a:lstStyle/>
          <a:p>
            <a:r>
              <a:rPr lang="ja-JP" altLang="en-US" sz="1600" b="1" dirty="0" smtClean="0">
                <a:latin typeface="+mn-ea"/>
              </a:rPr>
              <a:t>⑤その他確認物</a:t>
            </a:r>
            <a:endParaRPr lang="en-US" altLang="ja-JP" sz="1600" b="1" dirty="0" smtClean="0">
              <a:latin typeface="+mn-ea"/>
            </a:endParaRPr>
          </a:p>
        </p:txBody>
      </p:sp>
      <p:sp>
        <p:nvSpPr>
          <p:cNvPr id="24" name="テキスト ボックス 23"/>
          <p:cNvSpPr txBox="1"/>
          <p:nvPr/>
        </p:nvSpPr>
        <p:spPr>
          <a:xfrm>
            <a:off x="179512" y="980728"/>
            <a:ext cx="1152128" cy="461665"/>
          </a:xfrm>
          <a:prstGeom prst="rect">
            <a:avLst/>
          </a:prstGeom>
          <a:noFill/>
          <a:ln>
            <a:solidFill>
              <a:schemeClr val="tx1"/>
            </a:solidFill>
          </a:ln>
        </p:spPr>
        <p:txBody>
          <a:bodyPr wrap="square" rtlCol="0">
            <a:spAutoFit/>
          </a:bodyPr>
          <a:lstStyle/>
          <a:p>
            <a:r>
              <a:rPr lang="ja-JP" altLang="en-US" sz="2400" b="1" dirty="0" smtClean="0">
                <a:latin typeface="+mn-ea"/>
              </a:rPr>
              <a:t>相関図</a:t>
            </a:r>
            <a:endParaRPr lang="en-US" altLang="ja-JP" sz="2400" b="1" dirty="0" smtClean="0">
              <a:latin typeface="+mn-ea"/>
            </a:endParaRPr>
          </a:p>
        </p:txBody>
      </p:sp>
      <p:sp>
        <p:nvSpPr>
          <p:cNvPr id="25" name="テキスト ボックス 24"/>
          <p:cNvSpPr txBox="1"/>
          <p:nvPr/>
        </p:nvSpPr>
        <p:spPr>
          <a:xfrm>
            <a:off x="2555776" y="2996952"/>
            <a:ext cx="3096344" cy="830997"/>
          </a:xfrm>
          <a:prstGeom prst="rect">
            <a:avLst/>
          </a:prstGeom>
          <a:noFill/>
        </p:spPr>
        <p:txBody>
          <a:bodyPr wrap="square" rtlCol="0">
            <a:spAutoFit/>
          </a:bodyPr>
          <a:lstStyle/>
          <a:p>
            <a:r>
              <a:rPr lang="en-US" altLang="ja-JP" sz="2400" b="1" dirty="0" smtClean="0">
                <a:solidFill>
                  <a:srgbClr val="FF0000"/>
                </a:solidFill>
                <a:latin typeface="+mn-ea"/>
              </a:rPr>
              <a:t>※</a:t>
            </a:r>
            <a:r>
              <a:rPr lang="ja-JP" altLang="en-US" sz="2400" b="1" dirty="0" smtClean="0">
                <a:solidFill>
                  <a:srgbClr val="FF0000"/>
                </a:solidFill>
                <a:latin typeface="+mn-ea"/>
              </a:rPr>
              <a:t>それぞれに</a:t>
            </a:r>
            <a:endParaRPr lang="en-US" altLang="ja-JP" sz="2400" b="1" dirty="0" smtClean="0">
              <a:solidFill>
                <a:srgbClr val="FF0000"/>
              </a:solidFill>
              <a:latin typeface="+mn-ea"/>
            </a:endParaRPr>
          </a:p>
          <a:p>
            <a:r>
              <a:rPr lang="ja-JP" altLang="en-US" sz="2400" b="1" dirty="0" smtClean="0">
                <a:solidFill>
                  <a:srgbClr val="FF0000"/>
                </a:solidFill>
                <a:latin typeface="+mn-ea"/>
              </a:rPr>
              <a:t>整合性を取られます。</a:t>
            </a:r>
            <a:endParaRPr lang="en-US" altLang="ja-JP" sz="2400" b="1" dirty="0" smtClean="0">
              <a:solidFill>
                <a:srgbClr val="FF0000"/>
              </a:solidFill>
              <a:latin typeface="+mn-ea"/>
            </a:endParaRPr>
          </a:p>
        </p:txBody>
      </p:sp>
      <p:sp>
        <p:nvSpPr>
          <p:cNvPr id="26" name="曲折矢印 25"/>
          <p:cNvSpPr/>
          <p:nvPr/>
        </p:nvSpPr>
        <p:spPr>
          <a:xfrm rot="10800000">
            <a:off x="6948264" y="4797152"/>
            <a:ext cx="1542612" cy="1224136"/>
          </a:xfrm>
          <a:prstGeom prst="bentArrow">
            <a:avLst>
              <a:gd name="adj1" fmla="val 10940"/>
              <a:gd name="adj2" fmla="val 11469"/>
              <a:gd name="adj3" fmla="val 25775"/>
              <a:gd name="adj4" fmla="val 4375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solidFill>
                <a:schemeClr val="tx1"/>
              </a:solidFill>
              <a:latin typeface="+mn-ea"/>
            </a:endParaRPr>
          </a:p>
        </p:txBody>
      </p:sp>
      <p:sp>
        <p:nvSpPr>
          <p:cNvPr id="21" name="上下矢印 20"/>
          <p:cNvSpPr/>
          <p:nvPr/>
        </p:nvSpPr>
        <p:spPr>
          <a:xfrm>
            <a:off x="3419872" y="1340768"/>
            <a:ext cx="340616" cy="648072"/>
          </a:xfrm>
          <a:prstGeom prst="upDownArrow">
            <a:avLst>
              <a:gd name="adj1" fmla="val 45050"/>
              <a:gd name="adj2" fmla="val 5000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mn-ea"/>
            </a:endParaRPr>
          </a:p>
        </p:txBody>
      </p:sp>
      <p:sp>
        <p:nvSpPr>
          <p:cNvPr id="27" name="下矢印 26"/>
          <p:cNvSpPr/>
          <p:nvPr/>
        </p:nvSpPr>
        <p:spPr>
          <a:xfrm>
            <a:off x="8244408" y="3212976"/>
            <a:ext cx="340616" cy="978408"/>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mn-ea"/>
            </a:endParaRPr>
          </a:p>
        </p:txBody>
      </p:sp>
      <p:sp>
        <p:nvSpPr>
          <p:cNvPr id="28" name="角丸四角形 27"/>
          <p:cNvSpPr/>
          <p:nvPr/>
        </p:nvSpPr>
        <p:spPr>
          <a:xfrm>
            <a:off x="5364088" y="5589240"/>
            <a:ext cx="1584176" cy="57606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ysClr val="windowText" lastClr="000000"/>
                </a:solidFill>
                <a:latin typeface="+mn-ea"/>
              </a:rPr>
              <a:t>運行日誌</a:t>
            </a:r>
            <a:endParaRPr lang="en-US" altLang="ja-JP" sz="2400" b="1" dirty="0" smtClean="0">
              <a:solidFill>
                <a:sysClr val="windowText" lastClr="000000"/>
              </a:solidFill>
              <a:latin typeface="+mn-ea"/>
            </a:endParaRPr>
          </a:p>
        </p:txBody>
      </p:sp>
    </p:spTree>
    <p:extLst>
      <p:ext uri="{BB962C8B-B14F-4D97-AF65-F5344CB8AC3E}">
        <p14:creationId xmlns:p14="http://schemas.microsoft.com/office/powerpoint/2010/main" xmlns="" val="345469812"/>
      </p:ext>
    </p:extLst>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395536" y="1578272"/>
            <a:ext cx="8640960" cy="1569660"/>
          </a:xfrm>
          <a:prstGeom prst="rect">
            <a:avLst/>
          </a:prstGeom>
          <a:noFill/>
        </p:spPr>
        <p:txBody>
          <a:bodyPr wrap="square" rtlCol="0">
            <a:spAutoFit/>
          </a:bodyPr>
          <a:lstStyle/>
          <a:p>
            <a:r>
              <a:rPr lang="ja-JP" altLang="en-US" sz="2400" b="1" dirty="0" smtClean="0">
                <a:latin typeface="+mn-ea"/>
              </a:rPr>
              <a:t>・</a:t>
            </a:r>
            <a:r>
              <a:rPr lang="ja-JP" altLang="en-US" sz="2400" b="1" dirty="0">
                <a:latin typeface="+mn-ea"/>
              </a:rPr>
              <a:t>介護</a:t>
            </a:r>
            <a:r>
              <a:rPr lang="ja-JP" altLang="en-US" sz="2400" b="1" dirty="0" smtClean="0">
                <a:latin typeface="+mn-ea"/>
              </a:rPr>
              <a:t>給付費請求書及び介護給付費明細書</a:t>
            </a:r>
            <a:endParaRPr lang="en-US" altLang="ja-JP" sz="2400" b="1" dirty="0" smtClean="0">
              <a:latin typeface="+mn-ea"/>
            </a:endParaRPr>
          </a:p>
          <a:p>
            <a:r>
              <a:rPr lang="ja-JP" altLang="en-US" sz="2400" b="1" dirty="0" smtClean="0">
                <a:latin typeface="+mn-ea"/>
              </a:rPr>
              <a:t>・利用料等請求書、領収書の控え</a:t>
            </a:r>
            <a:endParaRPr lang="en-US" altLang="ja-JP" sz="2400" b="1" dirty="0" smtClean="0">
              <a:latin typeface="+mn-ea"/>
            </a:endParaRPr>
          </a:p>
          <a:p>
            <a:r>
              <a:rPr lang="ja-JP" altLang="en-US" sz="2400" b="1" dirty="0" smtClean="0">
                <a:latin typeface="+mn-ea"/>
              </a:rPr>
              <a:t>・加算の届出、算定を行っている場合、その必要な要件を満たして　　</a:t>
            </a:r>
            <a:endParaRPr lang="en-US" altLang="ja-JP" sz="2400" b="1" dirty="0" smtClean="0">
              <a:latin typeface="+mn-ea"/>
            </a:endParaRPr>
          </a:p>
          <a:p>
            <a:r>
              <a:rPr lang="ja-JP" altLang="en-US" sz="2400" b="1" dirty="0">
                <a:latin typeface="+mn-ea"/>
              </a:rPr>
              <a:t>　</a:t>
            </a:r>
            <a:r>
              <a:rPr lang="ja-JP" altLang="en-US" sz="2400" b="1" dirty="0" smtClean="0">
                <a:latin typeface="+mn-ea"/>
              </a:rPr>
              <a:t>いることが確認できる書類</a:t>
            </a:r>
            <a:endParaRPr lang="en-US" altLang="ja-JP" sz="2400" b="1" dirty="0" smtClean="0">
              <a:latin typeface="+mn-ea"/>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準備物</a:t>
            </a: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9</a:t>
            </a:fld>
            <a:endParaRPr kumimoji="1" lang="ja-JP" altLang="en-US"/>
          </a:p>
        </p:txBody>
      </p:sp>
      <p:sp>
        <p:nvSpPr>
          <p:cNvPr id="12" name="角丸四角形 11"/>
          <p:cNvSpPr/>
          <p:nvPr/>
        </p:nvSpPr>
        <p:spPr>
          <a:xfrm>
            <a:off x="323528" y="908720"/>
            <a:ext cx="5976664" cy="648072"/>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solidFill>
                  <a:sysClr val="windowText" lastClr="000000"/>
                </a:solidFill>
                <a:latin typeface="+mn-ea"/>
              </a:rPr>
              <a:t>③介護給付費に関する書類</a:t>
            </a:r>
            <a:endParaRPr lang="en-US" altLang="ja-JP" sz="3200" b="1" dirty="0" smtClean="0">
              <a:solidFill>
                <a:sysClr val="windowText" lastClr="000000"/>
              </a:solidFill>
              <a:latin typeface="+mn-ea"/>
            </a:endParaRPr>
          </a:p>
        </p:txBody>
      </p:sp>
    </p:spTree>
    <p:extLst>
      <p:ext uri="{BB962C8B-B14F-4D97-AF65-F5344CB8AC3E}">
        <p14:creationId xmlns:p14="http://schemas.microsoft.com/office/powerpoint/2010/main" xmlns="" val="1982806432"/>
      </p:ext>
    </p:extLst>
  </p:cSld>
  <p:clrMapOvr>
    <a:masterClrMapping/>
  </p:clrMapOvr>
  <p:transition>
    <p:newsflash/>
    <p:sndAc>
      <p:stSnd>
        <p:snd r:embed="rId2" name="laser.wav"/>
      </p:stSnd>
    </p:sndAc>
  </p:transition>
  <p:timing>
    <p:tnLst>
      <p:par>
        <p:cTn id="1" dur="indefinite" restart="never" nodeType="tmRoot"/>
      </p:par>
    </p:tnLst>
  </p:timing>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7914</TotalTime>
  <Words>901</Words>
  <Application>Microsoft Office PowerPoint</Application>
  <PresentationFormat>画面に合わせる (4:3)</PresentationFormat>
  <Paragraphs>276</Paragraphs>
  <Slides>23</Slides>
  <Notes>2</Notes>
  <HiddenSlides>0</HiddenSlides>
  <MMClips>0</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テーマ1</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kazama</cp:lastModifiedBy>
  <cp:revision>590</cp:revision>
  <cp:lastPrinted>2015-12-15T03:22:43Z</cp:lastPrinted>
  <dcterms:created xsi:type="dcterms:W3CDTF">2013-07-03T01:02:10Z</dcterms:created>
  <dcterms:modified xsi:type="dcterms:W3CDTF">2015-12-16T00:50:37Z</dcterms:modified>
</cp:coreProperties>
</file>