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7"/>
  </p:notesMasterIdLst>
  <p:sldIdLst>
    <p:sldId id="424" r:id="rId2"/>
    <p:sldId id="425" r:id="rId3"/>
    <p:sldId id="431" r:id="rId4"/>
    <p:sldId id="433" r:id="rId5"/>
    <p:sldId id="434" r:id="rId6"/>
    <p:sldId id="426" r:id="rId7"/>
    <p:sldId id="428" r:id="rId8"/>
    <p:sldId id="429" r:id="rId9"/>
    <p:sldId id="430" r:id="rId10"/>
    <p:sldId id="438" r:id="rId11"/>
    <p:sldId id="439" r:id="rId12"/>
    <p:sldId id="432" r:id="rId13"/>
    <p:sldId id="441" r:id="rId14"/>
    <p:sldId id="435" r:id="rId15"/>
    <p:sldId id="437" r:id="rId16"/>
  </p:sldIdLst>
  <p:sldSz cx="9906000" cy="6858000" type="A4"/>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C632"/>
    <a:srgbClr val="CCFFCC"/>
    <a:srgbClr val="FF5050"/>
    <a:srgbClr val="FF9966"/>
    <a:srgbClr val="FFCCCC"/>
    <a:srgbClr val="66FF99"/>
    <a:srgbClr val="99CCFF"/>
    <a:srgbClr val="FF0000"/>
    <a:srgbClr val="008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74" autoAdjust="0"/>
    <p:restoredTop sz="95394" autoAdjust="0"/>
  </p:normalViewPr>
  <p:slideViewPr>
    <p:cSldViewPr snapToGrid="0">
      <p:cViewPr>
        <p:scale>
          <a:sx n="70" d="100"/>
          <a:sy n="70" d="100"/>
        </p:scale>
        <p:origin x="1781" y="379"/>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04"/>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6" y="5"/>
            <a:ext cx="2950375" cy="497370"/>
          </a:xfrm>
          <a:prstGeom prst="rect">
            <a:avLst/>
          </a:prstGeom>
          <a:noFill/>
          <a:ln w="9525">
            <a:noFill/>
            <a:miter lim="800000"/>
            <a:headEnd/>
            <a:tailEnd/>
          </a:ln>
          <a:effectLst/>
        </p:spPr>
        <p:txBody>
          <a:bodyPr vert="horz" wrap="square" lIns="95635" tIns="47816" rIns="95635" bIns="47816" numCol="1" anchor="t" anchorCtr="0" compatLnSpc="1">
            <a:prstTxWarp prst="textNoShape">
              <a:avLst/>
            </a:prstTxWarp>
          </a:bodyPr>
          <a:lstStyle>
            <a:lvl1pPr defTabSz="957032">
              <a:defRPr sz="1200"/>
            </a:lvl1pPr>
          </a:lstStyle>
          <a:p>
            <a:endParaRPr lang="en-US" altLang="ja-JP" dirty="0"/>
          </a:p>
        </p:txBody>
      </p:sp>
      <p:sp>
        <p:nvSpPr>
          <p:cNvPr id="5123" name="Rectangle 3"/>
          <p:cNvSpPr>
            <a:spLocks noGrp="1" noChangeArrowheads="1"/>
          </p:cNvSpPr>
          <p:nvPr>
            <p:ph type="dt" idx="1"/>
          </p:nvPr>
        </p:nvSpPr>
        <p:spPr bwMode="auto">
          <a:xfrm>
            <a:off x="3855221" y="5"/>
            <a:ext cx="2950374" cy="497370"/>
          </a:xfrm>
          <a:prstGeom prst="rect">
            <a:avLst/>
          </a:prstGeom>
          <a:noFill/>
          <a:ln w="9525">
            <a:noFill/>
            <a:miter lim="800000"/>
            <a:headEnd/>
            <a:tailEnd/>
          </a:ln>
          <a:effectLst/>
        </p:spPr>
        <p:txBody>
          <a:bodyPr vert="horz" wrap="square" lIns="95635" tIns="47816" rIns="95635" bIns="47816" numCol="1" anchor="t" anchorCtr="0" compatLnSpc="1">
            <a:prstTxWarp prst="textNoShape">
              <a:avLst/>
            </a:prstTxWarp>
          </a:bodyPr>
          <a:lstStyle>
            <a:lvl1pPr algn="r" defTabSz="957032">
              <a:defRPr sz="1200"/>
            </a:lvl1pPr>
          </a:lstStyle>
          <a:p>
            <a:endParaRPr lang="en-US" altLang="ja-JP" dirty="0"/>
          </a:p>
        </p:txBody>
      </p:sp>
      <p:sp>
        <p:nvSpPr>
          <p:cNvPr id="5124" name="Rectangle 4"/>
          <p:cNvSpPr>
            <a:spLocks noGrp="1" noRot="1" noChangeAspect="1" noChangeArrowheads="1" noTextEdit="1"/>
          </p:cNvSpPr>
          <p:nvPr>
            <p:ph type="sldImg" idx="2"/>
          </p:nvPr>
        </p:nvSpPr>
        <p:spPr bwMode="auto">
          <a:xfrm>
            <a:off x="711200" y="744538"/>
            <a:ext cx="5386388" cy="3729037"/>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1854" y="4720987"/>
            <a:ext cx="5445118" cy="4473103"/>
          </a:xfrm>
          <a:prstGeom prst="rect">
            <a:avLst/>
          </a:prstGeom>
          <a:noFill/>
          <a:ln w="9525">
            <a:noFill/>
            <a:miter lim="800000"/>
            <a:headEnd/>
            <a:tailEnd/>
          </a:ln>
          <a:effectLst/>
        </p:spPr>
        <p:txBody>
          <a:bodyPr vert="horz" wrap="square" lIns="95635" tIns="47816" rIns="95635" bIns="47816"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126" name="Rectangle 6"/>
          <p:cNvSpPr>
            <a:spLocks noGrp="1" noChangeArrowheads="1"/>
          </p:cNvSpPr>
          <p:nvPr>
            <p:ph type="ftr" sz="quarter" idx="4"/>
          </p:nvPr>
        </p:nvSpPr>
        <p:spPr bwMode="auto">
          <a:xfrm>
            <a:off x="16" y="9440379"/>
            <a:ext cx="2950375" cy="497369"/>
          </a:xfrm>
          <a:prstGeom prst="rect">
            <a:avLst/>
          </a:prstGeom>
          <a:noFill/>
          <a:ln w="9525">
            <a:noFill/>
            <a:miter lim="800000"/>
            <a:headEnd/>
            <a:tailEnd/>
          </a:ln>
          <a:effectLst/>
        </p:spPr>
        <p:txBody>
          <a:bodyPr vert="horz" wrap="square" lIns="95635" tIns="47816" rIns="95635" bIns="47816" numCol="1" anchor="b" anchorCtr="0" compatLnSpc="1">
            <a:prstTxWarp prst="textNoShape">
              <a:avLst/>
            </a:prstTxWarp>
          </a:bodyPr>
          <a:lstStyle>
            <a:lvl1pPr defTabSz="957032">
              <a:defRPr sz="1200"/>
            </a:lvl1pPr>
          </a:lstStyle>
          <a:p>
            <a:endParaRPr lang="en-US" altLang="ja-JP" dirty="0"/>
          </a:p>
        </p:txBody>
      </p:sp>
      <p:sp>
        <p:nvSpPr>
          <p:cNvPr id="5127" name="Rectangle 7"/>
          <p:cNvSpPr>
            <a:spLocks noGrp="1" noChangeArrowheads="1"/>
          </p:cNvSpPr>
          <p:nvPr>
            <p:ph type="sldNum" sz="quarter" idx="5"/>
          </p:nvPr>
        </p:nvSpPr>
        <p:spPr bwMode="auto">
          <a:xfrm>
            <a:off x="3855221" y="9440379"/>
            <a:ext cx="2950374" cy="497369"/>
          </a:xfrm>
          <a:prstGeom prst="rect">
            <a:avLst/>
          </a:prstGeom>
          <a:noFill/>
          <a:ln w="9525">
            <a:noFill/>
            <a:miter lim="800000"/>
            <a:headEnd/>
            <a:tailEnd/>
          </a:ln>
          <a:effectLst/>
        </p:spPr>
        <p:txBody>
          <a:bodyPr vert="horz" wrap="square" lIns="95635" tIns="47816" rIns="95635" bIns="47816" numCol="1" anchor="b" anchorCtr="0" compatLnSpc="1">
            <a:prstTxWarp prst="textNoShape">
              <a:avLst/>
            </a:prstTxWarp>
          </a:bodyPr>
          <a:lstStyle>
            <a:lvl1pPr algn="r" defTabSz="957032">
              <a:defRPr sz="1200"/>
            </a:lvl1pPr>
          </a:lstStyle>
          <a:p>
            <a:fld id="{F2D49F3C-187B-4732-82EE-8BC0F0C7457B}" type="slidenum">
              <a:rPr lang="en-US" altLang="ja-JP"/>
              <a:pPr/>
              <a:t>‹#›</a:t>
            </a:fld>
            <a:endParaRPr lang="en-US" altLang="ja-JP" dirty="0"/>
          </a:p>
        </p:txBody>
      </p:sp>
    </p:spTree>
    <p:extLst>
      <p:ext uri="{BB962C8B-B14F-4D97-AF65-F5344CB8AC3E}">
        <p14:creationId xmlns:p14="http://schemas.microsoft.com/office/powerpoint/2010/main" val="8278067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1</a:t>
            </a:fld>
            <a:endParaRPr lang="en-US" altLang="ja-JP" dirty="0"/>
          </a:p>
        </p:txBody>
      </p:sp>
    </p:spTree>
    <p:extLst>
      <p:ext uri="{BB962C8B-B14F-4D97-AF65-F5344CB8AC3E}">
        <p14:creationId xmlns:p14="http://schemas.microsoft.com/office/powerpoint/2010/main" val="347431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11</a:t>
            </a:fld>
            <a:endParaRPr lang="en-US" altLang="ja-JP" dirty="0"/>
          </a:p>
        </p:txBody>
      </p:sp>
    </p:spTree>
    <p:extLst>
      <p:ext uri="{BB962C8B-B14F-4D97-AF65-F5344CB8AC3E}">
        <p14:creationId xmlns:p14="http://schemas.microsoft.com/office/powerpoint/2010/main" val="3518133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12</a:t>
            </a:fld>
            <a:endParaRPr lang="en-US" altLang="ja-JP" dirty="0"/>
          </a:p>
        </p:txBody>
      </p:sp>
    </p:spTree>
    <p:extLst>
      <p:ext uri="{BB962C8B-B14F-4D97-AF65-F5344CB8AC3E}">
        <p14:creationId xmlns:p14="http://schemas.microsoft.com/office/powerpoint/2010/main" val="25775881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13</a:t>
            </a:fld>
            <a:endParaRPr lang="en-US" altLang="ja-JP" dirty="0"/>
          </a:p>
        </p:txBody>
      </p:sp>
    </p:spTree>
    <p:extLst>
      <p:ext uri="{BB962C8B-B14F-4D97-AF65-F5344CB8AC3E}">
        <p14:creationId xmlns:p14="http://schemas.microsoft.com/office/powerpoint/2010/main" val="24571059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14</a:t>
            </a:fld>
            <a:endParaRPr lang="en-US" altLang="ja-JP" dirty="0"/>
          </a:p>
        </p:txBody>
      </p:sp>
    </p:spTree>
    <p:extLst>
      <p:ext uri="{BB962C8B-B14F-4D97-AF65-F5344CB8AC3E}">
        <p14:creationId xmlns:p14="http://schemas.microsoft.com/office/powerpoint/2010/main" val="27389016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15</a:t>
            </a:fld>
            <a:endParaRPr lang="en-US" altLang="ja-JP" dirty="0"/>
          </a:p>
        </p:txBody>
      </p:sp>
    </p:spTree>
    <p:extLst>
      <p:ext uri="{BB962C8B-B14F-4D97-AF65-F5344CB8AC3E}">
        <p14:creationId xmlns:p14="http://schemas.microsoft.com/office/powerpoint/2010/main" val="2051317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2</a:t>
            </a:fld>
            <a:endParaRPr lang="en-US" altLang="ja-JP" dirty="0"/>
          </a:p>
        </p:txBody>
      </p:sp>
    </p:spTree>
    <p:extLst>
      <p:ext uri="{BB962C8B-B14F-4D97-AF65-F5344CB8AC3E}">
        <p14:creationId xmlns:p14="http://schemas.microsoft.com/office/powerpoint/2010/main" val="2241058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3</a:t>
            </a:fld>
            <a:endParaRPr lang="en-US" altLang="ja-JP" dirty="0"/>
          </a:p>
        </p:txBody>
      </p:sp>
    </p:spTree>
    <p:extLst>
      <p:ext uri="{BB962C8B-B14F-4D97-AF65-F5344CB8AC3E}">
        <p14:creationId xmlns:p14="http://schemas.microsoft.com/office/powerpoint/2010/main" val="2024626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4</a:t>
            </a:fld>
            <a:endParaRPr lang="en-US" altLang="ja-JP" dirty="0"/>
          </a:p>
        </p:txBody>
      </p:sp>
    </p:spTree>
    <p:extLst>
      <p:ext uri="{BB962C8B-B14F-4D97-AF65-F5344CB8AC3E}">
        <p14:creationId xmlns:p14="http://schemas.microsoft.com/office/powerpoint/2010/main" val="392668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5</a:t>
            </a:fld>
            <a:endParaRPr lang="en-US" altLang="ja-JP" dirty="0"/>
          </a:p>
        </p:txBody>
      </p:sp>
    </p:spTree>
    <p:extLst>
      <p:ext uri="{BB962C8B-B14F-4D97-AF65-F5344CB8AC3E}">
        <p14:creationId xmlns:p14="http://schemas.microsoft.com/office/powerpoint/2010/main" val="1583789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6</a:t>
            </a:fld>
            <a:endParaRPr lang="en-US" altLang="ja-JP" dirty="0"/>
          </a:p>
        </p:txBody>
      </p:sp>
    </p:spTree>
    <p:extLst>
      <p:ext uri="{BB962C8B-B14F-4D97-AF65-F5344CB8AC3E}">
        <p14:creationId xmlns:p14="http://schemas.microsoft.com/office/powerpoint/2010/main" val="1133311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7</a:t>
            </a:fld>
            <a:endParaRPr lang="en-US" altLang="ja-JP" dirty="0"/>
          </a:p>
        </p:txBody>
      </p:sp>
    </p:spTree>
    <p:extLst>
      <p:ext uri="{BB962C8B-B14F-4D97-AF65-F5344CB8AC3E}">
        <p14:creationId xmlns:p14="http://schemas.microsoft.com/office/powerpoint/2010/main" val="2114719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9</a:t>
            </a:fld>
            <a:endParaRPr lang="en-US" altLang="ja-JP" dirty="0"/>
          </a:p>
        </p:txBody>
      </p:sp>
    </p:spTree>
    <p:extLst>
      <p:ext uri="{BB962C8B-B14F-4D97-AF65-F5344CB8AC3E}">
        <p14:creationId xmlns:p14="http://schemas.microsoft.com/office/powerpoint/2010/main" val="2073060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2D49F3C-187B-4732-82EE-8BC0F0C7457B}" type="slidenum">
              <a:rPr lang="en-US" altLang="ja-JP" smtClean="0"/>
              <a:pPr/>
              <a:t>10</a:t>
            </a:fld>
            <a:endParaRPr lang="en-US" altLang="ja-JP" dirty="0"/>
          </a:p>
        </p:txBody>
      </p:sp>
    </p:spTree>
    <p:extLst>
      <p:ext uri="{BB962C8B-B14F-4D97-AF65-F5344CB8AC3E}">
        <p14:creationId xmlns:p14="http://schemas.microsoft.com/office/powerpoint/2010/main" val="780084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F9064563-A244-454F-9B1D-F19B781A042E}" type="slidenum">
              <a:rPr lang="en-US" altLang="ja-JP"/>
              <a:pPr/>
              <a:t>‹#›</a:t>
            </a:fld>
            <a:endParaRPr lang="en-US" altLang="ja-JP" dirty="0"/>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1600200"/>
            <a:ext cx="89154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C16808C2-664E-4718-8770-D477262BE7D3}" type="slidenum">
              <a:rPr lang="en-US" altLang="ja-JP"/>
              <a:pPr/>
              <a:t>‹#›</a:t>
            </a:fld>
            <a:endParaRPr lang="en-US" altLang="ja-JP" dirty="0"/>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38"/>
            <a:ext cx="6534150"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D927ADB9-7879-47F8-B470-B48FE686E5B2}" type="slidenum">
              <a:rPr lang="en-US" altLang="ja-JP"/>
              <a:pPr/>
              <a:t>‹#›</a:t>
            </a:fld>
            <a:endParaRPr lang="en-US" altLang="ja-JP" dirty="0"/>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95300" y="1600200"/>
            <a:ext cx="89154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4CF7052C-847C-450A-B984-944CCFBB9DC6}" type="slidenum">
              <a:rPr lang="en-US" altLang="ja-JP"/>
              <a:pPr/>
              <a:t>‹#›</a:t>
            </a:fld>
            <a:endParaRPr lang="en-US" altLang="ja-JP" dirty="0"/>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402E1DC0-76CA-4C8F-AFED-E5199D513430}" type="slidenum">
              <a:rPr lang="en-US" altLang="ja-JP"/>
              <a:pPr/>
              <a:t>‹#›</a:t>
            </a:fld>
            <a:endParaRPr lang="en-US" altLang="ja-JP" dirty="0"/>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FFC8CF8D-D02E-4B84-A8AC-0CE8C8CE668F}" type="slidenum">
              <a:rPr lang="en-US" altLang="ja-JP"/>
              <a:pPr/>
              <a:t>‹#›</a:t>
            </a:fld>
            <a:endParaRPr lang="en-US" altLang="ja-JP" dirty="0"/>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54F935B1-8096-44F9-9AE6-30B40C6CF24D}" type="slidenum">
              <a:rPr lang="en-US" altLang="ja-JP"/>
              <a:pPr/>
              <a:t>‹#›</a:t>
            </a:fld>
            <a:endParaRPr lang="en-US" altLang="ja-JP" dirty="0"/>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0B0D809-F802-4E7E-AF1B-0E1E676735E3}" type="slidenum">
              <a:rPr lang="en-US" altLang="ja-JP"/>
              <a:pPr/>
              <a:t>‹#›</a:t>
            </a:fld>
            <a:endParaRPr lang="en-US" altLang="ja-JP" dirty="0"/>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93FCB9F5-05EA-4292-814A-7EE8D9624B3C}" type="slidenum">
              <a:rPr lang="en-US" altLang="ja-JP"/>
              <a:pPr/>
              <a:t>‹#›</a:t>
            </a:fld>
            <a:endParaRPr lang="en-US" altLang="ja-JP" dirty="0"/>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A9D643F8-2399-4FB8-8609-FB61AB39E467}" type="slidenum">
              <a:rPr lang="en-US" altLang="ja-JP"/>
              <a:pPr/>
              <a:t>‹#›</a:t>
            </a:fld>
            <a:endParaRPr lang="en-US" altLang="ja-JP" dirty="0"/>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dirty="0"/>
          </a:p>
        </p:txBody>
      </p:sp>
      <p:sp>
        <p:nvSpPr>
          <p:cNvPr id="4" name="テキスト プレースホルダ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942E9B08-B142-417A-B2BE-CED7A526987C}" type="slidenum">
              <a:rPr lang="en-US" altLang="ja-JP"/>
              <a:pPr/>
              <a:t>‹#›</a:t>
            </a:fld>
            <a:endParaRPr lang="en-US" altLang="ja-JP" dirty="0"/>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0"/>
            <a:ext cx="9906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853488" y="6597650"/>
            <a:ext cx="1052512"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7211A6B5-7D6F-4901-9715-CB7D47E03646}" type="slidenum">
              <a:rPr lang="en-US" altLang="ja-JP"/>
              <a:pPr/>
              <a:t>‹#›</a:t>
            </a:fld>
            <a:endParaRPr lang="en-US" altLang="ja-JP" dirty="0"/>
          </a:p>
        </p:txBody>
      </p:sp>
      <p:sp>
        <p:nvSpPr>
          <p:cNvPr id="1446921" name="Rectangle 9"/>
          <p:cNvSpPr>
            <a:spLocks noChangeArrowheads="1"/>
          </p:cNvSpPr>
          <p:nvPr/>
        </p:nvSpPr>
        <p:spPr bwMode="auto">
          <a:xfrm>
            <a:off x="31750" y="6346825"/>
            <a:ext cx="3386138"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dirty="0"/>
          </a:p>
        </p:txBody>
      </p:sp>
      <p:pic>
        <p:nvPicPr>
          <p:cNvPr id="1446922" name="Picture 10" descr="across_1"/>
          <p:cNvPicPr>
            <a:picLocks noChangeAspect="1" noChangeArrowheads="1"/>
          </p:cNvPicPr>
          <p:nvPr/>
        </p:nvPicPr>
        <p:blipFill>
          <a:blip r:embed="rId15" cstate="print"/>
          <a:srcRect/>
          <a:stretch>
            <a:fillRect/>
          </a:stretch>
        </p:blipFill>
        <p:spPr bwMode="auto">
          <a:xfrm>
            <a:off x="46038" y="6359525"/>
            <a:ext cx="700087"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806450" y="6410325"/>
            <a:ext cx="2597150"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5"/>
            <a:ext cx="9906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0"/>
            <a:ext cx="9906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3"/>
            <a:ext cx="9906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8380413" y="111125"/>
            <a:ext cx="1428750"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ransition>
    <p:newsflash/>
    <p:sndAc>
      <p:stSnd>
        <p:snd r:embed="rId13" name="laser.wav"/>
      </p:stSnd>
    </p:sndAc>
  </p:transition>
  <p:timing>
    <p:tnLst>
      <p:par>
        <p:cTn id="1" dur="indefinite" restart="never" nodeType="tmRoot"/>
      </p:par>
    </p:tnLst>
  </p:timing>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1</a:t>
            </a:fld>
            <a:endParaRPr lang="en-US" altLang="ja-JP" sz="1000" dirty="0">
              <a:solidFill>
                <a:schemeClr val="bg1"/>
              </a:solidFill>
              <a:ea typeface="HGP創英角ｺﾞｼｯｸUB" pitchFamily="50" charset="-128"/>
            </a:endParaRPr>
          </a:p>
        </p:txBody>
      </p:sp>
      <p:sp>
        <p:nvSpPr>
          <p:cNvPr id="1016911" name="Rectangle 79"/>
          <p:cNvSpPr>
            <a:spLocks noGrp="1" noChangeArrowheads="1"/>
          </p:cNvSpPr>
          <p:nvPr>
            <p:ph type="ctrTitle"/>
          </p:nvPr>
        </p:nvSpPr>
        <p:spPr bwMode="auto">
          <a:xfrm>
            <a:off x="124618" y="1904173"/>
            <a:ext cx="9656763" cy="2791258"/>
          </a:xfrm>
          <a:noFill/>
          <a:ln>
            <a:miter lim="800000"/>
            <a:headEnd/>
            <a:tailEnd/>
          </a:ln>
        </p:spPr>
        <p:txBody>
          <a:bodyPr vert="horz" wrap="none" lIns="91440" tIns="45720" rIns="91440" bIns="45720" numCol="1" anchor="ctr" anchorCtr="0" compatLnSpc="1">
            <a:prstTxWarp prst="textNoShape">
              <a:avLst/>
            </a:prstTxWarp>
          </a:bodyPr>
          <a:lstStyle/>
          <a:p>
            <a:r>
              <a:rPr lang="ja-JP" altLang="en-US" sz="5000" b="1" dirty="0" smtClean="0">
                <a:solidFill>
                  <a:schemeClr val="tx1"/>
                </a:solidFill>
                <a:latin typeface="Arial Black" pitchFamily="34" charset="0"/>
              </a:rPr>
              <a:t>感染症の事例報告</a:t>
            </a:r>
            <a:endParaRPr lang="ja-JP" altLang="en-US" sz="5000" b="1" dirty="0">
              <a:solidFill>
                <a:schemeClr val="tx1"/>
              </a:solidFill>
              <a:latin typeface="Arial Black" pitchFamily="34" charset="0"/>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Tree>
    <p:extLst>
      <p:ext uri="{BB962C8B-B14F-4D97-AF65-F5344CB8AC3E}">
        <p14:creationId xmlns:p14="http://schemas.microsoft.com/office/powerpoint/2010/main" val="2485614207"/>
      </p:ext>
    </p:extLst>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10</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8" name="テキスト ボックス 7"/>
          <p:cNvSpPr txBox="1"/>
          <p:nvPr/>
        </p:nvSpPr>
        <p:spPr>
          <a:xfrm>
            <a:off x="176774" y="781050"/>
            <a:ext cx="9552451" cy="3477875"/>
          </a:xfrm>
          <a:prstGeom prst="rect">
            <a:avLst/>
          </a:prstGeom>
          <a:noFill/>
        </p:spPr>
        <p:txBody>
          <a:bodyPr wrap="square" rtlCol="0">
            <a:spAutoFit/>
          </a:bodyPr>
          <a:lstStyle/>
          <a:p>
            <a:r>
              <a:rPr lang="ja-JP" altLang="en-US" sz="2200" dirty="0" smtClean="0">
                <a:latin typeface="+mn-ea"/>
                <a:ea typeface="+mn-ea"/>
              </a:rPr>
              <a:t>感染症を患った方の受入れの問合せでご相談を頂いたケース</a:t>
            </a:r>
            <a:endParaRPr lang="en-US" altLang="ja-JP" sz="2200" dirty="0" smtClean="0">
              <a:latin typeface="+mn-ea"/>
              <a:ea typeface="+mn-ea"/>
            </a:endParaRPr>
          </a:p>
          <a:p>
            <a:endParaRPr lang="en-US" altLang="ja-JP" sz="2200" dirty="0">
              <a:latin typeface="+mn-ea"/>
              <a:ea typeface="+mn-ea"/>
            </a:endParaRPr>
          </a:p>
          <a:p>
            <a:r>
              <a:rPr lang="ja-JP" altLang="en-US" sz="2200" dirty="0" smtClean="0">
                <a:latin typeface="+mn-ea"/>
                <a:ea typeface="+mn-ea"/>
              </a:rPr>
              <a:t>①</a:t>
            </a:r>
            <a:r>
              <a:rPr lang="ja-JP" altLang="en-US" sz="2200" dirty="0" smtClean="0">
                <a:latin typeface="+mn-ea"/>
                <a:ea typeface="+mn-ea"/>
              </a:rPr>
              <a:t>エイズ（</a:t>
            </a:r>
            <a:r>
              <a:rPr lang="en-US" altLang="ja-JP" sz="2200" dirty="0" smtClean="0">
                <a:latin typeface="+mn-ea"/>
                <a:ea typeface="+mn-ea"/>
              </a:rPr>
              <a:t>HIV</a:t>
            </a:r>
            <a:r>
              <a:rPr lang="ja-JP" altLang="en-US" sz="2200" dirty="0" smtClean="0">
                <a:latin typeface="+mn-ea"/>
                <a:ea typeface="+mn-ea"/>
              </a:rPr>
              <a:t>）</a:t>
            </a:r>
            <a:endParaRPr lang="en-US" altLang="ja-JP" sz="2200" dirty="0" smtClean="0">
              <a:latin typeface="+mn-ea"/>
              <a:ea typeface="+mn-ea"/>
            </a:endParaRPr>
          </a:p>
          <a:p>
            <a:endParaRPr lang="en-US" altLang="ja-JP" sz="2200" dirty="0" smtClean="0">
              <a:latin typeface="+mn-ea"/>
              <a:ea typeface="+mn-ea"/>
            </a:endParaRPr>
          </a:p>
          <a:p>
            <a:r>
              <a:rPr lang="ja-JP" altLang="en-US" sz="2200" dirty="0" smtClean="0">
                <a:latin typeface="+mn-ea"/>
                <a:ea typeface="+mn-ea"/>
              </a:rPr>
              <a:t>受入れ可能です。</a:t>
            </a:r>
            <a:endParaRPr lang="en-US" altLang="ja-JP" sz="2200" dirty="0" smtClean="0">
              <a:latin typeface="+mn-ea"/>
              <a:ea typeface="+mn-ea"/>
            </a:endParaRPr>
          </a:p>
          <a:p>
            <a:r>
              <a:rPr lang="ja-JP" altLang="en-US" sz="2200" dirty="0" smtClean="0">
                <a:latin typeface="+mn-ea"/>
                <a:ea typeface="+mn-ea"/>
              </a:rPr>
              <a:t>エイズは、</a:t>
            </a:r>
            <a:r>
              <a:rPr lang="en-US" altLang="ja-JP" sz="2200" dirty="0" smtClean="0">
                <a:latin typeface="+mn-ea"/>
                <a:ea typeface="+mn-ea"/>
              </a:rPr>
              <a:t>B</a:t>
            </a:r>
            <a:r>
              <a:rPr lang="ja-JP" altLang="en-US" sz="2200" dirty="0" smtClean="0">
                <a:latin typeface="+mn-ea"/>
                <a:ea typeface="+mn-ea"/>
              </a:rPr>
              <a:t>型・</a:t>
            </a:r>
            <a:r>
              <a:rPr lang="en-US" altLang="ja-JP" sz="2200" dirty="0" smtClean="0">
                <a:latin typeface="+mn-ea"/>
                <a:ea typeface="+mn-ea"/>
              </a:rPr>
              <a:t>C</a:t>
            </a:r>
            <a:r>
              <a:rPr lang="ja-JP" altLang="en-US" sz="2200" dirty="0" smtClean="0">
                <a:latin typeface="+mn-ea"/>
                <a:ea typeface="+mn-ea"/>
              </a:rPr>
              <a:t>型肝炎に比べると感染率は低く、日常生活で感染することはありません。</a:t>
            </a:r>
            <a:endParaRPr lang="en-US" altLang="ja-JP" sz="2200" dirty="0" smtClean="0">
              <a:latin typeface="+mn-ea"/>
              <a:ea typeface="+mn-ea"/>
            </a:endParaRPr>
          </a:p>
          <a:p>
            <a:r>
              <a:rPr lang="ja-JP" altLang="en-US" sz="2200" dirty="0" smtClean="0">
                <a:latin typeface="+mn-ea"/>
                <a:ea typeface="+mn-ea"/>
              </a:rPr>
              <a:t>（感染原因は、性行為や血液による感染、母子感染となります。）</a:t>
            </a:r>
            <a:endParaRPr lang="en-US" altLang="ja-JP" sz="2200" dirty="0" smtClean="0">
              <a:latin typeface="+mn-ea"/>
              <a:ea typeface="+mn-ea"/>
            </a:endParaRPr>
          </a:p>
          <a:p>
            <a:endParaRPr lang="en-US" altLang="ja-JP" sz="2200" dirty="0" smtClean="0"/>
          </a:p>
          <a:p>
            <a:endParaRPr lang="en-US" altLang="ja-JP" sz="2200" dirty="0">
              <a:latin typeface="+mn-ea"/>
              <a:ea typeface="+mn-ea"/>
            </a:endParaRPr>
          </a:p>
        </p:txBody>
      </p:sp>
      <p:sp>
        <p:nvSpPr>
          <p:cNvPr id="3" name="正方形/長方形 2"/>
          <p:cNvSpPr/>
          <p:nvPr/>
        </p:nvSpPr>
        <p:spPr>
          <a:xfrm>
            <a:off x="176773" y="3683515"/>
            <a:ext cx="9552451" cy="2462213"/>
          </a:xfrm>
          <a:prstGeom prst="rect">
            <a:avLst/>
          </a:prstGeom>
          <a:solidFill>
            <a:srgbClr val="CCFFCC"/>
          </a:solidFill>
        </p:spPr>
        <p:txBody>
          <a:bodyPr wrap="square">
            <a:spAutoFit/>
          </a:bodyPr>
          <a:lstStyle/>
          <a:p>
            <a:r>
              <a:rPr lang="ja-JP" altLang="en-US" sz="2200" dirty="0">
                <a:solidFill>
                  <a:srgbClr val="FF0000"/>
                </a:solidFill>
              </a:rPr>
              <a:t>傷口とは？</a:t>
            </a:r>
            <a:endParaRPr lang="en-US" altLang="ja-JP" sz="2200" dirty="0">
              <a:solidFill>
                <a:srgbClr val="FF0000"/>
              </a:solidFill>
            </a:endParaRPr>
          </a:p>
          <a:p>
            <a:r>
              <a:rPr lang="ja-JP" altLang="en-US" sz="2200" dirty="0"/>
              <a:t>治りきっていない、皮膚にできたすり傷や切り傷を指します。 血管が開いている状態のため、ウイルスが体内に入り込みやすい状態になっています。</a:t>
            </a:r>
            <a:endParaRPr lang="en-US" altLang="ja-JP" sz="2200" dirty="0"/>
          </a:p>
          <a:p>
            <a:r>
              <a:rPr lang="ja-JP" altLang="en-US" sz="2200" dirty="0">
                <a:solidFill>
                  <a:srgbClr val="FF0000"/>
                </a:solidFill>
              </a:rPr>
              <a:t>粘膜とは？</a:t>
            </a:r>
            <a:endParaRPr lang="en-US" altLang="ja-JP" sz="2200" dirty="0">
              <a:solidFill>
                <a:srgbClr val="FF0000"/>
              </a:solidFill>
            </a:endParaRPr>
          </a:p>
          <a:p>
            <a:r>
              <a:rPr lang="ja-JP" altLang="en-US" sz="2200" dirty="0"/>
              <a:t>体内の、常に粘液で湿っている組織を指します。たとえば、 口・のどの中、鼻の奥、目の中、膣内、直腸、ペニスの尿道などが 粘膜におおわれています。粘膜はものを吸収しやすいので、ウイルス も入り込みやすいのです。</a:t>
            </a:r>
          </a:p>
        </p:txBody>
      </p:sp>
    </p:spTree>
    <p:extLst>
      <p:ext uri="{BB962C8B-B14F-4D97-AF65-F5344CB8AC3E}">
        <p14:creationId xmlns:p14="http://schemas.microsoft.com/office/powerpoint/2010/main" val="1335913317"/>
      </p:ext>
    </p:extLst>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11</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8" name="テキスト ボックス 7"/>
          <p:cNvSpPr txBox="1"/>
          <p:nvPr/>
        </p:nvSpPr>
        <p:spPr>
          <a:xfrm>
            <a:off x="91888" y="781050"/>
            <a:ext cx="9552451" cy="3139321"/>
          </a:xfrm>
          <a:prstGeom prst="rect">
            <a:avLst/>
          </a:prstGeom>
          <a:noFill/>
        </p:spPr>
        <p:txBody>
          <a:bodyPr wrap="square" rtlCol="0">
            <a:spAutoFit/>
          </a:bodyPr>
          <a:lstStyle/>
          <a:p>
            <a:r>
              <a:rPr lang="ja-JP" altLang="en-US" sz="2200" dirty="0" smtClean="0">
                <a:latin typeface="+mn-ea"/>
                <a:ea typeface="+mn-ea"/>
              </a:rPr>
              <a:t>よって、</a:t>
            </a:r>
            <a:endParaRPr lang="en-US" altLang="ja-JP" sz="2200" dirty="0" smtClean="0">
              <a:latin typeface="+mn-ea"/>
              <a:ea typeface="+mn-ea"/>
            </a:endParaRPr>
          </a:p>
          <a:p>
            <a:r>
              <a:rPr lang="ja-JP" altLang="en-US" sz="2200" dirty="0" smtClean="0">
                <a:latin typeface="+mn-ea"/>
                <a:ea typeface="+mn-ea"/>
              </a:rPr>
              <a:t>・体に触れる</a:t>
            </a:r>
            <a:endParaRPr lang="en-US" altLang="ja-JP" sz="2200" dirty="0" smtClean="0">
              <a:latin typeface="+mn-ea"/>
              <a:ea typeface="+mn-ea"/>
            </a:endParaRPr>
          </a:p>
          <a:p>
            <a:r>
              <a:rPr lang="ja-JP" altLang="en-US" sz="2200" dirty="0" smtClean="0">
                <a:latin typeface="+mn-ea"/>
                <a:ea typeface="+mn-ea"/>
              </a:rPr>
              <a:t>・握手をする</a:t>
            </a:r>
            <a:endParaRPr lang="en-US" altLang="ja-JP" sz="2200" dirty="0" smtClean="0">
              <a:latin typeface="+mn-ea"/>
              <a:ea typeface="+mn-ea"/>
            </a:endParaRPr>
          </a:p>
          <a:p>
            <a:r>
              <a:rPr lang="ja-JP" altLang="en-US" sz="2200" dirty="0" smtClean="0">
                <a:latin typeface="+mn-ea"/>
                <a:ea typeface="+mn-ea"/>
              </a:rPr>
              <a:t>・トイレ・お風呂の共有</a:t>
            </a:r>
            <a:endParaRPr lang="en-US" altLang="ja-JP" sz="2200" dirty="0" smtClean="0">
              <a:latin typeface="+mn-ea"/>
              <a:ea typeface="+mn-ea"/>
            </a:endParaRPr>
          </a:p>
          <a:p>
            <a:r>
              <a:rPr lang="ja-JP" altLang="en-US" sz="2200" dirty="0" smtClean="0">
                <a:latin typeface="+mn-ea"/>
                <a:ea typeface="+mn-ea"/>
              </a:rPr>
              <a:t>・咳やくしゃみ</a:t>
            </a:r>
            <a:endParaRPr lang="en-US" altLang="ja-JP" sz="2200" dirty="0" smtClean="0">
              <a:latin typeface="+mn-ea"/>
              <a:ea typeface="+mn-ea"/>
            </a:endParaRPr>
          </a:p>
          <a:p>
            <a:r>
              <a:rPr lang="ja-JP" altLang="en-US" sz="2200" dirty="0" smtClean="0">
                <a:latin typeface="+mn-ea"/>
                <a:ea typeface="+mn-ea"/>
              </a:rPr>
              <a:t>・お箸や食器の共有</a:t>
            </a:r>
            <a:endParaRPr lang="en-US" altLang="ja-JP" sz="2200" dirty="0" smtClean="0">
              <a:latin typeface="+mn-ea"/>
              <a:ea typeface="+mn-ea"/>
            </a:endParaRPr>
          </a:p>
          <a:p>
            <a:r>
              <a:rPr lang="ja-JP" altLang="en-US" sz="2200" dirty="0" smtClean="0">
                <a:latin typeface="+mn-ea"/>
                <a:ea typeface="+mn-ea"/>
              </a:rPr>
              <a:t>・蚊やダニなどに刺される</a:t>
            </a:r>
            <a:endParaRPr lang="en-US" altLang="ja-JP" sz="2200" dirty="0" smtClean="0">
              <a:latin typeface="+mn-ea"/>
              <a:ea typeface="+mn-ea"/>
            </a:endParaRPr>
          </a:p>
          <a:p>
            <a:r>
              <a:rPr lang="ja-JP" altLang="en-US" sz="2200" dirty="0" smtClean="0">
                <a:latin typeface="+mn-ea"/>
                <a:ea typeface="+mn-ea"/>
              </a:rPr>
              <a:t>などで感染することがないということです。</a:t>
            </a:r>
            <a:endParaRPr lang="en-US" altLang="ja-JP" sz="2200" dirty="0" smtClean="0">
              <a:latin typeface="+mn-ea"/>
              <a:ea typeface="+mn-ea"/>
            </a:endParaRPr>
          </a:p>
          <a:p>
            <a:endParaRPr lang="en-US" altLang="ja-JP" sz="2200" dirty="0">
              <a:latin typeface="+mn-ea"/>
              <a:ea typeface="+mn-ea"/>
            </a:endParaRPr>
          </a:p>
        </p:txBody>
      </p:sp>
      <p:sp>
        <p:nvSpPr>
          <p:cNvPr id="2" name="正方形/長方形 1"/>
          <p:cNvSpPr/>
          <p:nvPr/>
        </p:nvSpPr>
        <p:spPr>
          <a:xfrm>
            <a:off x="91888" y="3642408"/>
            <a:ext cx="9688607" cy="2462213"/>
          </a:xfrm>
          <a:prstGeom prst="rect">
            <a:avLst/>
          </a:prstGeom>
          <a:solidFill>
            <a:srgbClr val="FF9966"/>
          </a:solidFill>
          <a:ln w="28575">
            <a:solidFill>
              <a:srgbClr val="FF5050"/>
            </a:solidFill>
          </a:ln>
        </p:spPr>
        <p:txBody>
          <a:bodyPr wrap="square">
            <a:spAutoFit/>
          </a:bodyPr>
          <a:lstStyle/>
          <a:p>
            <a:r>
              <a:rPr lang="en-US" altLang="ja-JP" sz="2200" dirty="0" smtClean="0">
                <a:latin typeface="+mn-ea"/>
              </a:rPr>
              <a:t>※</a:t>
            </a:r>
            <a:r>
              <a:rPr lang="ja-JP" altLang="en-US" sz="2200" dirty="0" smtClean="0">
                <a:latin typeface="+mn-ea"/>
              </a:rPr>
              <a:t>留意点</a:t>
            </a:r>
            <a:r>
              <a:rPr lang="en-US" altLang="ja-JP" sz="2200" dirty="0" smtClean="0">
                <a:latin typeface="+mn-ea"/>
              </a:rPr>
              <a:t>※</a:t>
            </a:r>
            <a:endParaRPr lang="en-US" altLang="ja-JP" sz="2200" dirty="0">
              <a:latin typeface="+mn-ea"/>
            </a:endParaRPr>
          </a:p>
          <a:p>
            <a:endParaRPr lang="en-US" altLang="ja-JP" sz="2200" dirty="0" smtClean="0"/>
          </a:p>
          <a:p>
            <a:r>
              <a:rPr lang="ja-JP" altLang="en-US" sz="2200" dirty="0" smtClean="0"/>
              <a:t>１）傷口</a:t>
            </a:r>
            <a:r>
              <a:rPr lang="ja-JP" altLang="en-US" sz="2200" dirty="0"/>
              <a:t>や粘膜を守る </a:t>
            </a:r>
            <a:r>
              <a:rPr lang="en-US" altLang="ja-JP" sz="2200" dirty="0"/>
              <a:t>HIV</a:t>
            </a:r>
            <a:r>
              <a:rPr lang="ja-JP" altLang="en-US" sz="2200" dirty="0"/>
              <a:t>は、傷口や粘膜から体内に入り込みます。血液、精液、膣分泌液に、傷口や粘膜が 触れないように注意しましょう。</a:t>
            </a:r>
            <a:endParaRPr lang="en-US" altLang="ja-JP" sz="2200" dirty="0"/>
          </a:p>
          <a:p>
            <a:r>
              <a:rPr lang="ja-JP" altLang="en-US" sz="2200" dirty="0" smtClean="0"/>
              <a:t>２）血液</a:t>
            </a:r>
            <a:r>
              <a:rPr lang="ja-JP" altLang="en-US" sz="2200" dirty="0"/>
              <a:t>のつきやすい日用品は共用</a:t>
            </a:r>
            <a:r>
              <a:rPr lang="ja-JP" altLang="en-US" sz="2200" dirty="0" smtClean="0"/>
              <a:t>しない。念のため</a:t>
            </a:r>
            <a:r>
              <a:rPr lang="ja-JP" altLang="en-US" sz="2200" dirty="0"/>
              <a:t>、血液のつきやすい日用品の共用は避けましょう。 </a:t>
            </a:r>
            <a:endParaRPr lang="en-US" altLang="ja-JP" sz="2200" dirty="0" smtClean="0"/>
          </a:p>
          <a:p>
            <a:r>
              <a:rPr lang="ja-JP" altLang="en-US" sz="2200" dirty="0" smtClean="0"/>
              <a:t>共用</a:t>
            </a:r>
            <a:r>
              <a:rPr lang="ja-JP" altLang="en-US" sz="2200" dirty="0"/>
              <a:t>を避けたい日用品の例：歯ブラシ、カミソリ、くし・ブラシ、ピアスなど</a:t>
            </a:r>
            <a:endParaRPr lang="en-US" altLang="ja-JP" sz="2200" dirty="0">
              <a:latin typeface="+mn-ea"/>
            </a:endParaRPr>
          </a:p>
        </p:txBody>
      </p:sp>
    </p:spTree>
    <p:extLst>
      <p:ext uri="{BB962C8B-B14F-4D97-AF65-F5344CB8AC3E}">
        <p14:creationId xmlns:p14="http://schemas.microsoft.com/office/powerpoint/2010/main" val="1727102710"/>
      </p:ext>
    </p:extLst>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12</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8" name="テキスト ボックス 7"/>
          <p:cNvSpPr txBox="1"/>
          <p:nvPr/>
        </p:nvSpPr>
        <p:spPr>
          <a:xfrm>
            <a:off x="168018" y="921768"/>
            <a:ext cx="9552451" cy="4832092"/>
          </a:xfrm>
          <a:prstGeom prst="rect">
            <a:avLst/>
          </a:prstGeom>
          <a:noFill/>
        </p:spPr>
        <p:txBody>
          <a:bodyPr wrap="square" rtlCol="0">
            <a:spAutoFit/>
          </a:bodyPr>
          <a:lstStyle/>
          <a:p>
            <a:r>
              <a:rPr lang="ja-JP" altLang="en-US" sz="2200" dirty="0" smtClean="0">
                <a:latin typeface="+mn-ea"/>
                <a:ea typeface="+mn-ea"/>
              </a:rPr>
              <a:t>感染症を患った方の受入れの問合せでご相談を頂いたケース</a:t>
            </a:r>
            <a:endParaRPr lang="en-US" altLang="ja-JP" sz="2200" dirty="0" smtClean="0">
              <a:latin typeface="+mn-ea"/>
              <a:ea typeface="+mn-ea"/>
            </a:endParaRPr>
          </a:p>
          <a:p>
            <a:endParaRPr lang="en-US" altLang="ja-JP" sz="2200" dirty="0">
              <a:latin typeface="+mn-ea"/>
              <a:ea typeface="+mn-ea"/>
            </a:endParaRPr>
          </a:p>
          <a:p>
            <a:r>
              <a:rPr lang="ja-JP" altLang="en-US" sz="2200" dirty="0" smtClean="0">
                <a:latin typeface="+mn-ea"/>
                <a:ea typeface="+mn-ea"/>
              </a:rPr>
              <a:t>症状</a:t>
            </a:r>
            <a:endParaRPr lang="en-US" altLang="ja-JP" sz="2200" dirty="0" smtClean="0">
              <a:latin typeface="+mn-ea"/>
              <a:ea typeface="+mn-ea"/>
            </a:endParaRPr>
          </a:p>
          <a:p>
            <a:r>
              <a:rPr lang="ja-JP" altLang="en-US" sz="2200" dirty="0" smtClean="0">
                <a:solidFill>
                  <a:srgbClr val="FAC632"/>
                </a:solidFill>
                <a:latin typeface="+mn-ea"/>
                <a:ea typeface="+mn-ea"/>
              </a:rPr>
              <a:t>①急性感染期：</a:t>
            </a:r>
            <a:r>
              <a:rPr lang="ja-JP" altLang="en-US" sz="2200" dirty="0" smtClean="0">
                <a:solidFill>
                  <a:srgbClr val="FAC632"/>
                </a:solidFill>
                <a:latin typeface="+mn-ea"/>
                <a:ea typeface="+mn-ea"/>
              </a:rPr>
              <a:t>１ヶ月～２ヶ月</a:t>
            </a:r>
            <a:endParaRPr lang="en-US" altLang="ja-JP" sz="2200" dirty="0" smtClean="0">
              <a:solidFill>
                <a:srgbClr val="FAC632"/>
              </a:solidFill>
              <a:latin typeface="+mn-ea"/>
              <a:ea typeface="+mn-ea"/>
            </a:endParaRPr>
          </a:p>
          <a:p>
            <a:r>
              <a:rPr lang="en-US" altLang="ja-JP" sz="2200" dirty="0"/>
              <a:t>HIV</a:t>
            </a:r>
            <a:r>
              <a:rPr lang="ja-JP" altLang="en-US" sz="2200" dirty="0"/>
              <a:t>が体内に入ると、</a:t>
            </a:r>
            <a:r>
              <a:rPr lang="en-US" altLang="ja-JP" sz="2200" dirty="0"/>
              <a:t>1</a:t>
            </a:r>
            <a:r>
              <a:rPr lang="ja-JP" altLang="en-US" sz="2200" dirty="0"/>
              <a:t>～</a:t>
            </a:r>
            <a:r>
              <a:rPr lang="en-US" altLang="ja-JP" sz="2200" dirty="0"/>
              <a:t>2</a:t>
            </a:r>
            <a:r>
              <a:rPr lang="ja-JP" altLang="en-US" sz="2200" dirty="0"/>
              <a:t>か月以内に風邪に似た症状の出ることがあります。ただし、その症状は自 然に消えていき、無症候期へ移ります。</a:t>
            </a:r>
            <a:endParaRPr lang="en-US" altLang="ja-JP" sz="2200" dirty="0" smtClean="0">
              <a:latin typeface="+mn-ea"/>
              <a:ea typeface="+mn-ea"/>
            </a:endParaRPr>
          </a:p>
          <a:p>
            <a:endParaRPr lang="en-US" altLang="ja-JP" sz="2200" dirty="0" smtClean="0">
              <a:latin typeface="+mn-ea"/>
              <a:ea typeface="+mn-ea"/>
            </a:endParaRPr>
          </a:p>
          <a:p>
            <a:r>
              <a:rPr lang="ja-JP" altLang="en-US" sz="2200" dirty="0" smtClean="0">
                <a:solidFill>
                  <a:srgbClr val="FAC632"/>
                </a:solidFill>
                <a:latin typeface="+mn-ea"/>
                <a:ea typeface="+mn-ea"/>
              </a:rPr>
              <a:t>②無症候期：約</a:t>
            </a:r>
            <a:r>
              <a:rPr lang="en-US" altLang="ja-JP" sz="2200" dirty="0" smtClean="0">
                <a:solidFill>
                  <a:srgbClr val="FAC632"/>
                </a:solidFill>
                <a:latin typeface="+mn-ea"/>
                <a:ea typeface="+mn-ea"/>
              </a:rPr>
              <a:t>10</a:t>
            </a:r>
            <a:r>
              <a:rPr lang="ja-JP" altLang="en-US" sz="2200" dirty="0" smtClean="0">
                <a:solidFill>
                  <a:srgbClr val="FAC632"/>
                </a:solidFill>
                <a:latin typeface="+mn-ea"/>
                <a:ea typeface="+mn-ea"/>
              </a:rPr>
              <a:t>年間</a:t>
            </a:r>
            <a:endParaRPr lang="en-US" altLang="ja-JP" sz="2200" dirty="0" smtClean="0">
              <a:solidFill>
                <a:srgbClr val="FAC632"/>
              </a:solidFill>
              <a:latin typeface="+mn-ea"/>
              <a:ea typeface="+mn-ea"/>
            </a:endParaRPr>
          </a:p>
          <a:p>
            <a:r>
              <a:rPr lang="ja-JP" altLang="en-US" sz="2200" dirty="0"/>
              <a:t>・寝汗や発熱が続く </a:t>
            </a:r>
            <a:endParaRPr lang="en-US" altLang="ja-JP" sz="2200" dirty="0" smtClean="0"/>
          </a:p>
          <a:p>
            <a:r>
              <a:rPr lang="ja-JP" altLang="en-US" sz="2200" dirty="0" smtClean="0"/>
              <a:t>・</a:t>
            </a:r>
            <a:r>
              <a:rPr lang="ja-JP" altLang="en-US" sz="2200" dirty="0"/>
              <a:t>首の回り、脇の下、股のつけねなどのリンパ腺が腫れる </a:t>
            </a:r>
            <a:endParaRPr lang="en-US" altLang="ja-JP" sz="2200" dirty="0" smtClean="0"/>
          </a:p>
          <a:p>
            <a:r>
              <a:rPr lang="ja-JP" altLang="en-US" sz="2200" dirty="0" smtClean="0"/>
              <a:t>・</a:t>
            </a:r>
            <a:r>
              <a:rPr lang="ja-JP" altLang="en-US" sz="2200" dirty="0"/>
              <a:t>疲れやすく</a:t>
            </a:r>
            <a:r>
              <a:rPr lang="ja-JP" altLang="en-US" sz="2200" dirty="0" smtClean="0"/>
              <a:t>なる</a:t>
            </a:r>
            <a:endParaRPr lang="en-US" altLang="ja-JP" sz="2200" dirty="0" smtClean="0"/>
          </a:p>
          <a:p>
            <a:r>
              <a:rPr lang="ja-JP" altLang="en-US" sz="2200" dirty="0" smtClean="0"/>
              <a:t>・</a:t>
            </a:r>
            <a:r>
              <a:rPr lang="ja-JP" altLang="en-US" sz="2200" dirty="0"/>
              <a:t>下痢をするようになり、食欲がなく</a:t>
            </a:r>
            <a:r>
              <a:rPr lang="ja-JP" altLang="en-US" sz="2200" dirty="0" smtClean="0"/>
              <a:t>なる</a:t>
            </a:r>
            <a:endParaRPr lang="en-US" altLang="ja-JP" sz="2200" dirty="0" smtClean="0"/>
          </a:p>
          <a:p>
            <a:endParaRPr lang="en-US" altLang="ja-JP" sz="2200" dirty="0" smtClean="0">
              <a:latin typeface="+mn-ea"/>
              <a:ea typeface="+mn-ea"/>
            </a:endParaRPr>
          </a:p>
          <a:p>
            <a:endParaRPr lang="en-US" altLang="ja-JP" sz="2200" dirty="0">
              <a:latin typeface="+mn-ea"/>
              <a:ea typeface="+mn-ea"/>
            </a:endParaRPr>
          </a:p>
        </p:txBody>
      </p:sp>
    </p:spTree>
    <p:extLst>
      <p:ext uri="{BB962C8B-B14F-4D97-AF65-F5344CB8AC3E}">
        <p14:creationId xmlns:p14="http://schemas.microsoft.com/office/powerpoint/2010/main" val="2420154805"/>
      </p:ext>
    </p:extLst>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13</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8" name="テキスト ボックス 7"/>
          <p:cNvSpPr txBox="1"/>
          <p:nvPr/>
        </p:nvSpPr>
        <p:spPr>
          <a:xfrm>
            <a:off x="168018" y="921768"/>
            <a:ext cx="9552451" cy="1785104"/>
          </a:xfrm>
          <a:prstGeom prst="rect">
            <a:avLst/>
          </a:prstGeom>
          <a:noFill/>
        </p:spPr>
        <p:txBody>
          <a:bodyPr wrap="square" rtlCol="0">
            <a:spAutoFit/>
          </a:bodyPr>
          <a:lstStyle/>
          <a:p>
            <a:r>
              <a:rPr lang="ja-JP" altLang="en-US" sz="2200" dirty="0" smtClean="0">
                <a:solidFill>
                  <a:srgbClr val="FAC632"/>
                </a:solidFill>
                <a:latin typeface="+mn-ea"/>
                <a:ea typeface="+mn-ea"/>
              </a:rPr>
              <a:t>③エイズ期：厚生労働省が定めた２３の合併症を発症</a:t>
            </a:r>
            <a:endParaRPr lang="en-US" altLang="ja-JP" sz="2200" dirty="0" smtClean="0">
              <a:solidFill>
                <a:srgbClr val="FAC632"/>
              </a:solidFill>
              <a:latin typeface="+mn-ea"/>
              <a:ea typeface="+mn-ea"/>
            </a:endParaRPr>
          </a:p>
          <a:p>
            <a:r>
              <a:rPr lang="ja-JP" altLang="en-US" sz="2200" dirty="0"/>
              <a:t>免疫力が低下すると、健康なときなら自分の力で抑えることができる病気＝日和見感染症を発症する</a:t>
            </a:r>
            <a:r>
              <a:rPr lang="ja-JP" altLang="en-US" sz="2200" dirty="0" smtClean="0"/>
              <a:t>よう</a:t>
            </a:r>
            <a:r>
              <a:rPr lang="ja-JP" altLang="en-US" sz="2200" dirty="0"/>
              <a:t>になります。中でも、厚生労働省が定めた</a:t>
            </a:r>
            <a:r>
              <a:rPr lang="en-US" altLang="ja-JP" sz="2200" dirty="0"/>
              <a:t>23</a:t>
            </a:r>
            <a:r>
              <a:rPr lang="ja-JP" altLang="en-US" sz="2200" dirty="0"/>
              <a:t>の合併症（日和見感染症の一部、悪性腫瘍など）のい ずれかを発症した時点で、「エイズ発症」と診断されます</a:t>
            </a:r>
            <a:r>
              <a:rPr lang="ja-JP" altLang="en-US" sz="2200" dirty="0" smtClean="0"/>
              <a:t>。</a:t>
            </a:r>
            <a:endParaRPr lang="en-US" altLang="ja-JP" sz="2200" dirty="0">
              <a:latin typeface="+mn-ea"/>
              <a:ea typeface="+mn-ea"/>
            </a:endParaRPr>
          </a:p>
        </p:txBody>
      </p:sp>
    </p:spTree>
    <p:extLst>
      <p:ext uri="{BB962C8B-B14F-4D97-AF65-F5344CB8AC3E}">
        <p14:creationId xmlns:p14="http://schemas.microsoft.com/office/powerpoint/2010/main" val="309652247"/>
      </p:ext>
    </p:extLst>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14</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8" name="テキスト ボックス 7"/>
          <p:cNvSpPr txBox="1"/>
          <p:nvPr/>
        </p:nvSpPr>
        <p:spPr>
          <a:xfrm>
            <a:off x="168018" y="921768"/>
            <a:ext cx="9552451" cy="3816429"/>
          </a:xfrm>
          <a:prstGeom prst="rect">
            <a:avLst/>
          </a:prstGeom>
          <a:noFill/>
        </p:spPr>
        <p:txBody>
          <a:bodyPr wrap="square" rtlCol="0">
            <a:spAutoFit/>
          </a:bodyPr>
          <a:lstStyle/>
          <a:p>
            <a:r>
              <a:rPr lang="ja-JP" altLang="en-US" sz="2200" dirty="0" smtClean="0">
                <a:latin typeface="+mn-ea"/>
                <a:ea typeface="+mn-ea"/>
              </a:rPr>
              <a:t>感染症を患った方の受入れの問合せでご相談を頂いたケース</a:t>
            </a:r>
            <a:endParaRPr lang="en-US" altLang="ja-JP" sz="2200" dirty="0" smtClean="0">
              <a:latin typeface="+mn-ea"/>
              <a:ea typeface="+mn-ea"/>
            </a:endParaRPr>
          </a:p>
          <a:p>
            <a:endParaRPr lang="en-US" altLang="ja-JP" sz="2200" dirty="0">
              <a:latin typeface="+mn-ea"/>
              <a:ea typeface="+mn-ea"/>
            </a:endParaRPr>
          </a:p>
          <a:p>
            <a:r>
              <a:rPr lang="ja-JP" altLang="en-US" sz="2200" dirty="0" smtClean="0">
                <a:latin typeface="+mn-ea"/>
                <a:ea typeface="+mn-ea"/>
              </a:rPr>
              <a:t>②</a:t>
            </a:r>
            <a:r>
              <a:rPr lang="ja-JP" altLang="en-US" sz="2200" dirty="0" smtClean="0">
                <a:latin typeface="+mn-ea"/>
                <a:ea typeface="+mn-ea"/>
              </a:rPr>
              <a:t>肝炎（</a:t>
            </a:r>
            <a:r>
              <a:rPr lang="en-US" altLang="ja-JP" sz="2200" dirty="0" smtClean="0">
                <a:latin typeface="+mn-ea"/>
                <a:ea typeface="+mn-ea"/>
              </a:rPr>
              <a:t>B</a:t>
            </a:r>
            <a:r>
              <a:rPr lang="ja-JP" altLang="en-US" sz="2200" dirty="0" smtClean="0">
                <a:latin typeface="+mn-ea"/>
                <a:ea typeface="+mn-ea"/>
              </a:rPr>
              <a:t>型・</a:t>
            </a:r>
            <a:r>
              <a:rPr lang="en-US" altLang="ja-JP" sz="2200" dirty="0" smtClean="0">
                <a:latin typeface="+mn-ea"/>
                <a:ea typeface="+mn-ea"/>
              </a:rPr>
              <a:t>C</a:t>
            </a:r>
            <a:r>
              <a:rPr lang="ja-JP" altLang="en-US" sz="2200" dirty="0" smtClean="0">
                <a:latin typeface="+mn-ea"/>
                <a:ea typeface="+mn-ea"/>
              </a:rPr>
              <a:t>型）</a:t>
            </a:r>
            <a:endParaRPr lang="en-US" altLang="ja-JP" sz="2200" dirty="0" smtClean="0">
              <a:latin typeface="+mn-ea"/>
              <a:ea typeface="+mn-ea"/>
            </a:endParaRPr>
          </a:p>
          <a:p>
            <a:endParaRPr lang="en-US" altLang="ja-JP" sz="2200" dirty="0">
              <a:latin typeface="+mn-ea"/>
              <a:ea typeface="+mn-ea"/>
            </a:endParaRPr>
          </a:p>
          <a:p>
            <a:r>
              <a:rPr lang="ja-JP" altLang="en-US" sz="2200" dirty="0" smtClean="0">
                <a:latin typeface="+mn-ea"/>
                <a:ea typeface="+mn-ea"/>
              </a:rPr>
              <a:t>受入れ可否：可能</a:t>
            </a:r>
            <a:endParaRPr lang="en-US" altLang="ja-JP" sz="2200" dirty="0" smtClean="0">
              <a:latin typeface="+mn-ea"/>
              <a:ea typeface="+mn-ea"/>
            </a:endParaRPr>
          </a:p>
          <a:p>
            <a:endParaRPr lang="en-US" altLang="ja-JP" sz="2200" dirty="0" smtClean="0">
              <a:latin typeface="+mn-ea"/>
              <a:ea typeface="+mn-ea"/>
            </a:endParaRPr>
          </a:p>
          <a:p>
            <a:r>
              <a:rPr lang="ja-JP" altLang="en-US" sz="2200" dirty="0" smtClean="0">
                <a:latin typeface="+mn-ea"/>
                <a:ea typeface="+mn-ea"/>
              </a:rPr>
              <a:t>感染ルート：血液感染でウイルス</a:t>
            </a:r>
            <a:r>
              <a:rPr lang="ja-JP" altLang="en-US" sz="2200" dirty="0">
                <a:latin typeface="+mn-ea"/>
                <a:ea typeface="+mn-ea"/>
              </a:rPr>
              <a:t>に感染している方の血液・体液が粘膜や傷</a:t>
            </a:r>
            <a:r>
              <a:rPr lang="ja-JP" altLang="en-US" sz="2200" dirty="0" smtClean="0">
                <a:latin typeface="+mn-ea"/>
                <a:ea typeface="+mn-ea"/>
              </a:rPr>
              <a:t>の　　　　</a:t>
            </a:r>
            <a:endParaRPr lang="en-US" altLang="ja-JP" sz="2200" dirty="0" smtClean="0">
              <a:latin typeface="+mn-ea"/>
              <a:ea typeface="+mn-ea"/>
            </a:endParaRPr>
          </a:p>
          <a:p>
            <a:r>
              <a:rPr lang="ja-JP" altLang="en-US" sz="2200" dirty="0">
                <a:latin typeface="+mn-ea"/>
                <a:ea typeface="+mn-ea"/>
              </a:rPr>
              <a:t>　</a:t>
            </a:r>
            <a:r>
              <a:rPr lang="ja-JP" altLang="en-US" sz="2200" dirty="0" smtClean="0">
                <a:latin typeface="+mn-ea"/>
                <a:ea typeface="+mn-ea"/>
              </a:rPr>
              <a:t>　　　　　　  ある</a:t>
            </a:r>
            <a:r>
              <a:rPr lang="ja-JP" altLang="en-US" sz="2200" dirty="0">
                <a:latin typeface="+mn-ea"/>
                <a:ea typeface="+mn-ea"/>
              </a:rPr>
              <a:t>皮膚に触れる事でウイルスが体内に入り、感染します</a:t>
            </a:r>
            <a:r>
              <a:rPr lang="ja-JP" altLang="en-US" sz="2200" dirty="0" smtClean="0">
                <a:latin typeface="+mn-ea"/>
                <a:ea typeface="+mn-ea"/>
              </a:rPr>
              <a:t>。</a:t>
            </a:r>
            <a:endParaRPr lang="en-US" altLang="ja-JP" sz="2200" dirty="0" smtClean="0">
              <a:latin typeface="+mn-ea"/>
              <a:ea typeface="+mn-ea"/>
            </a:endParaRPr>
          </a:p>
          <a:p>
            <a:endParaRPr lang="en-US" altLang="ja-JP" sz="2200" dirty="0" smtClean="0">
              <a:latin typeface="+mn-ea"/>
              <a:ea typeface="+mn-ea"/>
            </a:endParaRPr>
          </a:p>
          <a:p>
            <a:endParaRPr lang="en-US" altLang="ja-JP" sz="2200" dirty="0" smtClean="0">
              <a:latin typeface="+mn-ea"/>
              <a:ea typeface="+mn-ea"/>
            </a:endParaRPr>
          </a:p>
          <a:p>
            <a:endParaRPr lang="en-US" altLang="ja-JP" sz="2200" dirty="0">
              <a:latin typeface="+mn-ea"/>
              <a:ea typeface="+mn-ea"/>
            </a:endParaRPr>
          </a:p>
        </p:txBody>
      </p:sp>
    </p:spTree>
    <p:extLst>
      <p:ext uri="{BB962C8B-B14F-4D97-AF65-F5344CB8AC3E}">
        <p14:creationId xmlns:p14="http://schemas.microsoft.com/office/powerpoint/2010/main" val="2954686529"/>
      </p:ext>
    </p:extLst>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15</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8" name="テキスト ボックス 7"/>
          <p:cNvSpPr txBox="1"/>
          <p:nvPr/>
        </p:nvSpPr>
        <p:spPr>
          <a:xfrm>
            <a:off x="168018" y="921768"/>
            <a:ext cx="9552451" cy="4493538"/>
          </a:xfrm>
          <a:prstGeom prst="rect">
            <a:avLst/>
          </a:prstGeom>
          <a:noFill/>
        </p:spPr>
        <p:txBody>
          <a:bodyPr wrap="square" rtlCol="0">
            <a:spAutoFit/>
          </a:bodyPr>
          <a:lstStyle/>
          <a:p>
            <a:r>
              <a:rPr lang="ja-JP" altLang="en-US" sz="2200" dirty="0" smtClean="0">
                <a:latin typeface="+mn-ea"/>
                <a:ea typeface="+mn-ea"/>
              </a:rPr>
              <a:t>感染症を患った方の受入れの問合せでご相談を頂いたケース</a:t>
            </a:r>
            <a:endParaRPr lang="en-US" altLang="ja-JP" sz="2200" dirty="0" smtClean="0">
              <a:latin typeface="+mn-ea"/>
              <a:ea typeface="+mn-ea"/>
            </a:endParaRPr>
          </a:p>
          <a:p>
            <a:endParaRPr lang="en-US" altLang="ja-JP" sz="2200" dirty="0">
              <a:latin typeface="+mn-ea"/>
              <a:ea typeface="+mn-ea"/>
            </a:endParaRPr>
          </a:p>
          <a:p>
            <a:r>
              <a:rPr lang="ja-JP" altLang="en-US" sz="2200" dirty="0" smtClean="0">
                <a:latin typeface="+mn-ea"/>
                <a:ea typeface="+mn-ea"/>
              </a:rPr>
              <a:t>③</a:t>
            </a:r>
            <a:r>
              <a:rPr lang="en-US" altLang="ja-JP" sz="2200" dirty="0" smtClean="0">
                <a:latin typeface="+mn-ea"/>
                <a:ea typeface="+mn-ea"/>
              </a:rPr>
              <a:t>MRSA</a:t>
            </a:r>
            <a:endParaRPr lang="en-US" altLang="ja-JP" sz="2200" dirty="0" smtClean="0">
              <a:latin typeface="+mn-ea"/>
              <a:ea typeface="+mn-ea"/>
            </a:endParaRPr>
          </a:p>
          <a:p>
            <a:endParaRPr lang="en-US" altLang="ja-JP" sz="2200" dirty="0">
              <a:latin typeface="+mn-ea"/>
              <a:ea typeface="+mn-ea"/>
            </a:endParaRPr>
          </a:p>
          <a:p>
            <a:r>
              <a:rPr lang="ja-JP" altLang="en-US" sz="2200" dirty="0" smtClean="0">
                <a:latin typeface="+mn-ea"/>
                <a:ea typeface="+mn-ea"/>
              </a:rPr>
              <a:t>受入れ可否：可能</a:t>
            </a:r>
            <a:endParaRPr lang="en-US" altLang="ja-JP" sz="2200" dirty="0" smtClean="0">
              <a:latin typeface="+mn-ea"/>
              <a:ea typeface="+mn-ea"/>
            </a:endParaRPr>
          </a:p>
          <a:p>
            <a:endParaRPr lang="en-US" altLang="ja-JP" sz="2200" dirty="0" smtClean="0">
              <a:latin typeface="+mn-ea"/>
              <a:ea typeface="+mn-ea"/>
            </a:endParaRPr>
          </a:p>
          <a:p>
            <a:r>
              <a:rPr lang="ja-JP" altLang="en-US" sz="2200" dirty="0" smtClean="0">
                <a:latin typeface="+mn-ea"/>
                <a:ea typeface="+mn-ea"/>
              </a:rPr>
              <a:t>感染ルート：接触感染で高齢者や免疫力の弱い方に感染しやすいです。</a:t>
            </a:r>
            <a:endParaRPr lang="en-US" altLang="ja-JP" sz="2200" dirty="0" smtClean="0">
              <a:latin typeface="+mn-ea"/>
              <a:ea typeface="+mn-ea"/>
            </a:endParaRPr>
          </a:p>
          <a:p>
            <a:r>
              <a:rPr lang="ja-JP" altLang="en-US" sz="2200" dirty="0">
                <a:latin typeface="+mn-ea"/>
                <a:ea typeface="+mn-ea"/>
              </a:rPr>
              <a:t>　</a:t>
            </a:r>
            <a:r>
              <a:rPr lang="ja-JP" altLang="en-US" sz="2200" dirty="0" smtClean="0">
                <a:latin typeface="+mn-ea"/>
                <a:ea typeface="+mn-ea"/>
              </a:rPr>
              <a:t>　　　　　　　感染すると肺炎や腹膜炎、腸炎等を起こし死に至ることもあります。</a:t>
            </a:r>
            <a:endParaRPr lang="en-US" altLang="ja-JP" sz="2200" dirty="0">
              <a:latin typeface="+mn-ea"/>
              <a:ea typeface="+mn-ea"/>
            </a:endParaRPr>
          </a:p>
          <a:p>
            <a:endParaRPr lang="en-US" altLang="ja-JP" sz="2200" dirty="0" smtClean="0">
              <a:latin typeface="+mn-ea"/>
              <a:ea typeface="+mn-ea"/>
            </a:endParaRPr>
          </a:p>
          <a:p>
            <a:r>
              <a:rPr lang="ja-JP" altLang="en-US" sz="2200" dirty="0" smtClean="0">
                <a:latin typeface="+mn-ea"/>
                <a:ea typeface="+mn-ea"/>
              </a:rPr>
              <a:t>感染対策：症状が出ていない方は特別な対策は不要です。</a:t>
            </a:r>
            <a:endParaRPr lang="en-US" altLang="ja-JP" sz="2200" dirty="0" smtClean="0">
              <a:latin typeface="+mn-ea"/>
              <a:ea typeface="+mn-ea"/>
            </a:endParaRPr>
          </a:p>
          <a:p>
            <a:r>
              <a:rPr lang="ja-JP" altLang="en-US" sz="2200" dirty="0">
                <a:latin typeface="+mn-ea"/>
                <a:ea typeface="+mn-ea"/>
              </a:rPr>
              <a:t>　</a:t>
            </a:r>
            <a:r>
              <a:rPr lang="ja-JP" altLang="en-US" sz="2200" dirty="0" smtClean="0">
                <a:latin typeface="+mn-ea"/>
                <a:ea typeface="+mn-ea"/>
              </a:rPr>
              <a:t>　　　　　　スタンダードプリコーションや汚染されやすい環境（ドアノブや手すり）</a:t>
            </a:r>
            <a:endParaRPr lang="en-US" altLang="ja-JP" sz="2200" dirty="0" smtClean="0">
              <a:latin typeface="+mn-ea"/>
              <a:ea typeface="+mn-ea"/>
            </a:endParaRPr>
          </a:p>
          <a:p>
            <a:r>
              <a:rPr lang="ja-JP" altLang="en-US" sz="2200" dirty="0">
                <a:latin typeface="+mn-ea"/>
                <a:ea typeface="+mn-ea"/>
              </a:rPr>
              <a:t>　</a:t>
            </a:r>
            <a:r>
              <a:rPr lang="ja-JP" altLang="en-US" sz="2200" dirty="0" smtClean="0">
                <a:latin typeface="+mn-ea"/>
                <a:ea typeface="+mn-ea"/>
              </a:rPr>
              <a:t>　　　　　　を消毒を行いましょう。</a:t>
            </a:r>
            <a:endParaRPr lang="en-US" altLang="ja-JP" sz="2200" dirty="0" smtClean="0">
              <a:latin typeface="+mn-ea"/>
              <a:ea typeface="+mn-ea"/>
            </a:endParaRPr>
          </a:p>
          <a:p>
            <a:endParaRPr lang="en-US" altLang="ja-JP" sz="2200" dirty="0" smtClean="0">
              <a:latin typeface="+mn-ea"/>
              <a:ea typeface="+mn-ea"/>
            </a:endParaRPr>
          </a:p>
        </p:txBody>
      </p:sp>
    </p:spTree>
    <p:extLst>
      <p:ext uri="{BB962C8B-B14F-4D97-AF65-F5344CB8AC3E}">
        <p14:creationId xmlns:p14="http://schemas.microsoft.com/office/powerpoint/2010/main" val="1532568425"/>
      </p:ext>
    </p:extLst>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2</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3" name="テキスト ボックス 2"/>
          <p:cNvSpPr txBox="1"/>
          <p:nvPr/>
        </p:nvSpPr>
        <p:spPr>
          <a:xfrm>
            <a:off x="278296" y="862461"/>
            <a:ext cx="8746434" cy="461665"/>
          </a:xfrm>
          <a:prstGeom prst="rect">
            <a:avLst/>
          </a:prstGeom>
          <a:noFill/>
        </p:spPr>
        <p:txBody>
          <a:bodyPr wrap="square" rtlCol="0">
            <a:spAutoFit/>
          </a:bodyPr>
          <a:lstStyle/>
          <a:p>
            <a:r>
              <a:rPr kumimoji="1" lang="ja-JP" altLang="en-US" sz="2400" dirty="0" smtClean="0"/>
              <a:t>事例報告　ケース①</a:t>
            </a:r>
            <a:endParaRPr kumimoji="1" lang="ja-JP" altLang="en-US" sz="2400" dirty="0"/>
          </a:p>
        </p:txBody>
      </p:sp>
      <p:sp>
        <p:nvSpPr>
          <p:cNvPr id="9" name="テキスト ボックス 8"/>
          <p:cNvSpPr txBox="1"/>
          <p:nvPr/>
        </p:nvSpPr>
        <p:spPr>
          <a:xfrm>
            <a:off x="278296" y="1435700"/>
            <a:ext cx="9372600" cy="5632311"/>
          </a:xfrm>
          <a:prstGeom prst="rect">
            <a:avLst/>
          </a:prstGeom>
          <a:noFill/>
        </p:spPr>
        <p:txBody>
          <a:bodyPr wrap="square" rtlCol="0">
            <a:spAutoFit/>
          </a:bodyPr>
          <a:lstStyle/>
          <a:p>
            <a:r>
              <a:rPr lang="ja-JP" altLang="en-US" sz="2400" dirty="0"/>
              <a:t>症</a:t>
            </a:r>
            <a:r>
              <a:rPr lang="ja-JP" altLang="en-US" sz="2400" dirty="0" smtClean="0"/>
              <a:t>状名　インフルエンザ</a:t>
            </a:r>
            <a:endParaRPr lang="en-US" altLang="ja-JP" sz="2400" dirty="0" smtClean="0"/>
          </a:p>
          <a:p>
            <a:endParaRPr kumimoji="1" lang="en-US" altLang="ja-JP" sz="2400" dirty="0" smtClean="0"/>
          </a:p>
          <a:p>
            <a:r>
              <a:rPr lang="ja-JP" altLang="en-US" sz="2400" dirty="0" smtClean="0"/>
              <a:t>樹楽の施設内で連泊利用者様が発症し、そこから従業員やその他利用者様にも感染</a:t>
            </a:r>
            <a:endParaRPr lang="en-US" altLang="ja-JP" sz="2400" dirty="0" smtClean="0"/>
          </a:p>
          <a:p>
            <a:endParaRPr lang="en-US" altLang="ja-JP" sz="2400" dirty="0" smtClean="0"/>
          </a:p>
          <a:p>
            <a:r>
              <a:rPr lang="ja-JP" altLang="en-US" sz="2400" dirty="0" smtClean="0"/>
              <a:t>対応方法</a:t>
            </a:r>
            <a:endParaRPr lang="en-US" altLang="ja-JP" sz="2400" dirty="0" smtClean="0"/>
          </a:p>
          <a:p>
            <a:r>
              <a:rPr lang="ja-JP" altLang="en-US" sz="2400" dirty="0"/>
              <a:t>①</a:t>
            </a:r>
            <a:r>
              <a:rPr lang="ja-JP" altLang="en-US" sz="2400" dirty="0" smtClean="0"/>
              <a:t>病院や入所施設の受入先もなく、静養室で対応したが、感染を防止するため、既存利用者様の利用を</a:t>
            </a:r>
            <a:r>
              <a:rPr lang="en-US" altLang="ja-JP" sz="2400" dirty="0" smtClean="0"/>
              <a:t>1</a:t>
            </a:r>
            <a:r>
              <a:rPr lang="ja-JP" altLang="en-US" sz="2400" dirty="0" smtClean="0"/>
              <a:t>週間中止にした。</a:t>
            </a:r>
            <a:endParaRPr lang="en-US" altLang="ja-JP" sz="2400" dirty="0" smtClean="0"/>
          </a:p>
          <a:p>
            <a:endParaRPr lang="en-US" altLang="ja-JP" sz="2400" dirty="0"/>
          </a:p>
          <a:p>
            <a:r>
              <a:rPr lang="ja-JP" altLang="en-US" sz="2400" dirty="0" smtClean="0"/>
              <a:t>②この連泊者</a:t>
            </a:r>
            <a:r>
              <a:rPr lang="en-US" altLang="ja-JP" sz="2400" dirty="0" smtClean="0"/>
              <a:t>2</a:t>
            </a:r>
            <a:r>
              <a:rPr lang="ja-JP" altLang="en-US" sz="2400" dirty="0" smtClean="0"/>
              <a:t>名の方がインフルエンザを発症し、</a:t>
            </a:r>
            <a:endParaRPr lang="en-US" altLang="ja-JP" sz="2400" dirty="0" smtClean="0"/>
          </a:p>
          <a:p>
            <a:r>
              <a:rPr lang="ja-JP" altLang="en-US" sz="2400" dirty="0" smtClean="0"/>
              <a:t>結果、</a:t>
            </a:r>
            <a:r>
              <a:rPr lang="en-US" altLang="ja-JP" sz="2400" dirty="0" smtClean="0"/>
              <a:t>1</a:t>
            </a:r>
            <a:r>
              <a:rPr lang="ja-JP" altLang="en-US" sz="2400" dirty="0" smtClean="0"/>
              <a:t>名は入院、</a:t>
            </a:r>
            <a:r>
              <a:rPr lang="en-US" altLang="ja-JP" sz="2400" dirty="0" smtClean="0"/>
              <a:t>1</a:t>
            </a:r>
            <a:r>
              <a:rPr lang="ja-JP" altLang="en-US" sz="2400" dirty="0" smtClean="0"/>
              <a:t>名は入院先が見つからず施設をご利用されながら往診での対応を行った。</a:t>
            </a:r>
            <a:endParaRPr lang="en-US" altLang="ja-JP" sz="2400" dirty="0" smtClean="0"/>
          </a:p>
          <a:p>
            <a:endParaRPr lang="en-US" altLang="ja-JP" sz="2400" dirty="0" smtClean="0"/>
          </a:p>
          <a:p>
            <a:endParaRPr lang="en-US" altLang="ja-JP" sz="2400" dirty="0"/>
          </a:p>
          <a:p>
            <a:endParaRPr kumimoji="1" lang="en-US" altLang="ja-JP" sz="2400" dirty="0"/>
          </a:p>
        </p:txBody>
      </p:sp>
    </p:spTree>
    <p:extLst>
      <p:ext uri="{BB962C8B-B14F-4D97-AF65-F5344CB8AC3E}">
        <p14:creationId xmlns:p14="http://schemas.microsoft.com/office/powerpoint/2010/main" val="1496897777"/>
      </p:ext>
    </p:extLst>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3</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3" name="テキスト ボックス 2"/>
          <p:cNvSpPr txBox="1"/>
          <p:nvPr/>
        </p:nvSpPr>
        <p:spPr>
          <a:xfrm>
            <a:off x="377688" y="4511459"/>
            <a:ext cx="8746434" cy="1200329"/>
          </a:xfrm>
          <a:prstGeom prst="rect">
            <a:avLst/>
          </a:prstGeom>
          <a:noFill/>
        </p:spPr>
        <p:txBody>
          <a:bodyPr wrap="square" rtlCol="0">
            <a:spAutoFit/>
          </a:bodyPr>
          <a:lstStyle/>
          <a:p>
            <a:r>
              <a:rPr lang="ja-JP" altLang="en-US" sz="2400" dirty="0" smtClean="0"/>
              <a:t>となりますが、高齢者の場合、風邪をひいても熱や苦しい、痛いと訴える方もなく、特に認知症の方は、症状を把握することが難しいです。</a:t>
            </a:r>
            <a:endParaRPr lang="en-US" altLang="ja-JP" sz="2400" dirty="0" smtClean="0"/>
          </a:p>
        </p:txBody>
      </p:sp>
      <p:sp>
        <p:nvSpPr>
          <p:cNvPr id="2" name="正方形/長方形 1"/>
          <p:cNvSpPr/>
          <p:nvPr/>
        </p:nvSpPr>
        <p:spPr>
          <a:xfrm>
            <a:off x="278296" y="877264"/>
            <a:ext cx="3868367" cy="461665"/>
          </a:xfrm>
          <a:prstGeom prst="rect">
            <a:avLst/>
          </a:prstGeom>
        </p:spPr>
        <p:txBody>
          <a:bodyPr wrap="none">
            <a:spAutoFit/>
          </a:bodyPr>
          <a:lstStyle/>
          <a:p>
            <a:r>
              <a:rPr lang="ja-JP" altLang="en-US" sz="2400" dirty="0"/>
              <a:t>インフルエンザと風邪の違い</a:t>
            </a:r>
            <a:endParaRPr lang="en-US" altLang="ja-JP" sz="2400" dirty="0"/>
          </a:p>
        </p:txBody>
      </p:sp>
      <p:graphicFrame>
        <p:nvGraphicFramePr>
          <p:cNvPr id="5" name="表 4"/>
          <p:cNvGraphicFramePr>
            <a:graphicFrameLocks noGrp="1"/>
          </p:cNvGraphicFramePr>
          <p:nvPr>
            <p:extLst>
              <p:ext uri="{D42A27DB-BD31-4B8C-83A1-F6EECF244321}">
                <p14:modId xmlns:p14="http://schemas.microsoft.com/office/powerpoint/2010/main" val="587819002"/>
              </p:ext>
            </p:extLst>
          </p:nvPr>
        </p:nvGraphicFramePr>
        <p:xfrm>
          <a:off x="410818" y="1457294"/>
          <a:ext cx="8713304" cy="2935800"/>
        </p:xfrm>
        <a:graphic>
          <a:graphicData uri="http://schemas.openxmlformats.org/drawingml/2006/table">
            <a:tbl>
              <a:tblPr firstRow="1" bandRow="1">
                <a:tableStyleId>{5C22544A-7EE6-4342-B048-85BDC9FD1C3A}</a:tableStyleId>
              </a:tblPr>
              <a:tblGrid>
                <a:gridCol w="4356652"/>
                <a:gridCol w="4356652"/>
              </a:tblGrid>
              <a:tr h="587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solidFill>
                            <a:schemeClr val="accent6">
                              <a:lumMod val="75000"/>
                            </a:schemeClr>
                          </a:solidFill>
                          <a:latin typeface="+mn-ea"/>
                          <a:ea typeface="+mn-ea"/>
                        </a:rPr>
                        <a:t>インフルエンザ</a:t>
                      </a:r>
                      <a:endParaRPr lang="en-US" altLang="ja-JP" sz="2400" dirty="0" smtClean="0">
                        <a:solidFill>
                          <a:schemeClr val="accent6">
                            <a:lumMod val="75000"/>
                          </a:schemeClr>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r>
                        <a:rPr kumimoji="1" lang="ja-JP" altLang="en-US" sz="2400" dirty="0" smtClean="0">
                          <a:solidFill>
                            <a:schemeClr val="accent6">
                              <a:lumMod val="75000"/>
                            </a:schemeClr>
                          </a:solidFill>
                          <a:latin typeface="+mn-ea"/>
                          <a:ea typeface="+mn-ea"/>
                        </a:rPr>
                        <a:t>風邪</a:t>
                      </a:r>
                      <a:endParaRPr kumimoji="1" lang="ja-JP" altLang="en-US" sz="2400" dirty="0">
                        <a:solidFill>
                          <a:schemeClr val="accent6">
                            <a:lumMod val="75000"/>
                          </a:schemeClr>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587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solidFill>
                            <a:schemeClr val="accent6">
                              <a:lumMod val="75000"/>
                            </a:schemeClr>
                          </a:solidFill>
                          <a:latin typeface="+mn-ea"/>
                          <a:ea typeface="+mn-ea"/>
                        </a:rPr>
                        <a:t>急な高熱（</a:t>
                      </a:r>
                      <a:r>
                        <a:rPr lang="en-US" altLang="ja-JP" sz="2400" dirty="0" smtClean="0">
                          <a:solidFill>
                            <a:schemeClr val="accent6">
                              <a:lumMod val="75000"/>
                            </a:schemeClr>
                          </a:solidFill>
                          <a:latin typeface="+mn-ea"/>
                          <a:ea typeface="+mn-ea"/>
                        </a:rPr>
                        <a:t>38℃</a:t>
                      </a:r>
                      <a:r>
                        <a:rPr lang="ja-JP" altLang="en-US" sz="2400" dirty="0" smtClean="0">
                          <a:solidFill>
                            <a:schemeClr val="accent6">
                              <a:lumMod val="75000"/>
                            </a:schemeClr>
                          </a:solidFill>
                          <a:latin typeface="+mn-ea"/>
                          <a:ea typeface="+mn-ea"/>
                        </a:rPr>
                        <a:t>以上）を起こす</a:t>
                      </a:r>
                      <a:endParaRPr lang="en-US" altLang="ja-JP" sz="2400" dirty="0" smtClean="0">
                        <a:solidFill>
                          <a:schemeClr val="accent6">
                            <a:lumMod val="75000"/>
                          </a:schemeClr>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solidFill>
                            <a:schemeClr val="accent6">
                              <a:lumMod val="75000"/>
                            </a:schemeClr>
                          </a:solidFill>
                          <a:latin typeface="+mn-ea"/>
                          <a:ea typeface="+mn-ea"/>
                        </a:rPr>
                        <a:t>鼻水</a:t>
                      </a:r>
                      <a:endParaRPr lang="en-US" altLang="ja-JP" sz="2400" dirty="0" smtClean="0">
                        <a:solidFill>
                          <a:schemeClr val="accent6">
                            <a:lumMod val="75000"/>
                          </a:schemeClr>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587160">
                <a:tc>
                  <a:txBody>
                    <a:bodyPr/>
                    <a:lstStyle/>
                    <a:p>
                      <a:r>
                        <a:rPr lang="ja-JP" altLang="en-US" sz="2400" dirty="0" smtClean="0">
                          <a:solidFill>
                            <a:schemeClr val="accent6">
                              <a:lumMod val="75000"/>
                            </a:schemeClr>
                          </a:solidFill>
                          <a:latin typeface="+mn-ea"/>
                          <a:ea typeface="+mn-ea"/>
                        </a:rPr>
                        <a:t>強い倦怠感</a:t>
                      </a:r>
                      <a:endParaRPr kumimoji="1" lang="ja-JP" altLang="en-US" sz="2400" dirty="0">
                        <a:solidFill>
                          <a:schemeClr val="accent6">
                            <a:lumMod val="75000"/>
                          </a:schemeClr>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r>
                        <a:rPr kumimoji="1" lang="ja-JP" altLang="en-US" sz="2400" dirty="0" smtClean="0">
                          <a:solidFill>
                            <a:schemeClr val="accent6">
                              <a:lumMod val="75000"/>
                            </a:schemeClr>
                          </a:solidFill>
                          <a:latin typeface="+mn-ea"/>
                          <a:ea typeface="+mn-ea"/>
                        </a:rPr>
                        <a:t>鼻づまり</a:t>
                      </a:r>
                      <a:endParaRPr kumimoji="1" lang="ja-JP" altLang="en-US" sz="2400" dirty="0">
                        <a:solidFill>
                          <a:schemeClr val="accent6">
                            <a:lumMod val="75000"/>
                          </a:schemeClr>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587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solidFill>
                            <a:schemeClr val="accent6">
                              <a:lumMod val="75000"/>
                            </a:schemeClr>
                          </a:solidFill>
                          <a:latin typeface="+mn-ea"/>
                          <a:ea typeface="+mn-ea"/>
                        </a:rPr>
                        <a:t>寒気</a:t>
                      </a:r>
                      <a:endParaRPr lang="en-US" altLang="ja-JP" sz="2400" dirty="0" smtClean="0">
                        <a:solidFill>
                          <a:schemeClr val="accent6">
                            <a:lumMod val="75000"/>
                          </a:schemeClr>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solidFill>
                            <a:schemeClr val="accent6">
                              <a:lumMod val="75000"/>
                            </a:schemeClr>
                          </a:solidFill>
                          <a:latin typeface="+mn-ea"/>
                          <a:ea typeface="+mn-ea"/>
                        </a:rPr>
                        <a:t>咳が出る</a:t>
                      </a:r>
                      <a:endParaRPr lang="en-US" altLang="ja-JP" sz="2400" dirty="0" smtClean="0">
                        <a:solidFill>
                          <a:schemeClr val="accent6">
                            <a:lumMod val="75000"/>
                          </a:schemeClr>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587160">
                <a:tc>
                  <a:txBody>
                    <a:bodyPr/>
                    <a:lstStyle/>
                    <a:p>
                      <a:endParaRPr kumimoji="1" lang="ja-JP" altLang="en-US" sz="2400" dirty="0">
                        <a:solidFill>
                          <a:schemeClr val="accent6">
                            <a:lumMod val="75000"/>
                          </a:schemeClr>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400" dirty="0" smtClean="0">
                          <a:solidFill>
                            <a:schemeClr val="accent6">
                              <a:lumMod val="75000"/>
                            </a:schemeClr>
                          </a:solidFill>
                          <a:latin typeface="+mn-ea"/>
                          <a:ea typeface="+mn-ea"/>
                        </a:rPr>
                        <a:t>喉が痛くなる</a:t>
                      </a:r>
                      <a:endParaRPr lang="en-US" altLang="ja-JP" sz="2400" dirty="0" smtClean="0">
                        <a:solidFill>
                          <a:schemeClr val="accent6">
                            <a:lumMod val="75000"/>
                          </a:schemeClr>
                        </a:solidFill>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bl>
          </a:graphicData>
        </a:graphic>
      </p:graphicFrame>
    </p:spTree>
    <p:extLst>
      <p:ext uri="{BB962C8B-B14F-4D97-AF65-F5344CB8AC3E}">
        <p14:creationId xmlns:p14="http://schemas.microsoft.com/office/powerpoint/2010/main" val="1906448763"/>
      </p:ext>
    </p:extLst>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4</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9" name="テキスト ボックス 8"/>
          <p:cNvSpPr txBox="1"/>
          <p:nvPr/>
        </p:nvSpPr>
        <p:spPr>
          <a:xfrm>
            <a:off x="266700" y="931217"/>
            <a:ext cx="9372600" cy="3416320"/>
          </a:xfrm>
          <a:prstGeom prst="rect">
            <a:avLst/>
          </a:prstGeom>
          <a:noFill/>
        </p:spPr>
        <p:txBody>
          <a:bodyPr wrap="square" rtlCol="0">
            <a:spAutoFit/>
          </a:bodyPr>
          <a:lstStyle/>
          <a:p>
            <a:r>
              <a:rPr kumimoji="1" lang="ja-JP" altLang="en-US" sz="2400" dirty="0" smtClean="0"/>
              <a:t>高齢者はインフルエンザにかかっても微熱程度しか出ない場合もあります。普通の風邪でも</a:t>
            </a:r>
            <a:r>
              <a:rPr kumimoji="1" lang="ja-JP" altLang="en-US" sz="2400" dirty="0" smtClean="0">
                <a:solidFill>
                  <a:srgbClr val="FF0000"/>
                </a:solidFill>
              </a:rPr>
              <a:t>肺炎</a:t>
            </a:r>
            <a:r>
              <a:rPr kumimoji="1" lang="ja-JP" altLang="en-US" sz="2400" dirty="0" smtClean="0"/>
              <a:t>を起こすことがあり、又、肺炎を起こしても熱が出ない為、気付けないことが多くあります。</a:t>
            </a:r>
            <a:endParaRPr kumimoji="1" lang="en-US" altLang="ja-JP" sz="2400" dirty="0" smtClean="0"/>
          </a:p>
          <a:p>
            <a:r>
              <a:rPr lang="ja-JP" altLang="en-US" sz="2400" dirty="0" smtClean="0"/>
              <a:t>肺炎で死亡する</a:t>
            </a:r>
            <a:r>
              <a:rPr lang="en-US" altLang="ja-JP" sz="2400" dirty="0" smtClean="0"/>
              <a:t>94%</a:t>
            </a:r>
            <a:r>
              <a:rPr lang="ja-JP" altLang="en-US" sz="2400" dirty="0" smtClean="0"/>
              <a:t>の方が</a:t>
            </a:r>
            <a:r>
              <a:rPr lang="en-US" altLang="ja-JP" sz="2400" dirty="0" smtClean="0"/>
              <a:t>75</a:t>
            </a:r>
            <a:r>
              <a:rPr lang="ja-JP" altLang="en-US" sz="2400" dirty="0" smtClean="0"/>
              <a:t>歳以上の高齢者。内</a:t>
            </a:r>
            <a:r>
              <a:rPr lang="en-US" altLang="ja-JP" sz="2400" dirty="0" smtClean="0"/>
              <a:t>70%</a:t>
            </a:r>
            <a:r>
              <a:rPr lang="ja-JP" altLang="en-US" sz="2400" dirty="0" smtClean="0"/>
              <a:t>が嚥下に関係していると言われてます。</a:t>
            </a:r>
            <a:endParaRPr lang="en-US" altLang="ja-JP" sz="2400" dirty="0" smtClean="0"/>
          </a:p>
          <a:p>
            <a:r>
              <a:rPr lang="ja-JP" altLang="en-US" sz="2400" dirty="0" smtClean="0"/>
              <a:t>肺炎を起こす原因は、</a:t>
            </a:r>
            <a:r>
              <a:rPr lang="ja-JP" altLang="en-US" sz="2400" u="sng" dirty="0" smtClean="0">
                <a:solidFill>
                  <a:srgbClr val="FF0000"/>
                </a:solidFill>
              </a:rPr>
              <a:t>脱水症状</a:t>
            </a:r>
            <a:r>
              <a:rPr lang="ja-JP" altLang="en-US" sz="2400" dirty="0" smtClean="0"/>
              <a:t>です。</a:t>
            </a:r>
            <a:endParaRPr lang="en-US" altLang="ja-JP" sz="2400" dirty="0" smtClean="0"/>
          </a:p>
          <a:p>
            <a:r>
              <a:rPr lang="ja-JP" altLang="en-US" sz="2400" dirty="0" smtClean="0"/>
              <a:t>のどの渇き</a:t>
            </a:r>
            <a:r>
              <a:rPr lang="ja-JP" altLang="en-US" sz="2400" dirty="0" smtClean="0"/>
              <a:t>を感じる中枢</a:t>
            </a:r>
            <a:r>
              <a:rPr lang="ja-JP" altLang="en-US" sz="2400" dirty="0" smtClean="0"/>
              <a:t>機能が低下している為です。</a:t>
            </a:r>
            <a:endParaRPr lang="en-US" altLang="ja-JP" sz="2400" dirty="0" smtClean="0"/>
          </a:p>
          <a:p>
            <a:r>
              <a:rPr lang="ja-JP" altLang="en-US" sz="2400" dirty="0" smtClean="0"/>
              <a:t>元気な利用者様でも急に肺炎を起こす方もおられます。</a:t>
            </a:r>
            <a:endParaRPr lang="en-US" altLang="ja-JP" sz="2400" dirty="0" smtClean="0"/>
          </a:p>
          <a:p>
            <a:r>
              <a:rPr lang="ja-JP" altLang="en-US" sz="2400" dirty="0" smtClean="0"/>
              <a:t>普段の様子が違うときは、かかりつけ医に相談しましょう。</a:t>
            </a:r>
            <a:endParaRPr lang="en-US" altLang="ja-JP" sz="2400" dirty="0" smtClean="0"/>
          </a:p>
        </p:txBody>
      </p:sp>
    </p:spTree>
    <p:extLst>
      <p:ext uri="{BB962C8B-B14F-4D97-AF65-F5344CB8AC3E}">
        <p14:creationId xmlns:p14="http://schemas.microsoft.com/office/powerpoint/2010/main" val="2394949471"/>
      </p:ext>
    </p:extLst>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5</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9" name="テキスト ボックス 8"/>
          <p:cNvSpPr txBox="1"/>
          <p:nvPr/>
        </p:nvSpPr>
        <p:spPr>
          <a:xfrm>
            <a:off x="266700" y="931217"/>
            <a:ext cx="9372600" cy="3785652"/>
          </a:xfrm>
          <a:prstGeom prst="rect">
            <a:avLst/>
          </a:prstGeom>
          <a:noFill/>
        </p:spPr>
        <p:txBody>
          <a:bodyPr wrap="square" rtlCol="0">
            <a:spAutoFit/>
          </a:bodyPr>
          <a:lstStyle/>
          <a:p>
            <a:r>
              <a:rPr lang="ja-JP" altLang="en-US" sz="2400" dirty="0" smtClean="0"/>
              <a:t>利用者様のサインに気づきましょう！</a:t>
            </a:r>
            <a:endParaRPr lang="en-US" altLang="ja-JP" sz="2400" dirty="0" smtClean="0"/>
          </a:p>
          <a:p>
            <a:endParaRPr lang="en-US" altLang="ja-JP" sz="2400" dirty="0" smtClean="0"/>
          </a:p>
          <a:p>
            <a:r>
              <a:rPr lang="ja-JP" altLang="en-US" sz="2400" dirty="0" smtClean="0"/>
              <a:t>高齢者の風邪・インフルエンザは、熱や症状から判断できない為、</a:t>
            </a:r>
            <a:endParaRPr lang="en-US" altLang="ja-JP" sz="2400" dirty="0" smtClean="0"/>
          </a:p>
          <a:p>
            <a:r>
              <a:rPr lang="ja-JP" altLang="en-US" sz="2400" dirty="0" smtClean="0"/>
              <a:t>日常的な変化に気をつけましょう。</a:t>
            </a:r>
            <a:endParaRPr lang="en-US" altLang="ja-JP" sz="2400" dirty="0" smtClean="0"/>
          </a:p>
          <a:p>
            <a:endParaRPr lang="en-US" altLang="ja-JP" sz="2400" dirty="0"/>
          </a:p>
          <a:p>
            <a:r>
              <a:rPr lang="ja-JP" altLang="en-US" sz="2400" dirty="0" smtClean="0"/>
              <a:t>１）食欲がない</a:t>
            </a:r>
            <a:endParaRPr lang="en-US" altLang="ja-JP" sz="2400" dirty="0" smtClean="0"/>
          </a:p>
          <a:p>
            <a:r>
              <a:rPr lang="ja-JP" altLang="en-US" sz="2400" dirty="0" smtClean="0"/>
              <a:t>２）身体がだるそう</a:t>
            </a:r>
            <a:endParaRPr lang="en-US" altLang="ja-JP" sz="2400" dirty="0" smtClean="0"/>
          </a:p>
          <a:p>
            <a:r>
              <a:rPr lang="ja-JP" altLang="en-US" sz="2400" dirty="0" smtClean="0"/>
              <a:t>３</a:t>
            </a:r>
            <a:r>
              <a:rPr lang="ja-JP" altLang="en-US" sz="2400" dirty="0"/>
              <a:t>）</a:t>
            </a:r>
            <a:r>
              <a:rPr lang="ja-JP" altLang="en-US" sz="2400" dirty="0" smtClean="0"/>
              <a:t>かるく咳をしている</a:t>
            </a:r>
            <a:endParaRPr lang="en-US" altLang="ja-JP" sz="2400" dirty="0" smtClean="0"/>
          </a:p>
          <a:p>
            <a:r>
              <a:rPr lang="ja-JP" altLang="en-US" sz="2400" dirty="0" smtClean="0"/>
              <a:t>４）急に床離れが悪くなった</a:t>
            </a:r>
            <a:endParaRPr lang="en-US" altLang="ja-JP" sz="2400" dirty="0" smtClean="0"/>
          </a:p>
          <a:p>
            <a:endParaRPr lang="en-US" altLang="ja-JP" sz="2400" dirty="0" smtClean="0"/>
          </a:p>
        </p:txBody>
      </p:sp>
    </p:spTree>
    <p:extLst>
      <p:ext uri="{BB962C8B-B14F-4D97-AF65-F5344CB8AC3E}">
        <p14:creationId xmlns:p14="http://schemas.microsoft.com/office/powerpoint/2010/main" val="3931264752"/>
      </p:ext>
    </p:extLst>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6</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3" name="テキスト ボックス 2"/>
          <p:cNvSpPr txBox="1"/>
          <p:nvPr/>
        </p:nvSpPr>
        <p:spPr>
          <a:xfrm>
            <a:off x="207065" y="1101080"/>
            <a:ext cx="8746434" cy="461665"/>
          </a:xfrm>
          <a:prstGeom prst="rect">
            <a:avLst/>
          </a:prstGeom>
          <a:noFill/>
        </p:spPr>
        <p:txBody>
          <a:bodyPr wrap="square" rtlCol="0">
            <a:spAutoFit/>
          </a:bodyPr>
          <a:lstStyle/>
          <a:p>
            <a:r>
              <a:rPr kumimoji="1" lang="ja-JP" altLang="en-US" sz="2400" dirty="0" smtClean="0"/>
              <a:t>事例報告　ケース②</a:t>
            </a:r>
            <a:endParaRPr kumimoji="1" lang="ja-JP" altLang="en-US" sz="2400" dirty="0"/>
          </a:p>
        </p:txBody>
      </p:sp>
      <p:sp>
        <p:nvSpPr>
          <p:cNvPr id="9" name="テキスト ボックス 8"/>
          <p:cNvSpPr txBox="1"/>
          <p:nvPr/>
        </p:nvSpPr>
        <p:spPr>
          <a:xfrm>
            <a:off x="207065" y="1841558"/>
            <a:ext cx="9491869" cy="4154984"/>
          </a:xfrm>
          <a:prstGeom prst="rect">
            <a:avLst/>
          </a:prstGeom>
          <a:noFill/>
        </p:spPr>
        <p:txBody>
          <a:bodyPr wrap="square" rtlCol="0">
            <a:spAutoFit/>
          </a:bodyPr>
          <a:lstStyle/>
          <a:p>
            <a:r>
              <a:rPr lang="ja-JP" altLang="en-US" sz="2400" dirty="0"/>
              <a:t>症状</a:t>
            </a:r>
            <a:r>
              <a:rPr lang="ja-JP" altLang="en-US" sz="2400" dirty="0" smtClean="0"/>
              <a:t>名　疥癬</a:t>
            </a:r>
            <a:endParaRPr lang="en-US" altLang="ja-JP" sz="2400" dirty="0" smtClean="0"/>
          </a:p>
          <a:p>
            <a:endParaRPr lang="en-US" altLang="ja-JP" sz="2400" dirty="0" smtClean="0"/>
          </a:p>
          <a:p>
            <a:r>
              <a:rPr lang="ja-JP" altLang="en-US" sz="2400" dirty="0" smtClean="0"/>
              <a:t>施設スタッフが感染。</a:t>
            </a:r>
            <a:endParaRPr lang="en-US" altLang="ja-JP" sz="2400" dirty="0" smtClean="0"/>
          </a:p>
          <a:p>
            <a:r>
              <a:rPr kumimoji="1" lang="ja-JP" altLang="en-US" sz="2400" dirty="0" smtClean="0"/>
              <a:t>施設で寝泊まりをしていたのでそこから感染拡大したと考えられる。</a:t>
            </a:r>
            <a:endParaRPr kumimoji="1" lang="en-US" altLang="ja-JP" sz="2400" dirty="0" smtClean="0"/>
          </a:p>
          <a:p>
            <a:r>
              <a:rPr lang="ja-JP" altLang="en-US" sz="2400" dirty="0" smtClean="0"/>
              <a:t>潜伏期間が</a:t>
            </a:r>
            <a:r>
              <a:rPr lang="en-US" altLang="ja-JP" sz="2400" dirty="0" smtClean="0"/>
              <a:t>2</a:t>
            </a:r>
            <a:r>
              <a:rPr lang="ja-JP" altLang="en-US" sz="2400" dirty="0" smtClean="0"/>
              <a:t>週間～</a:t>
            </a:r>
            <a:r>
              <a:rPr lang="en-US" altLang="ja-JP" sz="2400" dirty="0" smtClean="0"/>
              <a:t>4</a:t>
            </a:r>
            <a:r>
              <a:rPr lang="ja-JP" altLang="en-US" sz="2400" dirty="0" smtClean="0"/>
              <a:t>週間あるので、樹楽電話サポートを活用し、疥癬対策を実施した。</a:t>
            </a:r>
            <a:endParaRPr lang="en-US" altLang="ja-JP" sz="2400" dirty="0" smtClean="0"/>
          </a:p>
          <a:p>
            <a:r>
              <a:rPr kumimoji="1" lang="ja-JP" altLang="en-US" sz="2400" dirty="0" smtClean="0"/>
              <a:t>通常疥癬と診断されていたが、その</a:t>
            </a:r>
            <a:r>
              <a:rPr kumimoji="1" lang="en-US" altLang="ja-JP" sz="2400" dirty="0" smtClean="0"/>
              <a:t>2</a:t>
            </a:r>
            <a:r>
              <a:rPr kumimoji="1" lang="ja-JP" altLang="en-US" sz="2400" dirty="0" smtClean="0"/>
              <a:t>週間後に角化型（ノルウェー型）疥癬を利用者様が発症。</a:t>
            </a:r>
            <a:endParaRPr kumimoji="1" lang="en-US" altLang="ja-JP" sz="2400" dirty="0" smtClean="0"/>
          </a:p>
          <a:p>
            <a:r>
              <a:rPr kumimoji="1" lang="ja-JP" altLang="en-US" sz="2400" dirty="0" smtClean="0"/>
              <a:t>角化型疥癬の場合、感染力が非常に強く、全身に症状現れます。</a:t>
            </a:r>
            <a:endParaRPr kumimoji="1" lang="en-US" altLang="ja-JP" sz="2400" dirty="0" smtClean="0"/>
          </a:p>
          <a:p>
            <a:endParaRPr kumimoji="1" lang="en-US" altLang="ja-JP" sz="2400" dirty="0" smtClean="0"/>
          </a:p>
          <a:p>
            <a:endParaRPr kumimoji="1" lang="en-US" altLang="ja-JP" sz="2400" dirty="0" smtClean="0"/>
          </a:p>
        </p:txBody>
      </p:sp>
    </p:spTree>
    <p:extLst>
      <p:ext uri="{BB962C8B-B14F-4D97-AF65-F5344CB8AC3E}">
        <p14:creationId xmlns:p14="http://schemas.microsoft.com/office/powerpoint/2010/main" val="3112950480"/>
      </p:ext>
    </p:extLst>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7</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3" name="テキスト ボックス 2"/>
          <p:cNvSpPr txBox="1"/>
          <p:nvPr/>
        </p:nvSpPr>
        <p:spPr>
          <a:xfrm>
            <a:off x="207065" y="1000944"/>
            <a:ext cx="8746434" cy="461665"/>
          </a:xfrm>
          <a:prstGeom prst="rect">
            <a:avLst/>
          </a:prstGeom>
          <a:noFill/>
        </p:spPr>
        <p:txBody>
          <a:bodyPr wrap="square" rtlCol="0">
            <a:spAutoFit/>
          </a:bodyPr>
          <a:lstStyle/>
          <a:p>
            <a:r>
              <a:rPr kumimoji="1" lang="ja-JP" altLang="en-US" sz="2400" dirty="0" smtClean="0"/>
              <a:t>事例報告　ケース②</a:t>
            </a:r>
            <a:endParaRPr kumimoji="1" lang="ja-JP" altLang="en-US" sz="2400" dirty="0"/>
          </a:p>
        </p:txBody>
      </p:sp>
      <p:sp>
        <p:nvSpPr>
          <p:cNvPr id="9" name="テキスト ボックス 8"/>
          <p:cNvSpPr txBox="1"/>
          <p:nvPr/>
        </p:nvSpPr>
        <p:spPr>
          <a:xfrm>
            <a:off x="207065" y="1712665"/>
            <a:ext cx="9491869" cy="4524315"/>
          </a:xfrm>
          <a:prstGeom prst="rect">
            <a:avLst/>
          </a:prstGeom>
          <a:noFill/>
        </p:spPr>
        <p:txBody>
          <a:bodyPr wrap="square" rtlCol="0">
            <a:spAutoFit/>
          </a:bodyPr>
          <a:lstStyle/>
          <a:p>
            <a:r>
              <a:rPr kumimoji="1" lang="ja-JP" altLang="en-US" sz="2400" dirty="0" smtClean="0"/>
              <a:t>対応方法</a:t>
            </a:r>
            <a:endParaRPr kumimoji="1" lang="en-US" altLang="ja-JP" sz="2400" dirty="0" smtClean="0"/>
          </a:p>
          <a:p>
            <a:endParaRPr lang="en-US" altLang="ja-JP" sz="2400" dirty="0" smtClean="0"/>
          </a:p>
          <a:p>
            <a:r>
              <a:rPr lang="ja-JP" altLang="en-US" sz="2400" dirty="0" smtClean="0"/>
              <a:t>①発症当日、病院や入所施設の受入れ先がなく、一晩、相談室</a:t>
            </a:r>
            <a:r>
              <a:rPr lang="en-US" altLang="ja-JP" sz="2400" dirty="0" smtClean="0"/>
              <a:t>(</a:t>
            </a:r>
            <a:r>
              <a:rPr lang="ja-JP" altLang="en-US" sz="2400" dirty="0" smtClean="0"/>
              <a:t>個室）で就寝。翌日に</a:t>
            </a:r>
            <a:r>
              <a:rPr lang="en-US" altLang="ja-JP" sz="2400" dirty="0" smtClean="0"/>
              <a:t>1</a:t>
            </a:r>
            <a:r>
              <a:rPr lang="ja-JP" altLang="en-US" sz="2400" dirty="0" smtClean="0"/>
              <a:t>か月間限定で老人ホームに入居頂く。</a:t>
            </a:r>
            <a:endParaRPr lang="en-US" altLang="ja-JP" sz="2400" dirty="0" smtClean="0"/>
          </a:p>
          <a:p>
            <a:endParaRPr lang="en-US" altLang="ja-JP" sz="2400" dirty="0" smtClean="0"/>
          </a:p>
          <a:p>
            <a:r>
              <a:rPr lang="ja-JP" altLang="en-US" sz="2400" dirty="0" smtClean="0"/>
              <a:t>②当該利用者様が老人ホームに入居後、他利用者様は外出レクを実施し、バルサンを焚く。</a:t>
            </a:r>
            <a:endParaRPr lang="en-US" altLang="ja-JP" sz="2400" dirty="0" smtClean="0"/>
          </a:p>
          <a:p>
            <a:endParaRPr lang="en-US" altLang="ja-JP" sz="2400" dirty="0"/>
          </a:p>
          <a:p>
            <a:r>
              <a:rPr lang="ja-JP" altLang="en-US" sz="2400" dirty="0" smtClean="0"/>
              <a:t>③発症者の衣服や寝具は、熱湯で熱殺菌（５０℃以上の熱湯で約</a:t>
            </a:r>
            <a:r>
              <a:rPr lang="en-US" altLang="ja-JP" sz="2400" dirty="0" smtClean="0"/>
              <a:t>10</a:t>
            </a:r>
            <a:r>
              <a:rPr lang="ja-JP" altLang="en-US" sz="2400" dirty="0" smtClean="0"/>
              <a:t>分間）し洗濯を行った。</a:t>
            </a:r>
            <a:endParaRPr lang="en-US" altLang="ja-JP" sz="2400" dirty="0"/>
          </a:p>
          <a:p>
            <a:endParaRPr lang="en-US" altLang="ja-JP" sz="2400" dirty="0" smtClean="0"/>
          </a:p>
          <a:p>
            <a:endParaRPr kumimoji="1" lang="en-US" altLang="ja-JP" sz="2400" dirty="0" smtClean="0"/>
          </a:p>
        </p:txBody>
      </p:sp>
    </p:spTree>
    <p:extLst>
      <p:ext uri="{BB962C8B-B14F-4D97-AF65-F5344CB8AC3E}">
        <p14:creationId xmlns:p14="http://schemas.microsoft.com/office/powerpoint/2010/main" val="3279803115"/>
      </p:ext>
    </p:extLst>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8</a:t>
            </a:fld>
            <a:endParaRPr kumimoji="1" lang="ja-JP" altLang="en-US"/>
          </a:p>
        </p:txBody>
      </p:sp>
      <p:sp>
        <p:nvSpPr>
          <p:cNvPr id="2" name="正方形/長方形 1"/>
          <p:cNvSpPr/>
          <p:nvPr/>
        </p:nvSpPr>
        <p:spPr>
          <a:xfrm>
            <a:off x="381000" y="794802"/>
            <a:ext cx="8820472" cy="6063198"/>
          </a:xfrm>
          <a:prstGeom prst="rect">
            <a:avLst/>
          </a:prstGeom>
        </p:spPr>
        <p:txBody>
          <a:bodyPr wrap="square">
            <a:spAutoFit/>
          </a:bodyPr>
          <a:lstStyle/>
          <a:p>
            <a:r>
              <a:rPr lang="ja-JP" altLang="en-US" sz="2200" dirty="0" smtClean="0">
                <a:solidFill>
                  <a:schemeClr val="accent1">
                    <a:lumMod val="50000"/>
                  </a:schemeClr>
                </a:solidFill>
                <a:latin typeface="+mn-ea"/>
                <a:ea typeface="+mn-ea"/>
              </a:rPr>
              <a:t>☆疥癬</a:t>
            </a:r>
            <a:endParaRPr lang="en-US" altLang="ja-JP" sz="2200" dirty="0">
              <a:solidFill>
                <a:schemeClr val="accent1">
                  <a:lumMod val="50000"/>
                </a:schemeClr>
              </a:solidFill>
              <a:latin typeface="+mn-ea"/>
              <a:ea typeface="+mn-ea"/>
            </a:endParaRPr>
          </a:p>
          <a:p>
            <a:r>
              <a:rPr lang="ja-JP" altLang="en-US" sz="2200" dirty="0">
                <a:solidFill>
                  <a:schemeClr val="accent1">
                    <a:lumMod val="50000"/>
                  </a:schemeClr>
                </a:solidFill>
                <a:latin typeface="+mn-ea"/>
                <a:ea typeface="+mn-ea"/>
              </a:rPr>
              <a:t>・特徴</a:t>
            </a:r>
            <a:endParaRPr lang="en-US" altLang="ja-JP" sz="2200" dirty="0">
              <a:solidFill>
                <a:schemeClr val="accent1">
                  <a:lumMod val="50000"/>
                </a:schemeClr>
              </a:solidFill>
              <a:latin typeface="+mn-ea"/>
              <a:ea typeface="+mn-ea"/>
            </a:endParaRPr>
          </a:p>
          <a:p>
            <a:r>
              <a:rPr lang="ja-JP" altLang="en-US" sz="2200" dirty="0">
                <a:latin typeface="+mn-ea"/>
                <a:ea typeface="+mn-ea"/>
              </a:rPr>
              <a:t>細菌でもウイルスでもなく、「ヒゼンダニ」というダニの一種が病原体です。命にかかわる事はまず無い感染症ですが、痒みの症状が強く、集団感染もしやすく、一旦集団発生すると、終息させるのにかなりの労力を費やします。痒みはダニが這ったり刺したりする事によるものではなく、アレルギー反応の為に出てくるものです。</a:t>
            </a:r>
            <a:endParaRPr lang="en-US" altLang="ja-JP" sz="2200" dirty="0">
              <a:latin typeface="+mn-ea"/>
              <a:ea typeface="+mn-ea"/>
            </a:endParaRPr>
          </a:p>
          <a:p>
            <a:r>
              <a:rPr lang="ja-JP" altLang="en-US" sz="2200" dirty="0">
                <a:latin typeface="+mn-ea"/>
                <a:ea typeface="+mn-ea"/>
              </a:rPr>
              <a:t>体表から離れたヒゼンダニは</a:t>
            </a:r>
            <a:r>
              <a:rPr lang="en-US" altLang="ja-JP" sz="2200" dirty="0">
                <a:latin typeface="+mn-ea"/>
                <a:ea typeface="+mn-ea"/>
              </a:rPr>
              <a:t>2</a:t>
            </a:r>
            <a:r>
              <a:rPr lang="ja-JP" altLang="en-US" sz="2200" dirty="0">
                <a:latin typeface="+mn-ea"/>
                <a:ea typeface="+mn-ea"/>
              </a:rPr>
              <a:t>～</a:t>
            </a:r>
            <a:r>
              <a:rPr lang="en-US" altLang="ja-JP" sz="2200" dirty="0">
                <a:latin typeface="+mn-ea"/>
                <a:ea typeface="+mn-ea"/>
              </a:rPr>
              <a:t>3</a:t>
            </a:r>
            <a:r>
              <a:rPr lang="ja-JP" altLang="en-US" sz="2200" dirty="0">
                <a:latin typeface="+mn-ea"/>
                <a:ea typeface="+mn-ea"/>
              </a:rPr>
              <a:t>時間で感染力を失うとされ、また熱にも弱く、</a:t>
            </a:r>
            <a:r>
              <a:rPr lang="en-US" altLang="ja-JP" sz="2200" dirty="0">
                <a:latin typeface="+mn-ea"/>
                <a:ea typeface="+mn-ea"/>
              </a:rPr>
              <a:t>50</a:t>
            </a:r>
            <a:r>
              <a:rPr lang="ja-JP" altLang="en-US" sz="2200" dirty="0">
                <a:latin typeface="+mn-ea"/>
                <a:ea typeface="+mn-ea"/>
              </a:rPr>
              <a:t>度、</a:t>
            </a:r>
            <a:r>
              <a:rPr lang="en-US" altLang="ja-JP" sz="2200" dirty="0">
                <a:latin typeface="+mn-ea"/>
                <a:ea typeface="+mn-ea"/>
              </a:rPr>
              <a:t>10</a:t>
            </a:r>
            <a:r>
              <a:rPr lang="ja-JP" altLang="en-US" sz="2200" dirty="0">
                <a:latin typeface="+mn-ea"/>
                <a:ea typeface="+mn-ea"/>
              </a:rPr>
              <a:t>分で死滅すると言われています</a:t>
            </a:r>
            <a:r>
              <a:rPr lang="ja-JP" altLang="en-US" sz="2200" dirty="0" smtClean="0">
                <a:latin typeface="+mn-ea"/>
                <a:ea typeface="+mn-ea"/>
              </a:rPr>
              <a:t>。</a:t>
            </a:r>
            <a:endParaRPr lang="en-US" altLang="ja-JP" sz="2200" dirty="0" smtClean="0">
              <a:latin typeface="+mn-ea"/>
              <a:ea typeface="+mn-ea"/>
            </a:endParaRPr>
          </a:p>
          <a:p>
            <a:r>
              <a:rPr lang="ja-JP" altLang="en-US" sz="2200" dirty="0" smtClean="0">
                <a:solidFill>
                  <a:srgbClr val="FF0000"/>
                </a:solidFill>
                <a:latin typeface="+mn-ea"/>
                <a:ea typeface="+mn-ea"/>
              </a:rPr>
              <a:t>・</a:t>
            </a:r>
            <a:r>
              <a:rPr lang="ja-JP" altLang="en-US" sz="2200" dirty="0">
                <a:solidFill>
                  <a:srgbClr val="FF0000"/>
                </a:solidFill>
                <a:latin typeface="+mn-ea"/>
                <a:ea typeface="+mn-ea"/>
              </a:rPr>
              <a:t>感染経路＝接触感染</a:t>
            </a:r>
            <a:endParaRPr lang="en-US" altLang="ja-JP" sz="2200" dirty="0">
              <a:solidFill>
                <a:srgbClr val="FF0000"/>
              </a:solidFill>
              <a:latin typeface="+mn-ea"/>
              <a:ea typeface="+mn-ea"/>
            </a:endParaRPr>
          </a:p>
          <a:p>
            <a:r>
              <a:rPr lang="ja-JP" altLang="en-US" sz="2200" dirty="0">
                <a:latin typeface="+mn-ea"/>
                <a:ea typeface="+mn-ea"/>
              </a:rPr>
              <a:t>皮膚と皮膚の直接的な接触で感染します。</a:t>
            </a:r>
            <a:endParaRPr lang="en-US" altLang="ja-JP" sz="2200" dirty="0">
              <a:latin typeface="+mn-ea"/>
              <a:ea typeface="+mn-ea"/>
            </a:endParaRPr>
          </a:p>
          <a:p>
            <a:r>
              <a:rPr lang="ja-JP" altLang="en-US" sz="2200" dirty="0">
                <a:latin typeface="+mn-ea"/>
                <a:ea typeface="+mn-ea"/>
              </a:rPr>
              <a:t>介護者や寝具を介しての間接接触で感染する場合もあります。</a:t>
            </a:r>
            <a:endParaRPr lang="en-US" altLang="ja-JP" sz="2200" dirty="0">
              <a:latin typeface="+mn-ea"/>
              <a:ea typeface="+mn-ea"/>
            </a:endParaRPr>
          </a:p>
          <a:p>
            <a:r>
              <a:rPr lang="ja-JP" altLang="en-US" sz="2200" dirty="0">
                <a:latin typeface="+mn-ea"/>
                <a:ea typeface="+mn-ea"/>
              </a:rPr>
              <a:t>角化型疥癬の場合、多量のヒゼンダニが皮膚内に存在する為、接触のほか、ボロボロと剥がれた皮膚が飛散する事により接触が無くても感染する場合があり、集団感染しやすくなります。</a:t>
            </a:r>
            <a:endParaRPr lang="en-US" altLang="ja-JP" sz="2200" dirty="0">
              <a:latin typeface="+mn-ea"/>
              <a:ea typeface="+mn-ea"/>
            </a:endParaRPr>
          </a:p>
          <a:p>
            <a:endParaRPr lang="en-US" altLang="ja-JP" sz="2400" dirty="0">
              <a:latin typeface="+mn-ea"/>
              <a:ea typeface="+mn-ea"/>
            </a:endParaRPr>
          </a:p>
          <a:p>
            <a:endParaRPr lang="en-US" altLang="ja-JP" sz="2200" dirty="0">
              <a:latin typeface="HGP創英角ｺﾞｼｯｸUB" pitchFamily="50" charset="-128"/>
              <a:ea typeface="HGP創英角ｺﾞｼｯｸUB" pitchFamily="50" charset="-128"/>
            </a:endParaRPr>
          </a:p>
        </p:txBody>
      </p:sp>
    </p:spTree>
    <p:extLst>
      <p:ext uri="{BB962C8B-B14F-4D97-AF65-F5344CB8AC3E}">
        <p14:creationId xmlns:p14="http://schemas.microsoft.com/office/powerpoint/2010/main" val="2816071056"/>
      </p:ext>
    </p:extLst>
  </p:cSld>
  <p:clrMapOvr>
    <a:masterClrMapping/>
  </p:clrMapOvr>
  <p:transition>
    <p:newsflash/>
    <p:sndAc>
      <p:stSnd>
        <p:snd r:embed="rId2"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6878" name="Rectangle 46"/>
          <p:cNvSpPr>
            <a:spLocks noChangeArrowheads="1"/>
          </p:cNvSpPr>
          <p:nvPr/>
        </p:nvSpPr>
        <p:spPr bwMode="auto">
          <a:xfrm>
            <a:off x="8853488" y="6597650"/>
            <a:ext cx="1052512" cy="260350"/>
          </a:xfrm>
          <a:prstGeom prst="rect">
            <a:avLst/>
          </a:prstGeom>
          <a:noFill/>
          <a:ln w="9525">
            <a:noFill/>
            <a:miter lim="800000"/>
            <a:headEnd/>
            <a:tailEnd/>
          </a:ln>
          <a:effectLst/>
        </p:spPr>
        <p:txBody>
          <a:bodyPr wrap="none" tIns="0" bIns="0" anchor="ctr"/>
          <a:lstStyle/>
          <a:p>
            <a:pPr algn="r"/>
            <a:fld id="{1DDBFC84-5192-4069-856D-05A47EBFA958}" type="slidenum">
              <a:rPr lang="en-US" altLang="ja-JP" sz="1000">
                <a:solidFill>
                  <a:schemeClr val="bg1"/>
                </a:solidFill>
                <a:ea typeface="HGP創英角ｺﾞｼｯｸUB" pitchFamily="50" charset="-128"/>
              </a:rPr>
              <a:pPr algn="r"/>
              <a:t>9</a:t>
            </a:fld>
            <a:endParaRPr lang="en-US" altLang="ja-JP" sz="1000" dirty="0">
              <a:solidFill>
                <a:schemeClr val="bg1"/>
              </a:solidFill>
              <a:ea typeface="HGP創英角ｺﾞｼｯｸUB" pitchFamily="50" charset="-128"/>
            </a:endParaRPr>
          </a:p>
        </p:txBody>
      </p:sp>
      <p:pic>
        <p:nvPicPr>
          <p:cNvPr id="1016973" name="Picture 141"/>
          <p:cNvPicPr>
            <a:picLocks noChangeAspect="1" noChangeArrowheads="1"/>
          </p:cNvPicPr>
          <p:nvPr/>
        </p:nvPicPr>
        <p:blipFill>
          <a:blip r:embed="rId3" cstate="print"/>
          <a:srcRect/>
          <a:stretch>
            <a:fillRect/>
          </a:stretch>
        </p:blipFill>
        <p:spPr bwMode="auto">
          <a:xfrm>
            <a:off x="0" y="581025"/>
            <a:ext cx="9906000" cy="169863"/>
          </a:xfrm>
          <a:prstGeom prst="rect">
            <a:avLst/>
          </a:prstGeom>
          <a:noFill/>
          <a:ln w="9525">
            <a:noFill/>
            <a:miter lim="800000"/>
            <a:headEnd/>
            <a:tailEnd/>
          </a:ln>
          <a:effectLst/>
        </p:spPr>
      </p:pic>
      <p:pic>
        <p:nvPicPr>
          <p:cNvPr id="1016974" name="Picture 142"/>
          <p:cNvPicPr>
            <a:picLocks noChangeAspect="1" noChangeArrowheads="1"/>
          </p:cNvPicPr>
          <p:nvPr/>
        </p:nvPicPr>
        <p:blipFill>
          <a:blip r:embed="rId4" cstate="print"/>
          <a:srcRect/>
          <a:stretch>
            <a:fillRect/>
          </a:stretch>
        </p:blipFill>
        <p:spPr bwMode="auto">
          <a:xfrm>
            <a:off x="0" y="0"/>
            <a:ext cx="9906000" cy="581025"/>
          </a:xfrm>
          <a:prstGeom prst="rect">
            <a:avLst/>
          </a:prstGeom>
          <a:noFill/>
          <a:ln w="9525">
            <a:noFill/>
            <a:miter lim="800000"/>
            <a:headEnd/>
            <a:tailEnd/>
          </a:ln>
          <a:effectLst/>
        </p:spPr>
      </p:pic>
      <p:pic>
        <p:nvPicPr>
          <p:cNvPr id="1016975" name="Picture 143"/>
          <p:cNvPicPr>
            <a:picLocks noChangeAspect="1" noChangeArrowheads="1"/>
          </p:cNvPicPr>
          <p:nvPr/>
        </p:nvPicPr>
        <p:blipFill>
          <a:blip r:embed="rId5" cstate="print"/>
          <a:srcRect/>
          <a:stretch>
            <a:fillRect/>
          </a:stretch>
        </p:blipFill>
        <p:spPr bwMode="auto">
          <a:xfrm>
            <a:off x="7921625" y="28575"/>
            <a:ext cx="1955800" cy="522288"/>
          </a:xfrm>
          <a:prstGeom prst="rect">
            <a:avLst/>
          </a:prstGeom>
          <a:noFill/>
          <a:ln w="9525">
            <a:noFill/>
            <a:miter lim="800000"/>
            <a:headEnd/>
            <a:tailEnd/>
          </a:ln>
          <a:effectLst/>
        </p:spPr>
      </p:pic>
      <p:sp>
        <p:nvSpPr>
          <p:cNvPr id="8" name="テキスト ボックス 7"/>
          <p:cNvSpPr txBox="1"/>
          <p:nvPr/>
        </p:nvSpPr>
        <p:spPr>
          <a:xfrm>
            <a:off x="168018" y="921768"/>
            <a:ext cx="9552451" cy="2123658"/>
          </a:xfrm>
          <a:prstGeom prst="rect">
            <a:avLst/>
          </a:prstGeom>
          <a:noFill/>
        </p:spPr>
        <p:txBody>
          <a:bodyPr wrap="square" rtlCol="0">
            <a:spAutoFit/>
          </a:bodyPr>
          <a:lstStyle/>
          <a:p>
            <a:r>
              <a:rPr lang="ja-JP" altLang="en-US" sz="2200" dirty="0" smtClean="0">
                <a:solidFill>
                  <a:srgbClr val="FF0000"/>
                </a:solidFill>
                <a:latin typeface="+mn-ea"/>
                <a:ea typeface="+mn-ea"/>
              </a:rPr>
              <a:t>・</a:t>
            </a:r>
            <a:r>
              <a:rPr lang="ja-JP" altLang="en-US" sz="2200" dirty="0">
                <a:solidFill>
                  <a:srgbClr val="FF0000"/>
                </a:solidFill>
                <a:latin typeface="+mn-ea"/>
                <a:ea typeface="+mn-ea"/>
              </a:rPr>
              <a:t>感染対策</a:t>
            </a:r>
            <a:endParaRPr lang="en-US" altLang="ja-JP" sz="2200" dirty="0">
              <a:solidFill>
                <a:srgbClr val="FF0000"/>
              </a:solidFill>
              <a:latin typeface="+mn-ea"/>
              <a:ea typeface="+mn-ea"/>
            </a:endParaRPr>
          </a:p>
          <a:p>
            <a:r>
              <a:rPr lang="ja-JP" altLang="en-US" sz="2200" dirty="0">
                <a:latin typeface="+mn-ea"/>
                <a:ea typeface="+mn-ea"/>
              </a:rPr>
              <a:t>通常疥癬では、特別な隔離は必要ありません。</a:t>
            </a:r>
            <a:endParaRPr lang="en-US" altLang="ja-JP" sz="2200" dirty="0">
              <a:latin typeface="+mn-ea"/>
              <a:ea typeface="+mn-ea"/>
            </a:endParaRPr>
          </a:p>
          <a:p>
            <a:r>
              <a:rPr lang="ja-JP" altLang="en-US" sz="2200" dirty="0">
                <a:latin typeface="+mn-ea"/>
                <a:ea typeface="+mn-ea"/>
              </a:rPr>
              <a:t>角化型疥癬では、通常</a:t>
            </a:r>
            <a:r>
              <a:rPr lang="en-US" altLang="ja-JP" sz="2200" dirty="0">
                <a:latin typeface="+mn-ea"/>
                <a:ea typeface="+mn-ea"/>
              </a:rPr>
              <a:t>2</a:t>
            </a:r>
            <a:r>
              <a:rPr lang="ja-JP" altLang="en-US" sz="2200" dirty="0">
                <a:latin typeface="+mn-ea"/>
                <a:ea typeface="+mn-ea"/>
              </a:rPr>
              <a:t>週間の個室隔離が必要になります。</a:t>
            </a:r>
            <a:endParaRPr lang="en-US" altLang="ja-JP" sz="2200" dirty="0">
              <a:latin typeface="+mn-ea"/>
              <a:ea typeface="+mn-ea"/>
            </a:endParaRPr>
          </a:p>
          <a:p>
            <a:r>
              <a:rPr lang="ja-JP" altLang="en-US" sz="2200" dirty="0">
                <a:latin typeface="+mn-ea"/>
                <a:ea typeface="+mn-ea"/>
              </a:rPr>
              <a:t>入浴で感染する事は無いとされていますが、タオルの共用は避けます。ヒゼンダニの足は、布をかき分ける能力は無く、服やリネンを通してはうつらないと言われています。服や寝具を取り扱う際は、肌に触れていない面を持つように</a:t>
            </a:r>
            <a:r>
              <a:rPr lang="ja-JP" altLang="en-US" sz="2200" dirty="0" smtClean="0">
                <a:latin typeface="+mn-ea"/>
                <a:ea typeface="+mn-ea"/>
              </a:rPr>
              <a:t>します。</a:t>
            </a:r>
            <a:endParaRPr lang="en-US" altLang="ja-JP" sz="2200" dirty="0" smtClean="0">
              <a:latin typeface="+mn-ea"/>
              <a:ea typeface="+mn-ea"/>
            </a:endParaRPr>
          </a:p>
        </p:txBody>
      </p:sp>
    </p:spTree>
    <p:extLst>
      <p:ext uri="{BB962C8B-B14F-4D97-AF65-F5344CB8AC3E}">
        <p14:creationId xmlns:p14="http://schemas.microsoft.com/office/powerpoint/2010/main" val="1584628510"/>
      </p:ext>
    </p:extLst>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通常タイプ">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65856</TotalTime>
  <Words>1210</Words>
  <Application>Microsoft Office PowerPoint</Application>
  <PresentationFormat>A4 210 x 297 mm</PresentationFormat>
  <Paragraphs>153</Paragraphs>
  <Slides>15</Slides>
  <Notes>14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HGP創英角ｺﾞｼｯｸUB</vt:lpstr>
      <vt:lpstr>ＭＳ Ｐゴシック</vt:lpstr>
      <vt:lpstr>ＭＳ Ｐ明朝</vt:lpstr>
      <vt:lpstr>Arial</vt:lpstr>
      <vt:lpstr>Arial Black</vt:lpstr>
      <vt:lpstr>通常タイプ</vt:lpstr>
      <vt:lpstr>感染症の事例報告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株式会社アクロス</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介護事業部　１７期方針</dc:title>
  <dc:creator>図子　貴士</dc:creator>
  <cp:lastModifiedBy>中西克己</cp:lastModifiedBy>
  <cp:revision>1673</cp:revision>
  <cp:lastPrinted>2015-12-15T03:51:34Z</cp:lastPrinted>
  <dcterms:created xsi:type="dcterms:W3CDTF">2007-02-04T03:10:07Z</dcterms:created>
  <dcterms:modified xsi:type="dcterms:W3CDTF">2015-12-15T03:56:47Z</dcterms:modified>
</cp:coreProperties>
</file>