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Lst>
  <p:notesMasterIdLst>
    <p:notesMasterId r:id="rId12"/>
  </p:notesMasterIdLst>
  <p:sldIdLst>
    <p:sldId id="375" r:id="rId2"/>
    <p:sldId id="338" r:id="rId3"/>
    <p:sldId id="382" r:id="rId4"/>
    <p:sldId id="383" r:id="rId5"/>
    <p:sldId id="376" r:id="rId6"/>
    <p:sldId id="377" r:id="rId7"/>
    <p:sldId id="378" r:id="rId8"/>
    <p:sldId id="379" r:id="rId9"/>
    <p:sldId id="380" r:id="rId10"/>
    <p:sldId id="381" r:id="rId11"/>
  </p:sldIdLst>
  <p:sldSz cx="9906000" cy="6858000" type="A4"/>
  <p:notesSz cx="6807200" cy="9939338"/>
  <p:defaultTextStyle>
    <a:defPPr>
      <a:defRPr lang="ja-JP"/>
    </a:defPPr>
    <a:lvl1pPr algn="l"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0000"/>
    <a:srgbClr val="008000"/>
    <a:srgbClr val="FFCCCC"/>
    <a:srgbClr val="FFFF00"/>
    <a:srgbClr val="66FF99"/>
    <a:srgbClr val="FF5050"/>
    <a:srgbClr val="B2B2B2"/>
    <a:srgbClr val="800080"/>
    <a:srgbClr val="CAC8C8"/>
    <a:srgbClr val="99CC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775DCB02-9BB8-47FD-8907-85C794F793BA}" styleName="テーマ スタイル 1 - アクセント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817" autoAdjust="0"/>
    <p:restoredTop sz="93202" autoAdjust="0"/>
  </p:normalViewPr>
  <p:slideViewPr>
    <p:cSldViewPr snapToGrid="0">
      <p:cViewPr varScale="1">
        <p:scale>
          <a:sx n="68" d="100"/>
          <a:sy n="68" d="100"/>
        </p:scale>
        <p:origin x="-1590" y="-96"/>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04"/>
    </p:cViewPr>
  </p:sorter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17" y="6"/>
            <a:ext cx="2950375" cy="497370"/>
          </a:xfrm>
          <a:prstGeom prst="rect">
            <a:avLst/>
          </a:prstGeom>
          <a:noFill/>
          <a:ln w="9525">
            <a:noFill/>
            <a:miter lim="800000"/>
            <a:headEnd/>
            <a:tailEnd/>
          </a:ln>
          <a:effectLst/>
        </p:spPr>
        <p:txBody>
          <a:bodyPr vert="horz" wrap="square" lIns="95626" tIns="47811" rIns="95626" bIns="47811" numCol="1" anchor="t" anchorCtr="0" compatLnSpc="1">
            <a:prstTxWarp prst="textNoShape">
              <a:avLst/>
            </a:prstTxWarp>
          </a:bodyPr>
          <a:lstStyle>
            <a:lvl1pPr defTabSz="956935">
              <a:defRPr sz="1200"/>
            </a:lvl1pPr>
          </a:lstStyle>
          <a:p>
            <a:endParaRPr lang="en-US" altLang="ja-JP"/>
          </a:p>
        </p:txBody>
      </p:sp>
      <p:sp>
        <p:nvSpPr>
          <p:cNvPr id="5123" name="Rectangle 3"/>
          <p:cNvSpPr>
            <a:spLocks noGrp="1" noChangeArrowheads="1"/>
          </p:cNvSpPr>
          <p:nvPr>
            <p:ph type="dt" idx="1"/>
          </p:nvPr>
        </p:nvSpPr>
        <p:spPr bwMode="auto">
          <a:xfrm>
            <a:off x="3855221" y="6"/>
            <a:ext cx="2950374" cy="497370"/>
          </a:xfrm>
          <a:prstGeom prst="rect">
            <a:avLst/>
          </a:prstGeom>
          <a:noFill/>
          <a:ln w="9525">
            <a:noFill/>
            <a:miter lim="800000"/>
            <a:headEnd/>
            <a:tailEnd/>
          </a:ln>
          <a:effectLst/>
        </p:spPr>
        <p:txBody>
          <a:bodyPr vert="horz" wrap="square" lIns="95626" tIns="47811" rIns="95626" bIns="47811" numCol="1" anchor="t" anchorCtr="0" compatLnSpc="1">
            <a:prstTxWarp prst="textNoShape">
              <a:avLst/>
            </a:prstTxWarp>
          </a:bodyPr>
          <a:lstStyle>
            <a:lvl1pPr algn="r" defTabSz="956935">
              <a:defRPr sz="1200"/>
            </a:lvl1pPr>
          </a:lstStyle>
          <a:p>
            <a:endParaRPr lang="en-US" altLang="ja-JP"/>
          </a:p>
        </p:txBody>
      </p:sp>
      <p:sp>
        <p:nvSpPr>
          <p:cNvPr id="5124" name="Rectangle 4"/>
          <p:cNvSpPr>
            <a:spLocks noGrp="1" noRot="1" noChangeAspect="1" noChangeArrowheads="1" noTextEdit="1"/>
          </p:cNvSpPr>
          <p:nvPr>
            <p:ph type="sldImg" idx="2"/>
          </p:nvPr>
        </p:nvSpPr>
        <p:spPr bwMode="auto">
          <a:xfrm>
            <a:off x="711200" y="744538"/>
            <a:ext cx="5386388" cy="3729037"/>
          </a:xfrm>
          <a:prstGeom prst="rect">
            <a:avLst/>
          </a:prstGeom>
          <a:noFill/>
          <a:ln w="9525">
            <a:solidFill>
              <a:srgbClr val="000000"/>
            </a:solidFill>
            <a:miter lim="800000"/>
            <a:headEnd/>
            <a:tailEnd/>
          </a:ln>
          <a:effectLst/>
        </p:spPr>
      </p:sp>
      <p:sp>
        <p:nvSpPr>
          <p:cNvPr id="5125" name="Rectangle 5"/>
          <p:cNvSpPr>
            <a:spLocks noGrp="1" noChangeArrowheads="1"/>
          </p:cNvSpPr>
          <p:nvPr>
            <p:ph type="body" sz="quarter" idx="3"/>
          </p:nvPr>
        </p:nvSpPr>
        <p:spPr bwMode="auto">
          <a:xfrm>
            <a:off x="681855" y="4720988"/>
            <a:ext cx="5445118" cy="4473103"/>
          </a:xfrm>
          <a:prstGeom prst="rect">
            <a:avLst/>
          </a:prstGeom>
          <a:noFill/>
          <a:ln w="9525">
            <a:noFill/>
            <a:miter lim="800000"/>
            <a:headEnd/>
            <a:tailEnd/>
          </a:ln>
          <a:effectLst/>
        </p:spPr>
        <p:txBody>
          <a:bodyPr vert="horz" wrap="square" lIns="95626" tIns="47811" rIns="95626" bIns="47811"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5126" name="Rectangle 6"/>
          <p:cNvSpPr>
            <a:spLocks noGrp="1" noChangeArrowheads="1"/>
          </p:cNvSpPr>
          <p:nvPr>
            <p:ph type="ftr" sz="quarter" idx="4"/>
          </p:nvPr>
        </p:nvSpPr>
        <p:spPr bwMode="auto">
          <a:xfrm>
            <a:off x="17" y="9440380"/>
            <a:ext cx="2950375" cy="497369"/>
          </a:xfrm>
          <a:prstGeom prst="rect">
            <a:avLst/>
          </a:prstGeom>
          <a:noFill/>
          <a:ln w="9525">
            <a:noFill/>
            <a:miter lim="800000"/>
            <a:headEnd/>
            <a:tailEnd/>
          </a:ln>
          <a:effectLst/>
        </p:spPr>
        <p:txBody>
          <a:bodyPr vert="horz" wrap="square" lIns="95626" tIns="47811" rIns="95626" bIns="47811" numCol="1" anchor="b" anchorCtr="0" compatLnSpc="1">
            <a:prstTxWarp prst="textNoShape">
              <a:avLst/>
            </a:prstTxWarp>
          </a:bodyPr>
          <a:lstStyle>
            <a:lvl1pPr defTabSz="956935">
              <a:defRPr sz="1200"/>
            </a:lvl1pPr>
          </a:lstStyle>
          <a:p>
            <a:endParaRPr lang="en-US" altLang="ja-JP"/>
          </a:p>
        </p:txBody>
      </p:sp>
      <p:sp>
        <p:nvSpPr>
          <p:cNvPr id="5127" name="Rectangle 7"/>
          <p:cNvSpPr>
            <a:spLocks noGrp="1" noChangeArrowheads="1"/>
          </p:cNvSpPr>
          <p:nvPr>
            <p:ph type="sldNum" sz="quarter" idx="5"/>
          </p:nvPr>
        </p:nvSpPr>
        <p:spPr bwMode="auto">
          <a:xfrm>
            <a:off x="3855221" y="9440380"/>
            <a:ext cx="2950374" cy="497369"/>
          </a:xfrm>
          <a:prstGeom prst="rect">
            <a:avLst/>
          </a:prstGeom>
          <a:noFill/>
          <a:ln w="9525">
            <a:noFill/>
            <a:miter lim="800000"/>
            <a:headEnd/>
            <a:tailEnd/>
          </a:ln>
          <a:effectLst/>
        </p:spPr>
        <p:txBody>
          <a:bodyPr vert="horz" wrap="square" lIns="95626" tIns="47811" rIns="95626" bIns="47811" numCol="1" anchor="b" anchorCtr="0" compatLnSpc="1">
            <a:prstTxWarp prst="textNoShape">
              <a:avLst/>
            </a:prstTxWarp>
          </a:bodyPr>
          <a:lstStyle>
            <a:lvl1pPr algn="r" defTabSz="956935">
              <a:defRPr sz="1200"/>
            </a:lvl1pPr>
          </a:lstStyle>
          <a:p>
            <a:fld id="{F2D49F3C-187B-4732-82EE-8BC0F0C7457B}" type="slidenum">
              <a:rPr lang="en-US" altLang="ja-JP"/>
              <a:pPr/>
              <a:t>&lt;#&gt;</a:t>
            </a:fld>
            <a:endParaRPr lang="en-US" altLang="ja-JP"/>
          </a:p>
        </p:txBody>
      </p:sp>
    </p:spTree>
    <p:extLst>
      <p:ext uri="{BB962C8B-B14F-4D97-AF65-F5344CB8AC3E}">
        <p14:creationId xmlns:p14="http://schemas.microsoft.com/office/powerpoint/2010/main" xmlns="" val="82780677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fontAlgn="base">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fontAlgn="base">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fontAlgn="base">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fontAlgn="base">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F2D49F3C-187B-4732-82EE-8BC0F0C7457B}" type="slidenum">
              <a:rPr lang="en-US" altLang="ja-JP" smtClean="0"/>
              <a:pPr/>
              <a:t>1</a:t>
            </a:fld>
            <a:endParaRPr lang="en-US" altLang="ja-JP"/>
          </a:p>
        </p:txBody>
      </p:sp>
    </p:spTree>
    <p:extLst>
      <p:ext uri="{BB962C8B-B14F-4D97-AF65-F5344CB8AC3E}">
        <p14:creationId xmlns:p14="http://schemas.microsoft.com/office/powerpoint/2010/main" xmlns="" val="209552865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5"/>
            <a:ext cx="8420100" cy="1470025"/>
          </a:xfrm>
          <a:prstGeom prst="rect">
            <a:avLst/>
          </a:prstGeo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485900" y="3886200"/>
            <a:ext cx="69342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F9064563-A244-454F-9B1D-F19B781A042E}" type="slidenum">
              <a:rPr lang="en-US" altLang="ja-JP"/>
              <a:pPr/>
              <a:t>&lt;#&gt;</a:t>
            </a:fld>
            <a:endParaRPr lang="en-US" altLang="ja-JP"/>
          </a:p>
        </p:txBody>
      </p:sp>
    </p:spTree>
  </p:cSld>
  <p:clrMapOvr>
    <a:masterClrMapping/>
  </p:clrMapOvr>
  <p:transition>
    <p:newsflash/>
    <p:sndAc>
      <p:stSnd>
        <p:snd r:embed="rId1" name="laser.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a:prstGeom prst="rect">
            <a:avLst/>
          </a:prstGeom>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95300" y="1600200"/>
            <a:ext cx="8915400" cy="4525963"/>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C16808C2-664E-4718-8770-D477262BE7D3}" type="slidenum">
              <a:rPr lang="en-US" altLang="ja-JP"/>
              <a:pPr/>
              <a:t>&lt;#&gt;</a:t>
            </a:fld>
            <a:endParaRPr lang="en-US" altLang="ja-JP"/>
          </a:p>
        </p:txBody>
      </p:sp>
    </p:spTree>
  </p:cSld>
  <p:clrMapOvr>
    <a:masterClrMapping/>
  </p:clrMapOvr>
  <p:transition>
    <p:newsflash/>
    <p:sndAc>
      <p:stSnd>
        <p:snd r:embed="rId1" name="laser.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38"/>
            <a:ext cx="2228850" cy="5851525"/>
          </a:xfrm>
          <a:prstGeom prst="rect">
            <a:avLst/>
          </a:prstGeo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95300" y="274638"/>
            <a:ext cx="6534150" cy="5851525"/>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D927ADB9-7879-47F8-B470-B48FE686E5B2}" type="slidenum">
              <a:rPr lang="en-US" altLang="ja-JP"/>
              <a:pPr/>
              <a:t>&lt;#&gt;</a:t>
            </a:fld>
            <a:endParaRPr lang="en-US" altLang="ja-JP"/>
          </a:p>
        </p:txBody>
      </p:sp>
    </p:spTree>
  </p:cSld>
  <p:clrMapOvr>
    <a:masterClrMapping/>
  </p:clrMapOvr>
  <p:transition>
    <p:newsflash/>
    <p:sndAc>
      <p:stSnd>
        <p:snd r:embed="rId1" name="laser.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a:prstGeom prst="rect">
            <a:avLst/>
          </a:prstGeo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495300" y="1600200"/>
            <a:ext cx="8915400" cy="4525963"/>
          </a:xfrm>
          <a:prstGeom prst="rect">
            <a:avLst/>
          </a:prstGeo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4CF7052C-847C-450A-B984-944CCFBB9DC6}" type="slidenum">
              <a:rPr lang="en-US" altLang="ja-JP"/>
              <a:pPr/>
              <a:t>&lt;#&gt;</a:t>
            </a:fld>
            <a:endParaRPr lang="en-US" altLang="ja-JP"/>
          </a:p>
        </p:txBody>
      </p:sp>
    </p:spTree>
  </p:cSld>
  <p:clrMapOvr>
    <a:masterClrMapping/>
  </p:clrMapOvr>
  <p:transition>
    <p:newsflash/>
    <p:sndAc>
      <p:stSnd>
        <p:snd r:embed="rId1" name="laser.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0"/>
            <a:ext cx="8420100" cy="1362075"/>
          </a:xfrm>
          <a:prstGeom prst="rect">
            <a:avLst/>
          </a:prstGeo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82638" y="2906713"/>
            <a:ext cx="84201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スライド番号プレースホルダ 3"/>
          <p:cNvSpPr>
            <a:spLocks noGrp="1"/>
          </p:cNvSpPr>
          <p:nvPr>
            <p:ph type="sldNum" sz="quarter" idx="10"/>
          </p:nvPr>
        </p:nvSpPr>
        <p:spPr/>
        <p:txBody>
          <a:bodyPr/>
          <a:lstStyle>
            <a:lvl1pPr>
              <a:defRPr/>
            </a:lvl1pPr>
          </a:lstStyle>
          <a:p>
            <a:fld id="{402E1DC0-76CA-4C8F-AFED-E5199D513430}" type="slidenum">
              <a:rPr lang="en-US" altLang="ja-JP"/>
              <a:pPr/>
              <a:t>&lt;#&gt;</a:t>
            </a:fld>
            <a:endParaRPr lang="en-US" altLang="ja-JP"/>
          </a:p>
        </p:txBody>
      </p:sp>
    </p:spTree>
  </p:cSld>
  <p:clrMapOvr>
    <a:masterClrMapping/>
  </p:clrMapOvr>
  <p:transition>
    <p:newsflash/>
    <p:sndAc>
      <p:stSnd>
        <p:snd r:embed="rId1" name="laser.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a:prstGeom prst="rect">
            <a:avLst/>
          </a:prstGeo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953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50292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スライド番号プレースホルダ 4"/>
          <p:cNvSpPr>
            <a:spLocks noGrp="1"/>
          </p:cNvSpPr>
          <p:nvPr>
            <p:ph type="sldNum" sz="quarter" idx="10"/>
          </p:nvPr>
        </p:nvSpPr>
        <p:spPr/>
        <p:txBody>
          <a:bodyPr/>
          <a:lstStyle>
            <a:lvl1pPr>
              <a:defRPr/>
            </a:lvl1pPr>
          </a:lstStyle>
          <a:p>
            <a:fld id="{FFC8CF8D-D02E-4B84-A8AC-0CE8C8CE668F}" type="slidenum">
              <a:rPr lang="en-US" altLang="ja-JP"/>
              <a:pPr/>
              <a:t>&lt;#&gt;</a:t>
            </a:fld>
            <a:endParaRPr lang="en-US" altLang="ja-JP"/>
          </a:p>
        </p:txBody>
      </p:sp>
    </p:spTree>
  </p:cSld>
  <p:clrMapOvr>
    <a:masterClrMapping/>
  </p:clrMapOvr>
  <p:transition>
    <p:newsflash/>
    <p:sndAc>
      <p:stSnd>
        <p:snd r:embed="rId1" name="laser.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a:prstGeom prst="rect">
            <a:avLst/>
          </a:prstGeo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95300" y="1535113"/>
            <a:ext cx="437673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95300" y="2174875"/>
            <a:ext cx="437673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5032375" y="1535113"/>
            <a:ext cx="437832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5032375" y="2174875"/>
            <a:ext cx="437832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スライド番号プレースホルダ 6"/>
          <p:cNvSpPr>
            <a:spLocks noGrp="1"/>
          </p:cNvSpPr>
          <p:nvPr>
            <p:ph type="sldNum" sz="quarter" idx="10"/>
          </p:nvPr>
        </p:nvSpPr>
        <p:spPr/>
        <p:txBody>
          <a:bodyPr/>
          <a:lstStyle>
            <a:lvl1pPr>
              <a:defRPr/>
            </a:lvl1pPr>
          </a:lstStyle>
          <a:p>
            <a:fld id="{54F935B1-8096-44F9-9AE6-30B40C6CF24D}" type="slidenum">
              <a:rPr lang="en-US" altLang="ja-JP"/>
              <a:pPr/>
              <a:t>&lt;#&gt;</a:t>
            </a:fld>
            <a:endParaRPr lang="en-US" altLang="ja-JP"/>
          </a:p>
        </p:txBody>
      </p:sp>
    </p:spTree>
  </p:cSld>
  <p:clrMapOvr>
    <a:masterClrMapping/>
  </p:clrMapOvr>
  <p:transition>
    <p:newsflash/>
    <p:sndAc>
      <p:stSnd>
        <p:snd r:embed="rId1" name="laser.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a:prstGeom prst="rect">
            <a:avLst/>
          </a:prstGeom>
        </p:spPr>
        <p:txBody>
          <a:bodyPr/>
          <a:lstStyle/>
          <a:p>
            <a:r>
              <a:rPr lang="ja-JP" altLang="en-US" smtClean="0"/>
              <a:t>マスタ タイトルの書式設定</a:t>
            </a:r>
            <a:endParaRPr lang="ja-JP" altLang="en-US"/>
          </a:p>
        </p:txBody>
      </p:sp>
      <p:sp>
        <p:nvSpPr>
          <p:cNvPr id="3" name="スライド番号プレースホルダ 2"/>
          <p:cNvSpPr>
            <a:spLocks noGrp="1"/>
          </p:cNvSpPr>
          <p:nvPr>
            <p:ph type="sldNum" sz="quarter" idx="10"/>
          </p:nvPr>
        </p:nvSpPr>
        <p:spPr/>
        <p:txBody>
          <a:bodyPr/>
          <a:lstStyle>
            <a:lvl1pPr>
              <a:defRPr/>
            </a:lvl1pPr>
          </a:lstStyle>
          <a:p>
            <a:fld id="{E0B0D809-F802-4E7E-AF1B-0E1E676735E3}" type="slidenum">
              <a:rPr lang="en-US" altLang="ja-JP"/>
              <a:pPr/>
              <a:t>&lt;#&gt;</a:t>
            </a:fld>
            <a:endParaRPr lang="en-US" altLang="ja-JP"/>
          </a:p>
        </p:txBody>
      </p:sp>
    </p:spTree>
  </p:cSld>
  <p:clrMapOvr>
    <a:masterClrMapping/>
  </p:clrMapOvr>
  <p:transition>
    <p:newsflash/>
    <p:sndAc>
      <p:stSnd>
        <p:snd r:embed="rId1" name="laser.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lvl1pPr>
              <a:defRPr/>
            </a:lvl1pPr>
          </a:lstStyle>
          <a:p>
            <a:fld id="{93FCB9F5-05EA-4292-814A-7EE8D9624B3C}" type="slidenum">
              <a:rPr lang="en-US" altLang="ja-JP"/>
              <a:pPr/>
              <a:t>&lt;#&gt;</a:t>
            </a:fld>
            <a:endParaRPr lang="en-US" altLang="ja-JP"/>
          </a:p>
        </p:txBody>
      </p:sp>
    </p:spTree>
  </p:cSld>
  <p:clrMapOvr>
    <a:masterClrMapping/>
  </p:clrMapOvr>
  <p:transition>
    <p:newsflash/>
    <p:sndAc>
      <p:stSnd>
        <p:snd r:embed="rId1" name="laser.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138" cy="1162050"/>
          </a:xfrm>
          <a:prstGeom prst="rect">
            <a:avLst/>
          </a:prstGeo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873500" y="273050"/>
            <a:ext cx="553720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95300" y="1435100"/>
            <a:ext cx="3259138"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スライド番号プレースホルダ 4"/>
          <p:cNvSpPr>
            <a:spLocks noGrp="1"/>
          </p:cNvSpPr>
          <p:nvPr>
            <p:ph type="sldNum" sz="quarter" idx="10"/>
          </p:nvPr>
        </p:nvSpPr>
        <p:spPr/>
        <p:txBody>
          <a:bodyPr/>
          <a:lstStyle>
            <a:lvl1pPr>
              <a:defRPr/>
            </a:lvl1pPr>
          </a:lstStyle>
          <a:p>
            <a:fld id="{A9D643F8-2399-4FB8-8609-FB61AB39E467}" type="slidenum">
              <a:rPr lang="en-US" altLang="ja-JP"/>
              <a:pPr/>
              <a:t>&lt;#&gt;</a:t>
            </a:fld>
            <a:endParaRPr lang="en-US" altLang="ja-JP"/>
          </a:p>
        </p:txBody>
      </p:sp>
    </p:spTree>
  </p:cSld>
  <p:clrMapOvr>
    <a:masterClrMapping/>
  </p:clrMapOvr>
  <p:transition>
    <p:newsflash/>
    <p:sndAc>
      <p:stSnd>
        <p:snd r:embed="rId1" name="laser.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a:prstGeom prst="rect">
            <a:avLst/>
          </a:prstGeo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941513" y="612775"/>
            <a:ext cx="59436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 3"/>
          <p:cNvSpPr>
            <a:spLocks noGrp="1"/>
          </p:cNvSpPr>
          <p:nvPr>
            <p:ph type="body" sz="half" idx="2"/>
          </p:nvPr>
        </p:nvSpPr>
        <p:spPr>
          <a:xfrm>
            <a:off x="1941513" y="5367338"/>
            <a:ext cx="59436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スライド番号プレースホルダ 4"/>
          <p:cNvSpPr>
            <a:spLocks noGrp="1"/>
          </p:cNvSpPr>
          <p:nvPr>
            <p:ph type="sldNum" sz="quarter" idx="10"/>
          </p:nvPr>
        </p:nvSpPr>
        <p:spPr/>
        <p:txBody>
          <a:bodyPr/>
          <a:lstStyle>
            <a:lvl1pPr>
              <a:defRPr/>
            </a:lvl1pPr>
          </a:lstStyle>
          <a:p>
            <a:fld id="{942E9B08-B142-417A-B2BE-CED7A526987C}" type="slidenum">
              <a:rPr lang="en-US" altLang="ja-JP"/>
              <a:pPr/>
              <a:t>&lt;#&gt;</a:t>
            </a:fld>
            <a:endParaRPr lang="en-US" altLang="ja-JP"/>
          </a:p>
        </p:txBody>
      </p:sp>
    </p:spTree>
  </p:cSld>
  <p:clrMapOvr>
    <a:masterClrMapping/>
  </p:clrMapOvr>
  <p:transition>
    <p:newsflash/>
    <p:sndAc>
      <p:stSnd>
        <p:snd r:embed="rId1" name="laser.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18" Type="http://schemas.openxmlformats.org/officeDocument/2006/relationships/image" Target="../media/image5.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46929" name="Picture 17"/>
          <p:cNvPicPr>
            <a:picLocks noChangeAspect="1" noChangeArrowheads="1"/>
          </p:cNvPicPr>
          <p:nvPr/>
        </p:nvPicPr>
        <p:blipFill>
          <a:blip r:embed="rId14" cstate="print"/>
          <a:srcRect/>
          <a:stretch>
            <a:fillRect/>
          </a:stretch>
        </p:blipFill>
        <p:spPr bwMode="auto">
          <a:xfrm>
            <a:off x="0" y="6286500"/>
            <a:ext cx="9906000" cy="581025"/>
          </a:xfrm>
          <a:prstGeom prst="rect">
            <a:avLst/>
          </a:prstGeom>
          <a:noFill/>
          <a:ln w="9525">
            <a:noFill/>
            <a:miter lim="800000"/>
            <a:headEnd/>
            <a:tailEnd/>
          </a:ln>
          <a:effectLst/>
        </p:spPr>
      </p:pic>
      <p:sp>
        <p:nvSpPr>
          <p:cNvPr id="1446916" name="Rectangle 4"/>
          <p:cNvSpPr>
            <a:spLocks noGrp="1" noChangeArrowheads="1"/>
          </p:cNvSpPr>
          <p:nvPr>
            <p:ph type="sldNum" sz="quarter" idx="4"/>
          </p:nvPr>
        </p:nvSpPr>
        <p:spPr bwMode="auto">
          <a:xfrm>
            <a:off x="8853488" y="6597650"/>
            <a:ext cx="1052512" cy="260350"/>
          </a:xfrm>
          <a:prstGeom prst="rect">
            <a:avLst/>
          </a:prstGeom>
          <a:noFill/>
          <a:ln w="9525">
            <a:noFill/>
            <a:miter lim="800000"/>
            <a:headEnd/>
            <a:tailEnd/>
          </a:ln>
          <a:effectLst/>
        </p:spPr>
        <p:txBody>
          <a:bodyPr vert="horz" wrap="none" lIns="91440" tIns="0" rIns="91440" bIns="0" numCol="1" anchor="ctr" anchorCtr="0" compatLnSpc="1">
            <a:prstTxWarp prst="textNoShape">
              <a:avLst/>
            </a:prstTxWarp>
          </a:bodyPr>
          <a:lstStyle>
            <a:lvl1pPr algn="r">
              <a:defRPr sz="1000">
                <a:solidFill>
                  <a:schemeClr val="bg1"/>
                </a:solidFill>
                <a:ea typeface="HGP創英角ｺﾞｼｯｸUB" pitchFamily="50" charset="-128"/>
              </a:defRPr>
            </a:lvl1pPr>
          </a:lstStyle>
          <a:p>
            <a:fld id="{7211A6B5-7D6F-4901-9715-CB7D47E03646}" type="slidenum">
              <a:rPr lang="en-US" altLang="ja-JP"/>
              <a:pPr/>
              <a:t>&lt;#&gt;</a:t>
            </a:fld>
            <a:endParaRPr lang="en-US" altLang="ja-JP"/>
          </a:p>
        </p:txBody>
      </p:sp>
      <p:sp>
        <p:nvSpPr>
          <p:cNvPr id="1446921" name="Rectangle 9"/>
          <p:cNvSpPr>
            <a:spLocks noChangeArrowheads="1"/>
          </p:cNvSpPr>
          <p:nvPr/>
        </p:nvSpPr>
        <p:spPr bwMode="auto">
          <a:xfrm>
            <a:off x="31750" y="6346825"/>
            <a:ext cx="3386138" cy="463550"/>
          </a:xfrm>
          <a:prstGeom prst="rect">
            <a:avLst/>
          </a:prstGeom>
          <a:solidFill>
            <a:schemeClr val="bg1"/>
          </a:solidFill>
          <a:ln w="19050">
            <a:solidFill>
              <a:srgbClr val="C0C0C0"/>
            </a:solidFill>
            <a:miter lim="800000"/>
            <a:headEnd/>
            <a:tailEnd/>
          </a:ln>
          <a:effectLst/>
        </p:spPr>
        <p:txBody>
          <a:bodyPr wrap="none" anchor="ctr"/>
          <a:lstStyle/>
          <a:p>
            <a:endParaRPr lang="ja-JP" altLang="en-US"/>
          </a:p>
        </p:txBody>
      </p:sp>
      <p:pic>
        <p:nvPicPr>
          <p:cNvPr id="1446922" name="Picture 10" descr="across_1"/>
          <p:cNvPicPr>
            <a:picLocks noChangeAspect="1" noChangeArrowheads="1"/>
          </p:cNvPicPr>
          <p:nvPr/>
        </p:nvPicPr>
        <p:blipFill>
          <a:blip r:embed="rId15" cstate="print"/>
          <a:srcRect/>
          <a:stretch>
            <a:fillRect/>
          </a:stretch>
        </p:blipFill>
        <p:spPr bwMode="auto">
          <a:xfrm>
            <a:off x="46038" y="6359525"/>
            <a:ext cx="700087" cy="431800"/>
          </a:xfrm>
          <a:prstGeom prst="rect">
            <a:avLst/>
          </a:prstGeom>
          <a:noFill/>
        </p:spPr>
      </p:pic>
      <p:pic>
        <p:nvPicPr>
          <p:cNvPr id="1446923" name="Picture 11" descr="across_2"/>
          <p:cNvPicPr>
            <a:picLocks noChangeAspect="1" noChangeArrowheads="1"/>
          </p:cNvPicPr>
          <p:nvPr/>
        </p:nvPicPr>
        <p:blipFill>
          <a:blip r:embed="rId16" cstate="print"/>
          <a:srcRect/>
          <a:stretch>
            <a:fillRect/>
          </a:stretch>
        </p:blipFill>
        <p:spPr bwMode="auto">
          <a:xfrm>
            <a:off x="806450" y="6410325"/>
            <a:ext cx="2597150" cy="333375"/>
          </a:xfrm>
          <a:prstGeom prst="rect">
            <a:avLst/>
          </a:prstGeom>
          <a:noFill/>
        </p:spPr>
      </p:pic>
      <p:pic>
        <p:nvPicPr>
          <p:cNvPr id="1446927" name="Picture 15"/>
          <p:cNvPicPr>
            <a:picLocks noChangeAspect="1" noChangeArrowheads="1"/>
          </p:cNvPicPr>
          <p:nvPr/>
        </p:nvPicPr>
        <p:blipFill>
          <a:blip r:embed="rId17" cstate="print"/>
          <a:srcRect/>
          <a:stretch>
            <a:fillRect/>
          </a:stretch>
        </p:blipFill>
        <p:spPr bwMode="auto">
          <a:xfrm>
            <a:off x="0" y="581025"/>
            <a:ext cx="9906000" cy="169863"/>
          </a:xfrm>
          <a:prstGeom prst="rect">
            <a:avLst/>
          </a:prstGeom>
          <a:noFill/>
          <a:ln w="9525">
            <a:noFill/>
            <a:miter lim="800000"/>
            <a:headEnd/>
            <a:tailEnd/>
          </a:ln>
          <a:effectLst/>
        </p:spPr>
      </p:pic>
      <p:pic>
        <p:nvPicPr>
          <p:cNvPr id="1446928" name="Picture 16"/>
          <p:cNvPicPr>
            <a:picLocks noChangeAspect="1" noChangeArrowheads="1"/>
          </p:cNvPicPr>
          <p:nvPr/>
        </p:nvPicPr>
        <p:blipFill>
          <a:blip r:embed="rId14" cstate="print"/>
          <a:srcRect/>
          <a:stretch>
            <a:fillRect/>
          </a:stretch>
        </p:blipFill>
        <p:spPr bwMode="auto">
          <a:xfrm>
            <a:off x="0" y="0"/>
            <a:ext cx="9906000" cy="581025"/>
          </a:xfrm>
          <a:prstGeom prst="rect">
            <a:avLst/>
          </a:prstGeom>
          <a:noFill/>
          <a:ln w="9525">
            <a:noFill/>
            <a:miter lim="800000"/>
            <a:headEnd/>
            <a:tailEnd/>
          </a:ln>
          <a:effectLst/>
        </p:spPr>
      </p:pic>
      <p:pic>
        <p:nvPicPr>
          <p:cNvPr id="1446930" name="Picture 18"/>
          <p:cNvPicPr>
            <a:picLocks noChangeAspect="1" noChangeArrowheads="1"/>
          </p:cNvPicPr>
          <p:nvPr/>
        </p:nvPicPr>
        <p:blipFill>
          <a:blip r:embed="rId17" cstate="print"/>
          <a:srcRect/>
          <a:stretch>
            <a:fillRect/>
          </a:stretch>
        </p:blipFill>
        <p:spPr bwMode="auto">
          <a:xfrm>
            <a:off x="0" y="6221413"/>
            <a:ext cx="9906000" cy="65087"/>
          </a:xfrm>
          <a:prstGeom prst="rect">
            <a:avLst/>
          </a:prstGeom>
          <a:noFill/>
          <a:ln w="9525">
            <a:noFill/>
            <a:miter lim="800000"/>
            <a:headEnd/>
            <a:tailEnd/>
          </a:ln>
          <a:effectLst/>
        </p:spPr>
      </p:pic>
      <p:pic>
        <p:nvPicPr>
          <p:cNvPr id="1446931" name="Picture 19"/>
          <p:cNvPicPr>
            <a:picLocks noChangeAspect="1" noChangeArrowheads="1"/>
          </p:cNvPicPr>
          <p:nvPr/>
        </p:nvPicPr>
        <p:blipFill>
          <a:blip r:embed="rId18" cstate="print"/>
          <a:srcRect/>
          <a:stretch>
            <a:fillRect/>
          </a:stretch>
        </p:blipFill>
        <p:spPr bwMode="auto">
          <a:xfrm>
            <a:off x="8380413" y="111125"/>
            <a:ext cx="1428750" cy="381000"/>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Lst>
  <p:transition>
    <p:newsflash/>
    <p:sndAc>
      <p:stSnd>
        <p:snd r:embed="rId13" name="laser.wav"/>
      </p:stSnd>
    </p:sndAc>
  </p:transition>
  <p:timing>
    <p:tnLst>
      <p:par>
        <p:cTn id="1" dur="indefinite" restart="never" nodeType="tmRoot"/>
      </p:par>
    </p:tnLst>
  </p:timing>
  <p:hf hdr="0" ftr="0" dt="0"/>
  <p:txStyles>
    <p:titleStyle>
      <a:lvl1pPr algn="ctr" rtl="0" fontAlgn="base">
        <a:spcBef>
          <a:spcPct val="0"/>
        </a:spcBef>
        <a:spcAft>
          <a:spcPct val="0"/>
        </a:spcAft>
        <a:defRPr kumimoji="1" sz="44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charset="0"/>
          <a:ea typeface="ＭＳ Ｐゴシック" pitchFamily="50" charset="-128"/>
        </a:defRPr>
      </a:lvl2pPr>
      <a:lvl3pPr algn="ctr" rtl="0" fontAlgn="base">
        <a:spcBef>
          <a:spcPct val="0"/>
        </a:spcBef>
        <a:spcAft>
          <a:spcPct val="0"/>
        </a:spcAft>
        <a:defRPr kumimoji="1" sz="4400">
          <a:solidFill>
            <a:schemeClr val="tx2"/>
          </a:solidFill>
          <a:latin typeface="Arial" charset="0"/>
          <a:ea typeface="ＭＳ Ｐゴシック" pitchFamily="50" charset="-128"/>
        </a:defRPr>
      </a:lvl3pPr>
      <a:lvl4pPr algn="ctr" rtl="0" fontAlgn="base">
        <a:spcBef>
          <a:spcPct val="0"/>
        </a:spcBef>
        <a:spcAft>
          <a:spcPct val="0"/>
        </a:spcAft>
        <a:defRPr kumimoji="1" sz="4400">
          <a:solidFill>
            <a:schemeClr val="tx2"/>
          </a:solidFill>
          <a:latin typeface="Arial" charset="0"/>
          <a:ea typeface="ＭＳ Ｐゴシック" pitchFamily="50" charset="-128"/>
        </a:defRPr>
      </a:lvl4pPr>
      <a:lvl5pPr algn="ctr" rtl="0" fontAlgn="base">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6.png"/><Relationship Id="rId7"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5.png"/><Relationship Id="rId4" Type="http://schemas.openxmlformats.org/officeDocument/2006/relationships/image" Target="../media/image7.png"/><Relationship Id="rId9" Type="http://schemas.openxmlformats.org/officeDocument/2006/relationships/image" Target="../media/image10.png"/></Relationships>
</file>

<file path=ppt/slides/_rels/slide1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6878" name="Rectangle 46"/>
          <p:cNvSpPr>
            <a:spLocks noChangeArrowheads="1"/>
          </p:cNvSpPr>
          <p:nvPr/>
        </p:nvSpPr>
        <p:spPr bwMode="auto">
          <a:xfrm>
            <a:off x="8853488" y="6597650"/>
            <a:ext cx="1052512" cy="260350"/>
          </a:xfrm>
          <a:prstGeom prst="rect">
            <a:avLst/>
          </a:prstGeom>
          <a:noFill/>
          <a:ln w="9525">
            <a:noFill/>
            <a:miter lim="800000"/>
            <a:headEnd/>
            <a:tailEnd/>
          </a:ln>
          <a:effectLst/>
        </p:spPr>
        <p:txBody>
          <a:bodyPr wrap="none" tIns="0" bIns="0" anchor="ctr"/>
          <a:lstStyle/>
          <a:p>
            <a:pPr algn="r"/>
            <a:fld id="{1DDBFC84-5192-4069-856D-05A47EBFA958}" type="slidenum">
              <a:rPr lang="en-US" altLang="ja-JP" sz="1000">
                <a:solidFill>
                  <a:schemeClr val="bg1"/>
                </a:solidFill>
                <a:ea typeface="HGP創英角ｺﾞｼｯｸUB" pitchFamily="50" charset="-128"/>
              </a:rPr>
              <a:pPr algn="r"/>
              <a:t>1</a:t>
            </a:fld>
            <a:endParaRPr lang="en-US" altLang="ja-JP" sz="1000">
              <a:solidFill>
                <a:schemeClr val="bg1"/>
              </a:solidFill>
              <a:ea typeface="HGP創英角ｺﾞｼｯｸUB" pitchFamily="50" charset="-128"/>
            </a:endParaRPr>
          </a:p>
        </p:txBody>
      </p:sp>
      <p:pic>
        <p:nvPicPr>
          <p:cNvPr id="1016973" name="Picture 141"/>
          <p:cNvPicPr>
            <a:picLocks noChangeAspect="1" noChangeArrowheads="1"/>
          </p:cNvPicPr>
          <p:nvPr/>
        </p:nvPicPr>
        <p:blipFill>
          <a:blip r:embed="rId3" cstate="print"/>
          <a:srcRect/>
          <a:stretch>
            <a:fillRect/>
          </a:stretch>
        </p:blipFill>
        <p:spPr bwMode="auto">
          <a:xfrm>
            <a:off x="0" y="581025"/>
            <a:ext cx="9906000" cy="169863"/>
          </a:xfrm>
          <a:prstGeom prst="rect">
            <a:avLst/>
          </a:prstGeom>
          <a:noFill/>
          <a:ln w="9525">
            <a:noFill/>
            <a:miter lim="800000"/>
            <a:headEnd/>
            <a:tailEnd/>
          </a:ln>
          <a:effectLst/>
        </p:spPr>
      </p:pic>
      <p:pic>
        <p:nvPicPr>
          <p:cNvPr id="1016974" name="Picture 142"/>
          <p:cNvPicPr>
            <a:picLocks noChangeAspect="1" noChangeArrowheads="1"/>
          </p:cNvPicPr>
          <p:nvPr/>
        </p:nvPicPr>
        <p:blipFill>
          <a:blip r:embed="rId4" cstate="print"/>
          <a:srcRect/>
          <a:stretch>
            <a:fillRect/>
          </a:stretch>
        </p:blipFill>
        <p:spPr bwMode="auto">
          <a:xfrm>
            <a:off x="0" y="0"/>
            <a:ext cx="9906000" cy="581025"/>
          </a:xfrm>
          <a:prstGeom prst="rect">
            <a:avLst/>
          </a:prstGeom>
          <a:noFill/>
          <a:ln w="9525">
            <a:noFill/>
            <a:miter lim="800000"/>
            <a:headEnd/>
            <a:tailEnd/>
          </a:ln>
          <a:effectLst/>
        </p:spPr>
      </p:pic>
      <p:pic>
        <p:nvPicPr>
          <p:cNvPr id="1016975" name="Picture 143"/>
          <p:cNvPicPr>
            <a:picLocks noChangeAspect="1" noChangeArrowheads="1"/>
          </p:cNvPicPr>
          <p:nvPr/>
        </p:nvPicPr>
        <p:blipFill>
          <a:blip r:embed="rId5" cstate="print"/>
          <a:srcRect/>
          <a:stretch>
            <a:fillRect/>
          </a:stretch>
        </p:blipFill>
        <p:spPr bwMode="auto">
          <a:xfrm>
            <a:off x="7921625" y="28575"/>
            <a:ext cx="1955800" cy="522288"/>
          </a:xfrm>
          <a:prstGeom prst="rect">
            <a:avLst/>
          </a:prstGeom>
          <a:noFill/>
          <a:ln w="9525">
            <a:noFill/>
            <a:miter lim="800000"/>
            <a:headEnd/>
            <a:tailEnd/>
          </a:ln>
          <a:effectLst/>
        </p:spPr>
      </p:pic>
      <p:pic>
        <p:nvPicPr>
          <p:cNvPr id="1016976" name="Picture 144"/>
          <p:cNvPicPr>
            <a:picLocks noChangeAspect="1" noChangeArrowheads="1"/>
          </p:cNvPicPr>
          <p:nvPr/>
        </p:nvPicPr>
        <p:blipFill>
          <a:blip r:embed="rId6" cstate="print"/>
          <a:srcRect/>
          <a:stretch>
            <a:fillRect/>
          </a:stretch>
        </p:blipFill>
        <p:spPr bwMode="auto">
          <a:xfrm>
            <a:off x="58738" y="5822950"/>
            <a:ext cx="9790112" cy="954088"/>
          </a:xfrm>
          <a:prstGeom prst="rect">
            <a:avLst/>
          </a:prstGeom>
          <a:noFill/>
          <a:ln w="38100">
            <a:solidFill>
              <a:srgbClr val="FF6600"/>
            </a:solidFill>
            <a:miter lim="800000"/>
            <a:headEnd/>
            <a:tailEnd/>
          </a:ln>
          <a:effectLst/>
        </p:spPr>
      </p:pic>
      <p:sp>
        <p:nvSpPr>
          <p:cNvPr id="1016979" name="Rectangle 6"/>
          <p:cNvSpPr>
            <a:spLocks noChangeArrowheads="1"/>
          </p:cNvSpPr>
          <p:nvPr/>
        </p:nvSpPr>
        <p:spPr bwMode="auto">
          <a:xfrm>
            <a:off x="1408113" y="5994400"/>
            <a:ext cx="6929437" cy="550863"/>
          </a:xfrm>
          <a:prstGeom prst="rect">
            <a:avLst/>
          </a:prstGeom>
          <a:solidFill>
            <a:schemeClr val="bg1"/>
          </a:solidFill>
          <a:ln w="19050">
            <a:solidFill>
              <a:srgbClr val="808080"/>
            </a:solidFill>
            <a:miter lim="800000"/>
            <a:headEnd/>
            <a:tailEnd/>
          </a:ln>
        </p:spPr>
        <p:txBody>
          <a:bodyPr wrap="none" anchor="ctr"/>
          <a:lstStyle/>
          <a:p>
            <a:pPr algn="ctr"/>
            <a:endParaRPr kumimoji="0" lang="ja-JP" altLang="ja-JP" sz="3000">
              <a:latin typeface="ＭＳ Ｐゴシック" pitchFamily="50" charset="-128"/>
            </a:endParaRPr>
          </a:p>
        </p:txBody>
      </p:sp>
      <p:pic>
        <p:nvPicPr>
          <p:cNvPr id="1016980" name="Picture 7" descr="across_1"/>
          <p:cNvPicPr>
            <a:picLocks noChangeAspect="1" noChangeArrowheads="1"/>
          </p:cNvPicPr>
          <p:nvPr/>
        </p:nvPicPr>
        <p:blipFill>
          <a:blip r:embed="rId7" cstate="print"/>
          <a:srcRect/>
          <a:stretch>
            <a:fillRect/>
          </a:stretch>
        </p:blipFill>
        <p:spPr bwMode="auto">
          <a:xfrm>
            <a:off x="1470025" y="6057900"/>
            <a:ext cx="711200" cy="476250"/>
          </a:xfrm>
          <a:prstGeom prst="rect">
            <a:avLst/>
          </a:prstGeom>
          <a:noFill/>
          <a:ln w="3175">
            <a:solidFill>
              <a:srgbClr val="C0C0C0"/>
            </a:solidFill>
            <a:miter lim="800000"/>
            <a:headEnd/>
            <a:tailEnd/>
          </a:ln>
        </p:spPr>
      </p:pic>
      <p:pic>
        <p:nvPicPr>
          <p:cNvPr id="1016981" name="Picture 8" descr="across_2"/>
          <p:cNvPicPr>
            <a:picLocks noChangeAspect="1" noChangeArrowheads="1"/>
          </p:cNvPicPr>
          <p:nvPr/>
        </p:nvPicPr>
        <p:blipFill>
          <a:blip r:embed="rId8" cstate="print"/>
          <a:srcRect/>
          <a:stretch>
            <a:fillRect/>
          </a:stretch>
        </p:blipFill>
        <p:spPr bwMode="auto">
          <a:xfrm>
            <a:off x="3116263" y="6030913"/>
            <a:ext cx="3552825" cy="495300"/>
          </a:xfrm>
          <a:prstGeom prst="rect">
            <a:avLst/>
          </a:prstGeom>
          <a:noFill/>
          <a:ln w="9525">
            <a:noFill/>
            <a:miter lim="800000"/>
            <a:headEnd/>
            <a:tailEnd/>
          </a:ln>
        </p:spPr>
      </p:pic>
      <p:pic>
        <p:nvPicPr>
          <p:cNvPr id="1016983" name="Picture 151" descr="樹楽ロゴ"/>
          <p:cNvPicPr>
            <a:picLocks noChangeAspect="1" noChangeArrowheads="1"/>
          </p:cNvPicPr>
          <p:nvPr/>
        </p:nvPicPr>
        <p:blipFill>
          <a:blip r:embed="rId9" cstate="print"/>
          <a:srcRect/>
          <a:stretch>
            <a:fillRect/>
          </a:stretch>
        </p:blipFill>
        <p:spPr bwMode="auto">
          <a:xfrm>
            <a:off x="9056688" y="5935663"/>
            <a:ext cx="657225" cy="733425"/>
          </a:xfrm>
          <a:prstGeom prst="rect">
            <a:avLst/>
          </a:prstGeom>
          <a:noFill/>
        </p:spPr>
      </p:pic>
      <p:sp>
        <p:nvSpPr>
          <p:cNvPr id="1017006" name="Rectangle 174"/>
          <p:cNvSpPr>
            <a:spLocks noChangeArrowheads="1"/>
          </p:cNvSpPr>
          <p:nvPr/>
        </p:nvSpPr>
        <p:spPr bwMode="auto">
          <a:xfrm>
            <a:off x="7993063" y="5146675"/>
            <a:ext cx="1855787" cy="550863"/>
          </a:xfrm>
          <a:prstGeom prst="rect">
            <a:avLst/>
          </a:prstGeom>
          <a:solidFill>
            <a:schemeClr val="bg1"/>
          </a:solidFill>
          <a:ln w="12700">
            <a:solidFill>
              <a:schemeClr val="tx1"/>
            </a:solidFill>
            <a:miter lim="800000"/>
            <a:headEnd/>
            <a:tailEnd/>
          </a:ln>
          <a:effectLst/>
        </p:spPr>
        <p:txBody>
          <a:bodyPr wrap="none" lIns="198000" tIns="10800" bIns="10800" anchor="ctr"/>
          <a:lstStyle/>
          <a:p>
            <a:pPr>
              <a:lnSpc>
                <a:spcPct val="130000"/>
              </a:lnSpc>
            </a:pPr>
            <a:r>
              <a:rPr lang="ja-JP" altLang="en-US" sz="1000" dirty="0">
                <a:latin typeface="ＭＳ Ｐゴシック" pitchFamily="50" charset="-128"/>
              </a:rPr>
              <a:t>作成日</a:t>
            </a:r>
            <a:r>
              <a:rPr lang="ja-JP" altLang="en-US" sz="1000" dirty="0" smtClean="0">
                <a:latin typeface="ＭＳ Ｐゴシック" pitchFamily="50" charset="-128"/>
              </a:rPr>
              <a:t>：</a:t>
            </a:r>
            <a:r>
              <a:rPr lang="en-US" altLang="ja-JP" sz="1000" dirty="0" smtClean="0">
                <a:latin typeface="ＭＳ Ｐゴシック" pitchFamily="50" charset="-128"/>
              </a:rPr>
              <a:t>2015</a:t>
            </a:r>
            <a:r>
              <a:rPr lang="ja-JP" altLang="en-US" sz="1000" dirty="0" smtClean="0">
                <a:latin typeface="ＭＳ Ｐゴシック" pitchFamily="50" charset="-128"/>
              </a:rPr>
              <a:t>年</a:t>
            </a:r>
            <a:r>
              <a:rPr lang="en-US" altLang="ja-JP" sz="1000" dirty="0">
                <a:latin typeface="ＭＳ Ｐゴシック" pitchFamily="50" charset="-128"/>
              </a:rPr>
              <a:t>4</a:t>
            </a:r>
            <a:r>
              <a:rPr lang="ja-JP" altLang="en-US" sz="1000" dirty="0" smtClean="0">
                <a:latin typeface="ＭＳ Ｐゴシック" pitchFamily="50" charset="-128"/>
              </a:rPr>
              <a:t>月</a:t>
            </a:r>
            <a:r>
              <a:rPr lang="en-US" altLang="ja-JP" sz="1000" dirty="0" smtClean="0">
                <a:latin typeface="ＭＳ Ｐゴシック" pitchFamily="50" charset="-128"/>
              </a:rPr>
              <a:t>11</a:t>
            </a:r>
            <a:r>
              <a:rPr lang="ja-JP" altLang="en-US" sz="1000" dirty="0" smtClean="0">
                <a:latin typeface="ＭＳ Ｐゴシック" pitchFamily="50" charset="-128"/>
              </a:rPr>
              <a:t>日</a:t>
            </a:r>
            <a:endParaRPr lang="ja-JP" altLang="en-US" sz="1000" dirty="0">
              <a:latin typeface="ＭＳ Ｐゴシック" pitchFamily="50" charset="-128"/>
            </a:endParaRPr>
          </a:p>
        </p:txBody>
      </p:sp>
      <p:sp>
        <p:nvSpPr>
          <p:cNvPr id="1017007" name="AutoShape 175"/>
          <p:cNvSpPr>
            <a:spLocks noChangeArrowheads="1"/>
          </p:cNvSpPr>
          <p:nvPr/>
        </p:nvSpPr>
        <p:spPr bwMode="auto">
          <a:xfrm>
            <a:off x="77788" y="57150"/>
            <a:ext cx="1468437" cy="455613"/>
          </a:xfrm>
          <a:prstGeom prst="roundRect">
            <a:avLst>
              <a:gd name="adj" fmla="val 16667"/>
            </a:avLst>
          </a:prstGeom>
          <a:solidFill>
            <a:srgbClr val="FFCC00"/>
          </a:solidFill>
          <a:ln w="38100">
            <a:solidFill>
              <a:srgbClr val="000000"/>
            </a:solidFill>
            <a:round/>
            <a:headEnd/>
            <a:tailEnd/>
          </a:ln>
          <a:effectLst/>
        </p:spPr>
        <p:txBody>
          <a:bodyPr wrap="none" anchor="ctr"/>
          <a:lstStyle/>
          <a:p>
            <a:pPr algn="ctr"/>
            <a:r>
              <a:rPr lang="ja-JP" altLang="en-US" sz="1600" dirty="0">
                <a:latin typeface="ＭＳ Ｐゴシック" pitchFamily="50" charset="-128"/>
              </a:rPr>
              <a:t>社外秘資料</a:t>
            </a:r>
          </a:p>
        </p:txBody>
      </p:sp>
      <p:sp>
        <p:nvSpPr>
          <p:cNvPr id="1017008" name="AutoShape 176"/>
          <p:cNvSpPr>
            <a:spLocks noChangeArrowheads="1"/>
          </p:cNvSpPr>
          <p:nvPr/>
        </p:nvSpPr>
        <p:spPr bwMode="auto">
          <a:xfrm>
            <a:off x="1654175" y="57150"/>
            <a:ext cx="1468438" cy="455613"/>
          </a:xfrm>
          <a:prstGeom prst="roundRect">
            <a:avLst>
              <a:gd name="adj" fmla="val 16667"/>
            </a:avLst>
          </a:prstGeom>
          <a:solidFill>
            <a:srgbClr val="FFCC99"/>
          </a:solidFill>
          <a:ln w="38100">
            <a:solidFill>
              <a:srgbClr val="000000"/>
            </a:solidFill>
            <a:round/>
            <a:headEnd/>
            <a:tailEnd/>
          </a:ln>
          <a:effectLst/>
        </p:spPr>
        <p:txBody>
          <a:bodyPr wrap="none" anchor="ctr"/>
          <a:lstStyle/>
          <a:p>
            <a:pPr algn="ctr"/>
            <a:r>
              <a:rPr lang="ja-JP" altLang="en-US" sz="1600">
                <a:latin typeface="ＭＳ Ｐゴシック" pitchFamily="50" charset="-128"/>
              </a:rPr>
              <a:t>無断複製禁止</a:t>
            </a:r>
          </a:p>
        </p:txBody>
      </p:sp>
      <p:sp>
        <p:nvSpPr>
          <p:cNvPr id="3" name="タイトル 2"/>
          <p:cNvSpPr>
            <a:spLocks noGrp="1"/>
          </p:cNvSpPr>
          <p:nvPr>
            <p:ph type="ctrTitle"/>
          </p:nvPr>
        </p:nvSpPr>
        <p:spPr/>
        <p:txBody>
          <a:bodyPr/>
          <a:lstStyle/>
          <a:p>
            <a:r>
              <a:rPr kumimoji="1" lang="ja-JP" altLang="en-US" b="1" dirty="0" smtClean="0"/>
              <a:t>地域密着型通所介護移行による　変更点</a:t>
            </a:r>
            <a:endParaRPr kumimoji="1" lang="ja-JP" altLang="en-US" b="1" dirty="0"/>
          </a:p>
        </p:txBody>
      </p:sp>
    </p:spTree>
  </p:cSld>
  <p:clrMapOvr>
    <a:masterClrMapping/>
  </p:clrMapOvr>
  <p:transition>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p>
            <a:fld id="{93FCB9F5-05EA-4292-814A-7EE8D9624B3C}" type="slidenum">
              <a:rPr lang="en-US" altLang="ja-JP" smtClean="0"/>
              <a:pPr/>
              <a:t>10</a:t>
            </a:fld>
            <a:endParaRPr lang="en-US" altLang="ja-JP"/>
          </a:p>
        </p:txBody>
      </p:sp>
      <p:sp>
        <p:nvSpPr>
          <p:cNvPr id="5" name="正方形/長方形 4"/>
          <p:cNvSpPr/>
          <p:nvPr/>
        </p:nvSpPr>
        <p:spPr>
          <a:xfrm>
            <a:off x="623455" y="1094509"/>
            <a:ext cx="8631382" cy="47936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dirty="0" smtClean="0">
              <a:solidFill>
                <a:schemeClr val="tx1"/>
              </a:solidFill>
            </a:endParaRPr>
          </a:p>
          <a:p>
            <a:pPr algn="ctr"/>
            <a:r>
              <a:rPr lang="ja-JP" altLang="en-US" sz="2400" dirty="0">
                <a:solidFill>
                  <a:schemeClr val="tx1"/>
                </a:solidFill>
              </a:rPr>
              <a:t>運営</a:t>
            </a:r>
            <a:r>
              <a:rPr lang="ja-JP" altLang="en-US" sz="2400" dirty="0" smtClean="0">
                <a:solidFill>
                  <a:schemeClr val="tx1"/>
                </a:solidFill>
              </a:rPr>
              <a:t>推進会議とは？⑸</a:t>
            </a:r>
            <a:endParaRPr lang="en-US" altLang="ja-JP" sz="2400" dirty="0">
              <a:solidFill>
                <a:schemeClr val="tx1"/>
              </a:solidFill>
            </a:endParaRPr>
          </a:p>
          <a:p>
            <a:pPr algn="ctr"/>
            <a:endParaRPr lang="en-US" altLang="ja-JP" b="1" dirty="0" smtClean="0">
              <a:solidFill>
                <a:schemeClr val="tx1"/>
              </a:solidFill>
            </a:endParaRPr>
          </a:p>
          <a:p>
            <a:pPr algn="ctr"/>
            <a:r>
              <a:rPr lang="ja-JP" altLang="en-US" b="1" dirty="0" smtClean="0">
                <a:solidFill>
                  <a:schemeClr val="tx1"/>
                </a:solidFill>
              </a:rPr>
              <a:t>その他：</a:t>
            </a:r>
            <a:r>
              <a:rPr lang="ja-JP" altLang="en-US" dirty="0">
                <a:solidFill>
                  <a:schemeClr val="tx1"/>
                </a:solidFill>
              </a:rPr>
              <a:t>運営推進会議を、単なる基準上の義務として捉えると、業務上の負担にしかなりません</a:t>
            </a:r>
            <a:r>
              <a:rPr lang="ja-JP" altLang="en-US" dirty="0" smtClean="0">
                <a:solidFill>
                  <a:schemeClr val="tx1"/>
                </a:solidFill>
              </a:rPr>
              <a:t>。しかし</a:t>
            </a:r>
            <a:r>
              <a:rPr lang="ja-JP" altLang="en-US" dirty="0">
                <a:solidFill>
                  <a:schemeClr val="tx1"/>
                </a:solidFill>
              </a:rPr>
              <a:t>、地域住民の方々の意見を聴き、交流を深めることは地域における信頼や知名度</a:t>
            </a:r>
            <a:r>
              <a:rPr lang="ja-JP" altLang="en-US" dirty="0" smtClean="0">
                <a:solidFill>
                  <a:schemeClr val="tx1"/>
                </a:solidFill>
              </a:rPr>
              <a:t>の向上</a:t>
            </a:r>
            <a:r>
              <a:rPr lang="ja-JP" altLang="en-US" dirty="0">
                <a:solidFill>
                  <a:schemeClr val="tx1"/>
                </a:solidFill>
              </a:rPr>
              <a:t>につながります</a:t>
            </a:r>
            <a:r>
              <a:rPr lang="ja-JP" altLang="en-US" dirty="0" smtClean="0">
                <a:solidFill>
                  <a:schemeClr val="tx1"/>
                </a:solidFill>
              </a:rPr>
              <a:t>。また</a:t>
            </a:r>
            <a:r>
              <a:rPr lang="ja-JP" altLang="en-US" dirty="0">
                <a:solidFill>
                  <a:schemeClr val="tx1"/>
                </a:solidFill>
              </a:rPr>
              <a:t>、様々な立場の方々の違った視点から意見や助言を得ることで、これまで自分達</a:t>
            </a:r>
            <a:r>
              <a:rPr lang="ja-JP" altLang="en-US" dirty="0" smtClean="0">
                <a:solidFill>
                  <a:schemeClr val="tx1"/>
                </a:solidFill>
              </a:rPr>
              <a:t>だけで</a:t>
            </a:r>
            <a:r>
              <a:rPr lang="ja-JP" altLang="en-US" dirty="0">
                <a:solidFill>
                  <a:schemeClr val="tx1"/>
                </a:solidFill>
              </a:rPr>
              <a:t>は気が付かなかった事業所の課題やサービス改善・向上のためのヒントが見つかり、</a:t>
            </a:r>
            <a:r>
              <a:rPr lang="ja-JP" altLang="en-US" dirty="0" smtClean="0">
                <a:solidFill>
                  <a:schemeClr val="tx1"/>
                </a:solidFill>
              </a:rPr>
              <a:t>事業所</a:t>
            </a:r>
            <a:r>
              <a:rPr lang="ja-JP" altLang="en-US" dirty="0">
                <a:solidFill>
                  <a:schemeClr val="tx1"/>
                </a:solidFill>
              </a:rPr>
              <a:t>（従業員）の能力を高めるきっかけにもなります</a:t>
            </a:r>
            <a:r>
              <a:rPr lang="ja-JP" altLang="en-US" dirty="0" smtClean="0">
                <a:solidFill>
                  <a:schemeClr val="tx1"/>
                </a:solidFill>
              </a:rPr>
              <a:t>。年</a:t>
            </a:r>
            <a:r>
              <a:rPr lang="ja-JP" altLang="en-US" dirty="0">
                <a:solidFill>
                  <a:schemeClr val="tx1"/>
                </a:solidFill>
              </a:rPr>
              <a:t>に２回しかないこの機会を、最大限有効活用いただきますよう</a:t>
            </a:r>
            <a:r>
              <a:rPr lang="ja-JP" altLang="en-US" dirty="0" smtClean="0">
                <a:solidFill>
                  <a:schemeClr val="tx1"/>
                </a:solidFill>
              </a:rPr>
              <a:t>お願い致します</a:t>
            </a:r>
            <a:r>
              <a:rPr lang="ja-JP" altLang="en-US" dirty="0">
                <a:solidFill>
                  <a:schemeClr val="tx1"/>
                </a:solidFill>
              </a:rPr>
              <a:t>。 </a:t>
            </a:r>
            <a:endParaRPr lang="en-US" altLang="ja-JP" dirty="0" smtClean="0">
              <a:solidFill>
                <a:schemeClr val="tx1"/>
              </a:solidFill>
            </a:endParaRPr>
          </a:p>
          <a:p>
            <a:pPr algn="ctr"/>
            <a:endParaRPr lang="en-US" altLang="ja-JP" dirty="0">
              <a:solidFill>
                <a:schemeClr val="tx1"/>
              </a:solidFill>
            </a:endParaRPr>
          </a:p>
        </p:txBody>
      </p:sp>
      <p:sp>
        <p:nvSpPr>
          <p:cNvPr id="6" name="Rectangle 26"/>
          <p:cNvSpPr>
            <a:spLocks noChangeArrowheads="1"/>
          </p:cNvSpPr>
          <p:nvPr/>
        </p:nvSpPr>
        <p:spPr bwMode="auto">
          <a:xfrm>
            <a:off x="236537" y="0"/>
            <a:ext cx="5882909" cy="584200"/>
          </a:xfrm>
          <a:prstGeom prst="rect">
            <a:avLst/>
          </a:prstGeom>
          <a:noFill/>
          <a:ln w="9525">
            <a:noFill/>
            <a:miter lim="800000"/>
            <a:headEnd/>
            <a:tailEnd/>
          </a:ln>
          <a:effectLst/>
        </p:spPr>
        <p:txBody>
          <a:bodyPr tIns="154800" anchor="ctr"/>
          <a:lstStyle/>
          <a:p>
            <a:r>
              <a:rPr lang="ja-JP" altLang="en-US" sz="2600" b="1" dirty="0" smtClean="0"/>
              <a:t>地域密着型通所介護移行による変更点</a:t>
            </a:r>
            <a:endParaRPr lang="ja-JP" altLang="en-US" sz="2600" b="1" dirty="0">
              <a:latin typeface="メイリオ" pitchFamily="50" charset="-128"/>
              <a:ea typeface="メイリオ" pitchFamily="50" charset="-128"/>
            </a:endParaRPr>
          </a:p>
        </p:txBody>
      </p:sp>
    </p:spTree>
    <p:extLst>
      <p:ext uri="{BB962C8B-B14F-4D97-AF65-F5344CB8AC3E}">
        <p14:creationId xmlns:p14="http://schemas.microsoft.com/office/powerpoint/2010/main" xmlns="" val="371206076"/>
      </p:ext>
    </p:extLst>
  </p:cSld>
  <p:clrMapOvr>
    <a:masterClrMapping/>
  </p:clrMapOvr>
  <p:transition>
    <p:newsflash/>
    <p:sndAc>
      <p:stSnd>
        <p:snd r:embed="rId2" name="laser.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p>
            <a:fld id="{93FCB9F5-05EA-4292-814A-7EE8D9624B3C}" type="slidenum">
              <a:rPr lang="en-US" altLang="ja-JP" smtClean="0"/>
              <a:pPr/>
              <a:t>2</a:t>
            </a:fld>
            <a:endParaRPr lang="en-US" altLang="ja-JP"/>
          </a:p>
        </p:txBody>
      </p:sp>
      <p:sp>
        <p:nvSpPr>
          <p:cNvPr id="3" name="Rectangle 26"/>
          <p:cNvSpPr>
            <a:spLocks noChangeArrowheads="1"/>
          </p:cNvSpPr>
          <p:nvPr/>
        </p:nvSpPr>
        <p:spPr bwMode="auto">
          <a:xfrm>
            <a:off x="236537" y="0"/>
            <a:ext cx="5882909" cy="584200"/>
          </a:xfrm>
          <a:prstGeom prst="rect">
            <a:avLst/>
          </a:prstGeom>
          <a:noFill/>
          <a:ln w="9525">
            <a:noFill/>
            <a:miter lim="800000"/>
            <a:headEnd/>
            <a:tailEnd/>
          </a:ln>
          <a:effectLst/>
        </p:spPr>
        <p:txBody>
          <a:bodyPr tIns="154800" anchor="ctr"/>
          <a:lstStyle/>
          <a:p>
            <a:r>
              <a:rPr lang="ja-JP" altLang="en-US" sz="2600" b="1" dirty="0" smtClean="0"/>
              <a:t>地域密着型通所介護移行による変更点</a:t>
            </a:r>
            <a:endParaRPr lang="ja-JP" altLang="en-US" sz="2600" b="1" dirty="0">
              <a:latin typeface="メイリオ" pitchFamily="50" charset="-128"/>
              <a:ea typeface="メイリオ" pitchFamily="50" charset="-128"/>
            </a:endParaRPr>
          </a:p>
        </p:txBody>
      </p:sp>
      <p:sp>
        <p:nvSpPr>
          <p:cNvPr id="5" name="正方形/長方形 4"/>
          <p:cNvSpPr/>
          <p:nvPr/>
        </p:nvSpPr>
        <p:spPr>
          <a:xfrm>
            <a:off x="623455" y="1094509"/>
            <a:ext cx="8631382" cy="47936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１、地域密着型通所介護計画書とは？</a:t>
            </a:r>
            <a:endParaRPr kumimoji="1" lang="en-US" altLang="ja-JP" sz="2400" dirty="0" smtClean="0">
              <a:solidFill>
                <a:schemeClr val="tx1"/>
              </a:solidFill>
            </a:endParaRPr>
          </a:p>
          <a:p>
            <a:pPr algn="ctr"/>
            <a:endParaRPr lang="en-US" altLang="ja-JP" dirty="0">
              <a:solidFill>
                <a:schemeClr val="tx1"/>
              </a:solidFill>
            </a:endParaRPr>
          </a:p>
          <a:p>
            <a:pPr algn="ctr"/>
            <a:r>
              <a:rPr kumimoji="1" lang="ja-JP" altLang="en-US" dirty="0" smtClean="0">
                <a:solidFill>
                  <a:schemeClr val="tx1"/>
                </a:solidFill>
              </a:rPr>
              <a:t>現在、使用している通所介護計画書が</a:t>
            </a:r>
            <a:r>
              <a:rPr kumimoji="1" lang="en-US" altLang="ja-JP" dirty="0" smtClean="0">
                <a:solidFill>
                  <a:schemeClr val="tx1"/>
                </a:solidFill>
              </a:rPr>
              <a:t>H</a:t>
            </a:r>
            <a:r>
              <a:rPr kumimoji="1" lang="ja-JP" altLang="en-US" dirty="0" smtClean="0">
                <a:solidFill>
                  <a:schemeClr val="tx1"/>
                </a:solidFill>
              </a:rPr>
              <a:t>２８年４月以降は地域密着型通所介護計画書　　となりますので、タイトルの変更をお願い致します。</a:t>
            </a:r>
            <a:endParaRPr kumimoji="1" lang="en-US" altLang="ja-JP" dirty="0" smtClean="0">
              <a:solidFill>
                <a:schemeClr val="tx1"/>
              </a:solidFill>
            </a:endParaRPr>
          </a:p>
          <a:p>
            <a:pPr algn="ctr"/>
            <a:endParaRPr lang="en-US" altLang="ja-JP" dirty="0">
              <a:solidFill>
                <a:schemeClr val="tx1"/>
              </a:solidFill>
            </a:endParaRPr>
          </a:p>
          <a:p>
            <a:pPr algn="ctr"/>
            <a:endParaRPr kumimoji="1" lang="en-US" altLang="ja-JP" dirty="0" smtClean="0">
              <a:solidFill>
                <a:schemeClr val="tx1"/>
              </a:solidFill>
            </a:endParaRPr>
          </a:p>
          <a:p>
            <a:pPr algn="ctr"/>
            <a:r>
              <a:rPr lang="ja-JP" altLang="en-US" sz="2400" dirty="0" smtClean="0">
                <a:solidFill>
                  <a:schemeClr val="tx1"/>
                </a:solidFill>
              </a:rPr>
              <a:t>２、運営規程の変更は必要か</a:t>
            </a:r>
            <a:endParaRPr lang="en-US" altLang="ja-JP" sz="2400" dirty="0" smtClean="0">
              <a:solidFill>
                <a:schemeClr val="tx1"/>
              </a:solidFill>
            </a:endParaRPr>
          </a:p>
          <a:p>
            <a:pPr algn="ctr"/>
            <a:endParaRPr lang="en-US" altLang="ja-JP" dirty="0" smtClean="0">
              <a:solidFill>
                <a:schemeClr val="tx1"/>
              </a:solidFill>
            </a:endParaRPr>
          </a:p>
          <a:p>
            <a:pPr algn="ctr"/>
            <a:r>
              <a:rPr lang="ja-JP" altLang="en-US" dirty="0" smtClean="0">
                <a:solidFill>
                  <a:schemeClr val="tx1"/>
                </a:solidFill>
              </a:rPr>
              <a:t>通所</a:t>
            </a:r>
            <a:r>
              <a:rPr lang="ja-JP" altLang="en-US" dirty="0">
                <a:solidFill>
                  <a:schemeClr val="tx1"/>
                </a:solidFill>
              </a:rPr>
              <a:t>介護</a:t>
            </a:r>
            <a:r>
              <a:rPr lang="ja-JP" altLang="en-US" dirty="0" smtClean="0">
                <a:solidFill>
                  <a:schemeClr val="tx1"/>
                </a:solidFill>
              </a:rPr>
              <a:t>から地域密着型通所介護にサービスが変更となりますので</a:t>
            </a:r>
            <a:endParaRPr lang="en-US" altLang="ja-JP" dirty="0" smtClean="0">
              <a:solidFill>
                <a:schemeClr val="tx1"/>
              </a:solidFill>
            </a:endParaRPr>
          </a:p>
          <a:p>
            <a:pPr algn="ctr"/>
            <a:r>
              <a:rPr lang="ja-JP" altLang="en-US" dirty="0" smtClean="0">
                <a:solidFill>
                  <a:schemeClr val="tx1"/>
                </a:solidFill>
              </a:rPr>
              <a:t>契約書類同様に運営規程も変更が必要となります。</a:t>
            </a:r>
            <a:endParaRPr kumimoji="1" lang="ja-JP" altLang="en-US" dirty="0">
              <a:solidFill>
                <a:schemeClr val="tx1"/>
              </a:solidFill>
            </a:endParaRPr>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p>
            <a:fld id="{93FCB9F5-05EA-4292-814A-7EE8D9624B3C}" type="slidenum">
              <a:rPr lang="en-US" altLang="ja-JP" smtClean="0"/>
              <a:pPr/>
              <a:t>3</a:t>
            </a:fld>
            <a:endParaRPr lang="en-US" altLang="ja-JP"/>
          </a:p>
        </p:txBody>
      </p:sp>
      <p:sp>
        <p:nvSpPr>
          <p:cNvPr id="3" name="Rectangle 26"/>
          <p:cNvSpPr>
            <a:spLocks noChangeArrowheads="1"/>
          </p:cNvSpPr>
          <p:nvPr/>
        </p:nvSpPr>
        <p:spPr bwMode="auto">
          <a:xfrm>
            <a:off x="236537" y="0"/>
            <a:ext cx="5882909" cy="584200"/>
          </a:xfrm>
          <a:prstGeom prst="rect">
            <a:avLst/>
          </a:prstGeom>
          <a:noFill/>
          <a:ln w="9525">
            <a:noFill/>
            <a:miter lim="800000"/>
            <a:headEnd/>
            <a:tailEnd/>
          </a:ln>
          <a:effectLst/>
        </p:spPr>
        <p:txBody>
          <a:bodyPr tIns="154800" anchor="ctr"/>
          <a:lstStyle/>
          <a:p>
            <a:r>
              <a:rPr lang="ja-JP" altLang="en-US" sz="2600" b="1" dirty="0" smtClean="0"/>
              <a:t>地域密着型通所介護移行による変更点</a:t>
            </a:r>
            <a:endParaRPr lang="ja-JP" altLang="en-US" sz="2600" b="1" dirty="0">
              <a:latin typeface="メイリオ" pitchFamily="50" charset="-128"/>
              <a:ea typeface="メイリオ" pitchFamily="50" charset="-128"/>
            </a:endParaRPr>
          </a:p>
        </p:txBody>
      </p:sp>
      <p:sp>
        <p:nvSpPr>
          <p:cNvPr id="5" name="正方形/長方形 4"/>
          <p:cNvSpPr/>
          <p:nvPr/>
        </p:nvSpPr>
        <p:spPr>
          <a:xfrm>
            <a:off x="623455" y="1094509"/>
            <a:ext cx="8631382" cy="47936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schemeClr val="tx1"/>
                </a:solidFill>
              </a:rPr>
              <a:t>２、運営規程の変更は必要か（</a:t>
            </a:r>
            <a:r>
              <a:rPr lang="en-US" altLang="ja-JP" sz="2400" dirty="0" smtClean="0">
                <a:solidFill>
                  <a:schemeClr val="tx1"/>
                </a:solidFill>
              </a:rPr>
              <a:t>2</a:t>
            </a:r>
            <a:r>
              <a:rPr lang="ja-JP" altLang="en-US" sz="2400" dirty="0" smtClean="0">
                <a:solidFill>
                  <a:schemeClr val="tx1"/>
                </a:solidFill>
              </a:rPr>
              <a:t>）</a:t>
            </a:r>
            <a:endParaRPr lang="en-US" altLang="ja-JP" sz="2400" dirty="0" smtClean="0">
              <a:solidFill>
                <a:schemeClr val="tx1"/>
              </a:solidFill>
            </a:endParaRPr>
          </a:p>
          <a:p>
            <a:pPr algn="ctr"/>
            <a:endParaRPr lang="en-US" altLang="ja-JP" sz="2400" dirty="0" smtClean="0">
              <a:solidFill>
                <a:schemeClr val="tx1"/>
              </a:solidFill>
            </a:endParaRPr>
          </a:p>
          <a:p>
            <a:pPr algn="ctr"/>
            <a:endParaRPr lang="en-US" altLang="ja-JP" dirty="0" smtClean="0">
              <a:solidFill>
                <a:schemeClr val="tx1"/>
              </a:solidFill>
            </a:endParaRPr>
          </a:p>
          <a:p>
            <a:pPr algn="ctr"/>
            <a:r>
              <a:rPr lang="ja-JP" altLang="en-US" b="1" dirty="0" smtClean="0">
                <a:solidFill>
                  <a:schemeClr val="tx1"/>
                </a:solidFill>
              </a:rPr>
              <a:t>運営規程の変更点：</a:t>
            </a:r>
            <a:r>
              <a:rPr lang="ja-JP" altLang="en-US" dirty="0" smtClean="0">
                <a:solidFill>
                  <a:schemeClr val="tx1"/>
                </a:solidFill>
              </a:rPr>
              <a:t>今まで「通所介護」と記載して頂いていたものに関しましては、　　　</a:t>
            </a:r>
            <a:r>
              <a:rPr lang="ja-JP" altLang="en-US" b="1" dirty="0" smtClean="0">
                <a:solidFill>
                  <a:schemeClr val="tx1"/>
                </a:solidFill>
              </a:rPr>
              <a:t>「地域密着型通所介護」</a:t>
            </a:r>
            <a:r>
              <a:rPr lang="ja-JP" altLang="en-US" dirty="0" smtClean="0">
                <a:solidFill>
                  <a:schemeClr val="tx1"/>
                </a:solidFill>
              </a:rPr>
              <a:t>となります。</a:t>
            </a:r>
            <a:endParaRPr lang="en-US" altLang="ja-JP" dirty="0" smtClean="0">
              <a:solidFill>
                <a:schemeClr val="tx1"/>
              </a:solidFill>
            </a:endParaRPr>
          </a:p>
          <a:p>
            <a:pPr algn="ctr"/>
            <a:r>
              <a:rPr lang="en-US" altLang="ja-JP" sz="1200" dirty="0" smtClean="0">
                <a:solidFill>
                  <a:schemeClr val="tx1"/>
                </a:solidFill>
              </a:rPr>
              <a:t>※</a:t>
            </a:r>
            <a:r>
              <a:rPr lang="ja-JP" altLang="en-US" sz="1200" dirty="0" smtClean="0">
                <a:solidFill>
                  <a:schemeClr val="tx1"/>
                </a:solidFill>
              </a:rPr>
              <a:t>介護予防通所介護に関しましては変更は御座いません</a:t>
            </a:r>
            <a:endParaRPr lang="en-US" altLang="ja-JP" sz="1200" dirty="0" smtClean="0">
              <a:solidFill>
                <a:schemeClr val="tx1"/>
              </a:solidFill>
            </a:endParaRPr>
          </a:p>
          <a:p>
            <a:pPr algn="ctr"/>
            <a:endParaRPr lang="en-US" altLang="ja-JP" dirty="0" smtClean="0">
              <a:solidFill>
                <a:schemeClr val="tx1"/>
              </a:solidFill>
            </a:endParaRPr>
          </a:p>
          <a:p>
            <a:pPr algn="ctr"/>
            <a:r>
              <a:rPr lang="ja-JP" altLang="en-US" b="1" dirty="0" smtClean="0">
                <a:solidFill>
                  <a:schemeClr val="tx1"/>
                </a:solidFill>
              </a:rPr>
              <a:t>運営規程への追加事項：</a:t>
            </a:r>
            <a:r>
              <a:rPr lang="ja-JP" altLang="en-US" dirty="0" smtClean="0">
                <a:solidFill>
                  <a:schemeClr val="tx1"/>
                </a:solidFill>
              </a:rPr>
              <a:t>項目としましては</a:t>
            </a:r>
            <a:r>
              <a:rPr lang="ja-JP" altLang="en-US" b="1" dirty="0" smtClean="0">
                <a:solidFill>
                  <a:schemeClr val="tx1"/>
                </a:solidFill>
              </a:rPr>
              <a:t>「地域との連携等」</a:t>
            </a:r>
            <a:r>
              <a:rPr lang="ja-JP" altLang="en-US" dirty="0" smtClean="0">
                <a:solidFill>
                  <a:schemeClr val="tx1"/>
                </a:solidFill>
              </a:rPr>
              <a:t>の追加となります。</a:t>
            </a:r>
            <a:endParaRPr lang="en-US" altLang="ja-JP" b="1" dirty="0" smtClean="0">
              <a:solidFill>
                <a:schemeClr val="tx1"/>
              </a:solidFill>
            </a:endParaRPr>
          </a:p>
          <a:p>
            <a:pPr algn="ctr"/>
            <a:r>
              <a:rPr kumimoji="1" lang="ja-JP" altLang="en-US" dirty="0" smtClean="0">
                <a:solidFill>
                  <a:schemeClr val="tx1"/>
                </a:solidFill>
              </a:rPr>
              <a:t>次ページに例を挙げさせて</a:t>
            </a:r>
            <a:r>
              <a:rPr lang="ja-JP" altLang="en-US" dirty="0" smtClean="0">
                <a:solidFill>
                  <a:schemeClr val="tx1"/>
                </a:solidFill>
              </a:rPr>
              <a:t>頂きます。</a:t>
            </a:r>
            <a:endParaRPr kumimoji="1" lang="en-US" altLang="ja-JP" dirty="0" smtClean="0">
              <a:solidFill>
                <a:schemeClr val="tx1"/>
              </a:solidFill>
            </a:endParaRPr>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p>
            <a:fld id="{93FCB9F5-05EA-4292-814A-7EE8D9624B3C}" type="slidenum">
              <a:rPr lang="en-US" altLang="ja-JP" smtClean="0"/>
              <a:pPr/>
              <a:t>4</a:t>
            </a:fld>
            <a:endParaRPr lang="en-US" altLang="ja-JP"/>
          </a:p>
        </p:txBody>
      </p:sp>
      <p:sp>
        <p:nvSpPr>
          <p:cNvPr id="3" name="Rectangle 26"/>
          <p:cNvSpPr>
            <a:spLocks noChangeArrowheads="1"/>
          </p:cNvSpPr>
          <p:nvPr/>
        </p:nvSpPr>
        <p:spPr bwMode="auto">
          <a:xfrm>
            <a:off x="236537" y="0"/>
            <a:ext cx="5882909" cy="584200"/>
          </a:xfrm>
          <a:prstGeom prst="rect">
            <a:avLst/>
          </a:prstGeom>
          <a:noFill/>
          <a:ln w="9525">
            <a:noFill/>
            <a:miter lim="800000"/>
            <a:headEnd/>
            <a:tailEnd/>
          </a:ln>
          <a:effectLst/>
        </p:spPr>
        <p:txBody>
          <a:bodyPr tIns="154800" anchor="ctr"/>
          <a:lstStyle/>
          <a:p>
            <a:r>
              <a:rPr lang="ja-JP" altLang="en-US" sz="2600" b="1" dirty="0" smtClean="0"/>
              <a:t>地域密着型通所介護移行による変更点</a:t>
            </a:r>
            <a:endParaRPr lang="ja-JP" altLang="en-US" sz="2600" b="1" dirty="0">
              <a:latin typeface="メイリオ" pitchFamily="50" charset="-128"/>
              <a:ea typeface="メイリオ" pitchFamily="50" charset="-128"/>
            </a:endParaRPr>
          </a:p>
        </p:txBody>
      </p:sp>
      <p:sp>
        <p:nvSpPr>
          <p:cNvPr id="5" name="正方形/長方形 4"/>
          <p:cNvSpPr/>
          <p:nvPr/>
        </p:nvSpPr>
        <p:spPr>
          <a:xfrm>
            <a:off x="623455" y="1094509"/>
            <a:ext cx="8631382" cy="47936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schemeClr val="tx1"/>
                </a:solidFill>
              </a:rPr>
              <a:t>２、運営規程の変更は必要か（</a:t>
            </a:r>
            <a:r>
              <a:rPr lang="en-US" altLang="ja-JP" sz="2400" dirty="0" smtClean="0">
                <a:solidFill>
                  <a:schemeClr val="tx1"/>
                </a:solidFill>
              </a:rPr>
              <a:t>3</a:t>
            </a:r>
            <a:r>
              <a:rPr lang="ja-JP" altLang="en-US" sz="2400" dirty="0" smtClean="0">
                <a:solidFill>
                  <a:schemeClr val="tx1"/>
                </a:solidFill>
              </a:rPr>
              <a:t>）</a:t>
            </a:r>
            <a:endParaRPr lang="en-US" altLang="ja-JP" sz="2400" dirty="0" smtClean="0">
              <a:solidFill>
                <a:schemeClr val="tx1"/>
              </a:solidFill>
            </a:endParaRPr>
          </a:p>
          <a:p>
            <a:pPr algn="ctr"/>
            <a:endParaRPr lang="en-US" altLang="ja-JP" dirty="0" smtClean="0">
              <a:solidFill>
                <a:schemeClr val="tx1"/>
              </a:solidFill>
            </a:endParaRPr>
          </a:p>
          <a:p>
            <a:pPr algn="ctr"/>
            <a:r>
              <a:rPr lang="ja-JP" altLang="en-US" b="1" dirty="0" smtClean="0">
                <a:solidFill>
                  <a:schemeClr val="tx1"/>
                </a:solidFill>
              </a:rPr>
              <a:t>運営規程への追加事項例</a:t>
            </a:r>
            <a:endParaRPr kumimoji="1" lang="en-US" altLang="ja-JP" dirty="0" smtClean="0">
              <a:solidFill>
                <a:schemeClr val="tx1"/>
              </a:solidFill>
            </a:endParaRPr>
          </a:p>
          <a:p>
            <a:pPr algn="ctr"/>
            <a:endParaRPr lang="en-US" altLang="ja-JP" dirty="0" smtClean="0">
              <a:solidFill>
                <a:schemeClr val="tx1"/>
              </a:solidFill>
            </a:endParaRPr>
          </a:p>
          <a:p>
            <a:pPr algn="ctr"/>
            <a:endParaRPr lang="en-US" altLang="ja-JP" dirty="0" smtClean="0">
              <a:solidFill>
                <a:schemeClr val="tx1"/>
              </a:solidFill>
            </a:endParaRPr>
          </a:p>
          <a:p>
            <a:pPr algn="ctr"/>
            <a:endParaRPr lang="en-US" altLang="ja-JP" dirty="0" smtClean="0">
              <a:solidFill>
                <a:schemeClr val="tx1"/>
              </a:solidFill>
            </a:endParaRPr>
          </a:p>
          <a:p>
            <a:pPr algn="ctr"/>
            <a:endParaRPr lang="en-US" altLang="ja-JP" dirty="0" smtClean="0">
              <a:solidFill>
                <a:schemeClr val="tx1"/>
              </a:solidFill>
            </a:endParaRPr>
          </a:p>
          <a:p>
            <a:pPr algn="ctr"/>
            <a:endParaRPr lang="en-US" altLang="ja-JP" dirty="0" smtClean="0">
              <a:solidFill>
                <a:schemeClr val="tx1"/>
              </a:solidFill>
            </a:endParaRPr>
          </a:p>
          <a:p>
            <a:pPr algn="ctr"/>
            <a:endParaRPr lang="en-US" altLang="ja-JP" dirty="0" smtClean="0">
              <a:solidFill>
                <a:schemeClr val="tx1"/>
              </a:solidFill>
            </a:endParaRPr>
          </a:p>
          <a:p>
            <a:pPr algn="ctr"/>
            <a:endParaRPr lang="en-US" altLang="ja-JP" dirty="0" smtClean="0">
              <a:solidFill>
                <a:schemeClr val="tx1"/>
              </a:solidFill>
            </a:endParaRPr>
          </a:p>
          <a:p>
            <a:pPr algn="ctr"/>
            <a:endParaRPr kumimoji="1" lang="en-US" altLang="ja-JP" dirty="0" smtClean="0">
              <a:solidFill>
                <a:schemeClr val="tx1"/>
              </a:solidFill>
            </a:endParaRPr>
          </a:p>
          <a:p>
            <a:pPr algn="ctr"/>
            <a:endParaRPr lang="en-US" altLang="ja-JP" dirty="0" smtClean="0">
              <a:solidFill>
                <a:schemeClr val="tx1"/>
              </a:solidFill>
            </a:endParaRPr>
          </a:p>
          <a:p>
            <a:pPr algn="ctr"/>
            <a:endParaRPr kumimoji="1" lang="en-US" altLang="ja-JP" dirty="0" smtClean="0">
              <a:solidFill>
                <a:schemeClr val="tx1"/>
              </a:solidFill>
            </a:endParaRPr>
          </a:p>
          <a:p>
            <a:pPr algn="ctr"/>
            <a:endParaRPr lang="en-US" altLang="ja-JP" dirty="0" smtClean="0">
              <a:solidFill>
                <a:schemeClr val="tx1"/>
              </a:solidFill>
            </a:endParaRPr>
          </a:p>
          <a:p>
            <a:pPr algn="ctr"/>
            <a:endParaRPr kumimoji="1" lang="en-US" altLang="ja-JP" dirty="0" smtClean="0">
              <a:solidFill>
                <a:schemeClr val="tx1"/>
              </a:solidFill>
            </a:endParaRPr>
          </a:p>
          <a:p>
            <a:pPr algn="ctr"/>
            <a:endParaRPr kumimoji="1" lang="ja-JP" altLang="en-US" dirty="0">
              <a:solidFill>
                <a:schemeClr val="tx1"/>
              </a:solidFill>
            </a:endParaRPr>
          </a:p>
        </p:txBody>
      </p:sp>
      <p:graphicFrame>
        <p:nvGraphicFramePr>
          <p:cNvPr id="6" name="表 5"/>
          <p:cNvGraphicFramePr>
            <a:graphicFrameLocks noGrp="1"/>
          </p:cNvGraphicFramePr>
          <p:nvPr/>
        </p:nvGraphicFramePr>
        <p:xfrm>
          <a:off x="182880" y="2546250"/>
          <a:ext cx="9355015" cy="3346939"/>
        </p:xfrm>
        <a:graphic>
          <a:graphicData uri="http://schemas.openxmlformats.org/drawingml/2006/table">
            <a:tbl>
              <a:tblPr/>
              <a:tblGrid>
                <a:gridCol w="9355015"/>
              </a:tblGrid>
              <a:tr h="281356">
                <a:tc>
                  <a:txBody>
                    <a:bodyPr/>
                    <a:lstStyle/>
                    <a:p>
                      <a:pPr algn="l" fontAlgn="t"/>
                      <a:r>
                        <a:rPr lang="ja-JP" altLang="en-US" sz="1800" b="0" i="0" u="none" strike="noStrike" dirty="0">
                          <a:solidFill>
                            <a:srgbClr val="000000"/>
                          </a:solidFill>
                          <a:latin typeface="ＭＳ 明朝"/>
                        </a:rPr>
                        <a:t>（地域との連携等</a:t>
                      </a:r>
                      <a:r>
                        <a:rPr lang="ja-JP" altLang="en-US" sz="1600" b="0" i="0" u="none" strike="noStrike" dirty="0">
                          <a:solidFill>
                            <a:srgbClr val="000000"/>
                          </a:solidFill>
                          <a:latin typeface="ＭＳ 明朝"/>
                        </a:rPr>
                        <a:t>）</a:t>
                      </a:r>
                    </a:p>
                  </a:txBody>
                  <a:tcPr marL="0" marR="0" marT="0" marB="0">
                    <a:lnL>
                      <a:noFill/>
                    </a:lnL>
                    <a:lnR>
                      <a:noFill/>
                    </a:lnR>
                    <a:lnT>
                      <a:noFill/>
                    </a:lnT>
                    <a:lnB>
                      <a:noFill/>
                    </a:lnB>
                  </a:tcPr>
                </a:tc>
              </a:tr>
              <a:tr h="564661">
                <a:tc>
                  <a:txBody>
                    <a:bodyPr/>
                    <a:lstStyle/>
                    <a:p>
                      <a:pPr algn="l" fontAlgn="t"/>
                      <a:r>
                        <a:rPr lang="ja-JP" altLang="en-US" sz="1800" b="0" i="0" u="none" strike="noStrike" dirty="0" smtClean="0">
                          <a:solidFill>
                            <a:srgbClr val="000000"/>
                          </a:solidFill>
                          <a:latin typeface="ＭＳ 明朝"/>
                        </a:rPr>
                        <a:t>第〇〇条</a:t>
                      </a:r>
                      <a:r>
                        <a:rPr lang="ja-JP" altLang="en-US" sz="1800" b="0" i="0" u="none" strike="noStrike" dirty="0">
                          <a:solidFill>
                            <a:srgbClr val="000000"/>
                          </a:solidFill>
                          <a:latin typeface="ＭＳ 明朝"/>
                        </a:rPr>
                        <a:t>　事業の運営に当たっては、地域住民又はその自発的な活動等との連携及び協力を行うなど、地域との交流を図るものとする。</a:t>
                      </a:r>
                    </a:p>
                  </a:txBody>
                  <a:tcPr marL="0" marR="0" marT="0" marB="0">
                    <a:lnL>
                      <a:noFill/>
                    </a:lnL>
                    <a:lnR>
                      <a:noFill/>
                    </a:lnR>
                    <a:lnT>
                      <a:noFill/>
                    </a:lnT>
                    <a:lnB>
                      <a:noFill/>
                    </a:lnB>
                  </a:tcPr>
                </a:tc>
              </a:tr>
              <a:tr h="564661">
                <a:tc>
                  <a:txBody>
                    <a:bodyPr/>
                    <a:lstStyle/>
                    <a:p>
                      <a:pPr algn="l" fontAlgn="t"/>
                      <a:r>
                        <a:rPr lang="ja-JP" altLang="en-US" sz="1800" b="0" i="0" u="none" strike="noStrike" dirty="0">
                          <a:solidFill>
                            <a:srgbClr val="000000"/>
                          </a:solidFill>
                          <a:latin typeface="ＭＳ 明朝"/>
                        </a:rPr>
                        <a:t>２　当事業所の行う地域密着型通所介護を地域に開かれたサービスとし、サービスの質の確保を図ることを目的として、運営推進会議を設置する。</a:t>
                      </a:r>
                    </a:p>
                  </a:txBody>
                  <a:tcPr marL="0" marR="0" marT="0" marB="0">
                    <a:lnL>
                      <a:noFill/>
                    </a:lnL>
                    <a:lnR>
                      <a:noFill/>
                    </a:lnR>
                    <a:lnT>
                      <a:noFill/>
                    </a:lnT>
                    <a:lnB>
                      <a:noFill/>
                    </a:lnB>
                  </a:tcPr>
                </a:tc>
              </a:tr>
              <a:tr h="803901">
                <a:tc>
                  <a:txBody>
                    <a:bodyPr/>
                    <a:lstStyle/>
                    <a:p>
                      <a:pPr algn="l" fontAlgn="t"/>
                      <a:r>
                        <a:rPr lang="ja-JP" altLang="en-US" sz="1800" b="0" i="0" u="none" strike="noStrike" dirty="0">
                          <a:solidFill>
                            <a:srgbClr val="000000"/>
                          </a:solidFill>
                          <a:latin typeface="ＭＳ 明朝"/>
                        </a:rPr>
                        <a:t>３　運営推進会議の構成員は、利用者、利用者の家族、地域住民の代表者、事業所が所在する区域を管轄する地域包括支援センターの職員又は市町村の職員、地域密着型通所介護について知見を有する者等とし、おおむね６ヶ月に１回以上開催する。</a:t>
                      </a:r>
                    </a:p>
                  </a:txBody>
                  <a:tcPr marL="0" marR="0" marT="0" marB="0">
                    <a:lnL>
                      <a:noFill/>
                    </a:lnL>
                    <a:lnR>
                      <a:noFill/>
                    </a:lnR>
                    <a:lnT>
                      <a:noFill/>
                    </a:lnT>
                    <a:lnB>
                      <a:noFill/>
                    </a:lnB>
                  </a:tcPr>
                </a:tc>
              </a:tr>
              <a:tr h="369669">
                <a:tc>
                  <a:txBody>
                    <a:bodyPr/>
                    <a:lstStyle/>
                    <a:p>
                      <a:pPr algn="l" fontAlgn="t"/>
                      <a:r>
                        <a:rPr lang="ja-JP" altLang="en-US" sz="1800" b="0" i="0" u="none" strike="noStrike" dirty="0">
                          <a:solidFill>
                            <a:srgbClr val="000000"/>
                          </a:solidFill>
                          <a:latin typeface="ＭＳ 明朝"/>
                        </a:rPr>
                        <a:t>４　事業者は、運営推進会議において活動状況を報告し、評価を受けるとともに、必要な要望、助言等を聴く機会を設ける。</a:t>
                      </a:r>
                    </a:p>
                  </a:txBody>
                  <a:tcPr marL="0" marR="0" marT="0" marB="0">
                    <a:lnL>
                      <a:noFill/>
                    </a:lnL>
                    <a:lnR>
                      <a:noFill/>
                    </a:lnR>
                    <a:lnT>
                      <a:noFill/>
                    </a:lnT>
                    <a:lnB>
                      <a:noFill/>
                    </a:lnB>
                  </a:tcPr>
                </a:tc>
              </a:tr>
              <a:tr h="564661">
                <a:tc>
                  <a:txBody>
                    <a:bodyPr/>
                    <a:lstStyle/>
                    <a:p>
                      <a:pPr algn="l" fontAlgn="t"/>
                      <a:r>
                        <a:rPr lang="ja-JP" altLang="en-US" sz="1800" b="0" i="0" u="none" strike="noStrike" dirty="0">
                          <a:solidFill>
                            <a:srgbClr val="000000"/>
                          </a:solidFill>
                          <a:latin typeface="ＭＳ 明朝"/>
                        </a:rPr>
                        <a:t>５　事業者は、前項の報告、評価、要望、助言等についての記録を作成するとともに、当該記録を公表する。</a:t>
                      </a:r>
                    </a:p>
                  </a:txBody>
                  <a:tcPr marL="0" marR="0" marT="0" marB="0">
                    <a:lnL>
                      <a:noFill/>
                    </a:lnL>
                    <a:lnR>
                      <a:noFill/>
                    </a:lnR>
                    <a:lnT>
                      <a:noFill/>
                    </a:lnT>
                    <a:lnB>
                      <a:noFill/>
                    </a:lnB>
                  </a:tcPr>
                </a:tc>
              </a:tr>
            </a:tbl>
          </a:graphicData>
        </a:graphic>
      </p:graphicFrame>
    </p:spTree>
  </p:cSld>
  <p:clrMapOvr>
    <a:masterClrMapping/>
  </p:clrMapOvr>
  <p:transition>
    <p:newsflash/>
    <p:sndAc>
      <p:stSnd>
        <p:snd r:embed="rId2" name="laser.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p>
            <a:fld id="{93FCB9F5-05EA-4292-814A-7EE8D9624B3C}" type="slidenum">
              <a:rPr lang="en-US" altLang="ja-JP" smtClean="0"/>
              <a:pPr/>
              <a:t>5</a:t>
            </a:fld>
            <a:endParaRPr lang="en-US" altLang="ja-JP"/>
          </a:p>
        </p:txBody>
      </p:sp>
      <p:sp>
        <p:nvSpPr>
          <p:cNvPr id="5" name="正方形/長方形 4"/>
          <p:cNvSpPr/>
          <p:nvPr/>
        </p:nvSpPr>
        <p:spPr>
          <a:xfrm>
            <a:off x="623455" y="1094509"/>
            <a:ext cx="8631382" cy="47936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schemeClr val="tx1"/>
                </a:solidFill>
              </a:rPr>
              <a:t>３、運営推進会議</a:t>
            </a:r>
            <a:r>
              <a:rPr kumimoji="1" lang="ja-JP" altLang="en-US" sz="2400" dirty="0" smtClean="0">
                <a:solidFill>
                  <a:schemeClr val="tx1"/>
                </a:solidFill>
              </a:rPr>
              <a:t>とは？</a:t>
            </a:r>
            <a:endParaRPr kumimoji="1" lang="en-US" altLang="ja-JP" sz="2400" dirty="0" smtClean="0">
              <a:solidFill>
                <a:schemeClr val="tx1"/>
              </a:solidFill>
            </a:endParaRPr>
          </a:p>
          <a:p>
            <a:pPr algn="ctr"/>
            <a:endParaRPr lang="en-US" altLang="ja-JP" dirty="0" smtClean="0">
              <a:solidFill>
                <a:schemeClr val="tx1"/>
              </a:solidFill>
            </a:endParaRPr>
          </a:p>
          <a:p>
            <a:pPr algn="ctr"/>
            <a:r>
              <a:rPr lang="ja-JP" altLang="en-US" dirty="0" smtClean="0">
                <a:solidFill>
                  <a:schemeClr val="tx1"/>
                </a:solidFill>
              </a:rPr>
              <a:t>運営</a:t>
            </a:r>
            <a:r>
              <a:rPr lang="ja-JP" altLang="en-US" dirty="0">
                <a:solidFill>
                  <a:schemeClr val="tx1"/>
                </a:solidFill>
              </a:rPr>
              <a:t>推進会議は、指定地域</a:t>
            </a:r>
            <a:r>
              <a:rPr lang="ja-JP" altLang="en-US" dirty="0" smtClean="0">
                <a:solidFill>
                  <a:schemeClr val="tx1"/>
                </a:solidFill>
              </a:rPr>
              <a:t>密着型通所</a:t>
            </a:r>
            <a:r>
              <a:rPr lang="ja-JP" altLang="en-US" dirty="0">
                <a:solidFill>
                  <a:schemeClr val="tx1"/>
                </a:solidFill>
              </a:rPr>
              <a:t>介護事業所が、</a:t>
            </a:r>
            <a:r>
              <a:rPr lang="ja-JP" altLang="en-US" dirty="0" smtClean="0">
                <a:solidFill>
                  <a:schemeClr val="tx1"/>
                </a:solidFill>
              </a:rPr>
              <a:t>利用者及び家族、</a:t>
            </a:r>
            <a:r>
              <a:rPr lang="ja-JP" altLang="en-US" dirty="0">
                <a:solidFill>
                  <a:schemeClr val="tx1"/>
                </a:solidFill>
              </a:rPr>
              <a:t>市町村職員、地域住民の</a:t>
            </a:r>
            <a:r>
              <a:rPr lang="ja-JP" altLang="en-US" dirty="0" smtClean="0">
                <a:solidFill>
                  <a:schemeClr val="tx1"/>
                </a:solidFill>
              </a:rPr>
              <a:t>代表者</a:t>
            </a:r>
            <a:r>
              <a:rPr lang="ja-JP" altLang="en-US" dirty="0">
                <a:solidFill>
                  <a:schemeClr val="tx1"/>
                </a:solidFill>
              </a:rPr>
              <a:t>等に対し、提供しているサービス内容等を明らかにする</a:t>
            </a:r>
            <a:r>
              <a:rPr lang="ja-JP" altLang="en-US" dirty="0" smtClean="0">
                <a:solidFill>
                  <a:schemeClr val="tx1"/>
                </a:solidFill>
              </a:rPr>
              <a:t>こと</a:t>
            </a:r>
            <a:r>
              <a:rPr lang="ja-JP" altLang="en-US" dirty="0">
                <a:solidFill>
                  <a:schemeClr val="tx1"/>
                </a:solidFill>
              </a:rPr>
              <a:t>により</a:t>
            </a:r>
            <a:r>
              <a:rPr lang="ja-JP" altLang="en-US" dirty="0" smtClean="0">
                <a:solidFill>
                  <a:schemeClr val="tx1"/>
                </a:solidFill>
              </a:rPr>
              <a:t>、事業所</a:t>
            </a:r>
            <a:r>
              <a:rPr lang="ja-JP" altLang="en-US" dirty="0">
                <a:solidFill>
                  <a:schemeClr val="tx1"/>
                </a:solidFill>
              </a:rPr>
              <a:t>による利用者の「抱え込み」を防止し、</a:t>
            </a:r>
            <a:r>
              <a:rPr lang="ja-JP" altLang="en-US" dirty="0" smtClean="0">
                <a:solidFill>
                  <a:schemeClr val="tx1"/>
                </a:solidFill>
              </a:rPr>
              <a:t>地域</a:t>
            </a:r>
            <a:r>
              <a:rPr lang="ja-JP" altLang="en-US" dirty="0">
                <a:solidFill>
                  <a:schemeClr val="tx1"/>
                </a:solidFill>
              </a:rPr>
              <a:t>に開かれたサービスとすることで、</a:t>
            </a:r>
            <a:r>
              <a:rPr lang="ja-JP" altLang="en-US" dirty="0" smtClean="0">
                <a:solidFill>
                  <a:schemeClr val="tx1"/>
                </a:solidFill>
              </a:rPr>
              <a:t>サービス</a:t>
            </a:r>
            <a:r>
              <a:rPr lang="ja-JP" altLang="en-US" dirty="0">
                <a:solidFill>
                  <a:schemeClr val="tx1"/>
                </a:solidFill>
              </a:rPr>
              <a:t>の質の確保</a:t>
            </a:r>
            <a:r>
              <a:rPr lang="ja-JP" altLang="en-US" dirty="0" smtClean="0">
                <a:solidFill>
                  <a:schemeClr val="tx1"/>
                </a:solidFill>
              </a:rPr>
              <a:t>を図る</a:t>
            </a:r>
            <a:r>
              <a:rPr lang="ja-JP" altLang="en-US" dirty="0">
                <a:solidFill>
                  <a:schemeClr val="tx1"/>
                </a:solidFill>
              </a:rPr>
              <a:t>ことを目的として設置するもので</a:t>
            </a:r>
            <a:r>
              <a:rPr lang="ja-JP" altLang="en-US" dirty="0" smtClean="0">
                <a:solidFill>
                  <a:schemeClr val="tx1"/>
                </a:solidFill>
              </a:rPr>
              <a:t>あり各事業所</a:t>
            </a:r>
            <a:r>
              <a:rPr lang="ja-JP" altLang="en-US" dirty="0">
                <a:solidFill>
                  <a:schemeClr val="tx1"/>
                </a:solidFill>
              </a:rPr>
              <a:t>が</a:t>
            </a:r>
            <a:r>
              <a:rPr lang="ja-JP" altLang="en-US" dirty="0" smtClean="0">
                <a:solidFill>
                  <a:schemeClr val="tx1"/>
                </a:solidFill>
              </a:rPr>
              <a:t>自ら設置</a:t>
            </a:r>
            <a:r>
              <a:rPr lang="ja-JP" altLang="en-US" dirty="0">
                <a:solidFill>
                  <a:schemeClr val="tx1"/>
                </a:solidFill>
              </a:rPr>
              <a:t>すべきもの</a:t>
            </a:r>
            <a:r>
              <a:rPr lang="ja-JP" altLang="en-US" dirty="0" smtClean="0">
                <a:solidFill>
                  <a:schemeClr val="tx1"/>
                </a:solidFill>
              </a:rPr>
              <a:t>であります。</a:t>
            </a:r>
            <a:endParaRPr kumimoji="1" lang="en-US" altLang="ja-JP" dirty="0" smtClean="0">
              <a:solidFill>
                <a:schemeClr val="tx1"/>
              </a:solidFill>
            </a:endParaRPr>
          </a:p>
          <a:p>
            <a:pPr algn="ctr"/>
            <a:endParaRPr lang="en-US" altLang="ja-JP" dirty="0">
              <a:solidFill>
                <a:schemeClr val="tx1"/>
              </a:solidFill>
            </a:endParaRPr>
          </a:p>
          <a:p>
            <a:pPr algn="ctr"/>
            <a:r>
              <a:rPr lang="ja-JP" altLang="en-US" dirty="0">
                <a:solidFill>
                  <a:schemeClr val="tx1"/>
                </a:solidFill>
              </a:rPr>
              <a:t>運営推進会議における報告等の記録は、基準第</a:t>
            </a:r>
            <a:r>
              <a:rPr lang="en-US" altLang="ja-JP" dirty="0">
                <a:solidFill>
                  <a:schemeClr val="tx1"/>
                </a:solidFill>
              </a:rPr>
              <a:t>36</a:t>
            </a:r>
            <a:r>
              <a:rPr lang="ja-JP" altLang="en-US" dirty="0">
                <a:solidFill>
                  <a:schemeClr val="tx1"/>
                </a:solidFill>
              </a:rPr>
              <a:t>条</a:t>
            </a:r>
            <a:r>
              <a:rPr lang="ja-JP" altLang="en-US" dirty="0" smtClean="0">
                <a:solidFill>
                  <a:schemeClr val="tx1"/>
                </a:solidFill>
              </a:rPr>
              <a:t>第２項の</a:t>
            </a:r>
            <a:r>
              <a:rPr lang="ja-JP" altLang="en-US" dirty="0">
                <a:solidFill>
                  <a:schemeClr val="tx1"/>
                </a:solidFill>
              </a:rPr>
              <a:t>規定に</a:t>
            </a:r>
            <a:r>
              <a:rPr lang="ja-JP" altLang="en-US" dirty="0" smtClean="0">
                <a:solidFill>
                  <a:schemeClr val="tx1"/>
                </a:solidFill>
              </a:rPr>
              <a:t>基づき、５年間</a:t>
            </a:r>
            <a:r>
              <a:rPr lang="ja-JP" altLang="en-US" dirty="0">
                <a:solidFill>
                  <a:schemeClr val="tx1"/>
                </a:solidFill>
              </a:rPr>
              <a:t>保存しなければ</a:t>
            </a:r>
            <a:r>
              <a:rPr lang="ja-JP" altLang="en-US" dirty="0" smtClean="0">
                <a:solidFill>
                  <a:schemeClr val="tx1"/>
                </a:solidFill>
              </a:rPr>
              <a:t>なりません。</a:t>
            </a:r>
            <a:endParaRPr kumimoji="1" lang="en-US" altLang="ja-JP" dirty="0" smtClean="0">
              <a:solidFill>
                <a:schemeClr val="tx1"/>
              </a:solidFill>
            </a:endParaRPr>
          </a:p>
        </p:txBody>
      </p:sp>
      <p:sp>
        <p:nvSpPr>
          <p:cNvPr id="8" name="Rectangle 26"/>
          <p:cNvSpPr>
            <a:spLocks noChangeArrowheads="1"/>
          </p:cNvSpPr>
          <p:nvPr/>
        </p:nvSpPr>
        <p:spPr bwMode="auto">
          <a:xfrm>
            <a:off x="236537" y="-14068"/>
            <a:ext cx="5882909" cy="584200"/>
          </a:xfrm>
          <a:prstGeom prst="rect">
            <a:avLst/>
          </a:prstGeom>
          <a:noFill/>
          <a:ln w="9525">
            <a:noFill/>
            <a:miter lim="800000"/>
            <a:headEnd/>
            <a:tailEnd/>
          </a:ln>
          <a:effectLst/>
        </p:spPr>
        <p:txBody>
          <a:bodyPr tIns="154800" anchor="ctr"/>
          <a:lstStyle/>
          <a:p>
            <a:r>
              <a:rPr lang="ja-JP" altLang="en-US" sz="2600" b="1" dirty="0" smtClean="0"/>
              <a:t>地域密着型通所介護移行による変更点</a:t>
            </a:r>
            <a:endParaRPr lang="ja-JP" altLang="en-US" sz="2600" b="1" dirty="0">
              <a:latin typeface="メイリオ" pitchFamily="50" charset="-128"/>
              <a:ea typeface="メイリオ" pitchFamily="50" charset="-128"/>
            </a:endParaRPr>
          </a:p>
        </p:txBody>
      </p:sp>
    </p:spTree>
    <p:extLst>
      <p:ext uri="{BB962C8B-B14F-4D97-AF65-F5344CB8AC3E}">
        <p14:creationId xmlns:p14="http://schemas.microsoft.com/office/powerpoint/2010/main" xmlns="" val="378246962"/>
      </p:ext>
    </p:extLst>
  </p:cSld>
  <p:clrMapOvr>
    <a:masterClrMapping/>
  </p:clrMapOvr>
  <p:transition>
    <p:newsflash/>
    <p:sndAc>
      <p:stSnd>
        <p:snd r:embed="rId2" name="laser.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p>
            <a:fld id="{93FCB9F5-05EA-4292-814A-7EE8D9624B3C}" type="slidenum">
              <a:rPr lang="en-US" altLang="ja-JP" smtClean="0"/>
              <a:pPr/>
              <a:t>6</a:t>
            </a:fld>
            <a:endParaRPr lang="en-US" altLang="ja-JP"/>
          </a:p>
        </p:txBody>
      </p:sp>
      <p:sp>
        <p:nvSpPr>
          <p:cNvPr id="5" name="正方形/長方形 4"/>
          <p:cNvSpPr/>
          <p:nvPr/>
        </p:nvSpPr>
        <p:spPr>
          <a:xfrm>
            <a:off x="623455" y="1094509"/>
            <a:ext cx="8631382" cy="47936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schemeClr val="tx1"/>
                </a:solidFill>
              </a:rPr>
              <a:t>運営推進会議</a:t>
            </a:r>
            <a:r>
              <a:rPr kumimoji="1" lang="ja-JP" altLang="en-US" sz="2400" dirty="0" smtClean="0">
                <a:solidFill>
                  <a:schemeClr val="tx1"/>
                </a:solidFill>
              </a:rPr>
              <a:t>とは？⑵</a:t>
            </a:r>
            <a:endParaRPr kumimoji="1" lang="en-US" altLang="ja-JP" sz="2400" dirty="0" smtClean="0">
              <a:solidFill>
                <a:schemeClr val="tx1"/>
              </a:solidFill>
            </a:endParaRPr>
          </a:p>
          <a:p>
            <a:pPr algn="ctr"/>
            <a:endParaRPr lang="en-US" altLang="ja-JP" dirty="0" smtClean="0">
              <a:solidFill>
                <a:schemeClr val="tx1"/>
              </a:solidFill>
            </a:endParaRPr>
          </a:p>
          <a:p>
            <a:pPr algn="ctr"/>
            <a:r>
              <a:rPr lang="ja-JP" altLang="en-US" b="1" dirty="0" smtClean="0">
                <a:solidFill>
                  <a:schemeClr val="tx1"/>
                </a:solidFill>
              </a:rPr>
              <a:t>会議の開催頻度</a:t>
            </a:r>
            <a:r>
              <a:rPr lang="ja-JP" altLang="en-US" dirty="0" smtClean="0">
                <a:solidFill>
                  <a:schemeClr val="tx1"/>
                </a:solidFill>
              </a:rPr>
              <a:t>：</a:t>
            </a:r>
            <a:r>
              <a:rPr lang="ja-JP" altLang="en-US" dirty="0">
                <a:solidFill>
                  <a:schemeClr val="tx1"/>
                </a:solidFill>
              </a:rPr>
              <a:t>基準において、運営推進会議は、おおむね６ヶ月に１回以上開</a:t>
            </a:r>
            <a:r>
              <a:rPr lang="ja-JP" altLang="en-US" dirty="0" smtClean="0">
                <a:solidFill>
                  <a:schemeClr val="tx1"/>
                </a:solidFill>
              </a:rPr>
              <a:t>催する　こと</a:t>
            </a:r>
            <a:r>
              <a:rPr lang="ja-JP" altLang="en-US" dirty="0">
                <a:solidFill>
                  <a:schemeClr val="tx1"/>
                </a:solidFill>
              </a:rPr>
              <a:t>とされています</a:t>
            </a:r>
            <a:r>
              <a:rPr lang="ja-JP" altLang="en-US" dirty="0" smtClean="0">
                <a:solidFill>
                  <a:schemeClr val="tx1"/>
                </a:solidFill>
              </a:rPr>
              <a:t>。ただし</a:t>
            </a:r>
            <a:r>
              <a:rPr lang="ja-JP" altLang="en-US" dirty="0">
                <a:solidFill>
                  <a:schemeClr val="tx1"/>
                </a:solidFill>
              </a:rPr>
              <a:t>、市町村によっては地域住民代表者等の負担軽減のため</a:t>
            </a:r>
            <a:r>
              <a:rPr lang="ja-JP" altLang="en-US" dirty="0" smtClean="0">
                <a:solidFill>
                  <a:schemeClr val="tx1"/>
                </a:solidFill>
              </a:rPr>
              <a:t>、開催</a:t>
            </a:r>
            <a:r>
              <a:rPr lang="ja-JP" altLang="en-US" dirty="0">
                <a:solidFill>
                  <a:schemeClr val="tx1"/>
                </a:solidFill>
              </a:rPr>
              <a:t>時期（日時）について 調整が行われる場合がありますので</a:t>
            </a:r>
            <a:r>
              <a:rPr lang="ja-JP" altLang="en-US" dirty="0" smtClean="0">
                <a:solidFill>
                  <a:schemeClr val="tx1"/>
                </a:solidFill>
              </a:rPr>
              <a:t>ご注意下さい。 </a:t>
            </a:r>
            <a:endParaRPr lang="en-US" altLang="ja-JP" dirty="0" smtClean="0">
              <a:solidFill>
                <a:schemeClr val="tx1"/>
              </a:solidFill>
            </a:endParaRPr>
          </a:p>
          <a:p>
            <a:pPr algn="ctr"/>
            <a:endParaRPr lang="en-US" altLang="ja-JP" dirty="0">
              <a:solidFill>
                <a:schemeClr val="tx1"/>
              </a:solidFill>
            </a:endParaRPr>
          </a:p>
          <a:p>
            <a:pPr algn="ctr"/>
            <a:r>
              <a:rPr lang="ja-JP" altLang="en-US" b="1" dirty="0" smtClean="0">
                <a:solidFill>
                  <a:schemeClr val="tx1"/>
                </a:solidFill>
              </a:rPr>
              <a:t>会議の開催場所について：</a:t>
            </a:r>
            <a:r>
              <a:rPr lang="ja-JP" altLang="en-US" dirty="0" smtClean="0">
                <a:solidFill>
                  <a:schemeClr val="tx1"/>
                </a:solidFill>
              </a:rPr>
              <a:t>会議</a:t>
            </a:r>
            <a:r>
              <a:rPr lang="ja-JP" altLang="en-US" dirty="0">
                <a:solidFill>
                  <a:schemeClr val="tx1"/>
                </a:solidFill>
              </a:rPr>
              <a:t>の開催場所については、会議の出席者（構成員）が事業所の雰囲気やサービス提供の</a:t>
            </a:r>
            <a:r>
              <a:rPr lang="ja-JP" altLang="en-US" dirty="0" smtClean="0">
                <a:solidFill>
                  <a:schemeClr val="tx1"/>
                </a:solidFill>
              </a:rPr>
              <a:t>様子</a:t>
            </a:r>
            <a:r>
              <a:rPr lang="ja-JP" altLang="en-US" dirty="0">
                <a:solidFill>
                  <a:schemeClr val="tx1"/>
                </a:solidFill>
              </a:rPr>
              <a:t>を把握しやすいよう、事業所において開催することが望ましいと考えます。（ただし、</a:t>
            </a:r>
            <a:r>
              <a:rPr lang="ja-JP" altLang="en-US" dirty="0" smtClean="0">
                <a:solidFill>
                  <a:schemeClr val="tx1"/>
                </a:solidFill>
              </a:rPr>
              <a:t>市町村</a:t>
            </a:r>
            <a:r>
              <a:rPr lang="ja-JP" altLang="en-US" dirty="0">
                <a:solidFill>
                  <a:schemeClr val="tx1"/>
                </a:solidFill>
              </a:rPr>
              <a:t>によっては地域住民代表者等の負担軽減のため、開催場所の調整が行われる場合があります。） </a:t>
            </a:r>
            <a:endParaRPr lang="en-US" altLang="ja-JP" dirty="0" smtClean="0">
              <a:solidFill>
                <a:schemeClr val="tx1"/>
              </a:solidFill>
            </a:endParaRPr>
          </a:p>
          <a:p>
            <a:pPr algn="ctr"/>
            <a:r>
              <a:rPr lang="ja-JP" altLang="en-US" dirty="0" smtClean="0">
                <a:solidFill>
                  <a:schemeClr val="tx1"/>
                </a:solidFill>
              </a:rPr>
              <a:t>なお</a:t>
            </a:r>
            <a:r>
              <a:rPr lang="ja-JP" altLang="en-US" dirty="0">
                <a:solidFill>
                  <a:schemeClr val="tx1"/>
                </a:solidFill>
              </a:rPr>
              <a:t>、サービス提供中の「食堂・機能訓練室」については使用せず、会議室や多目的スペー スなどを活用してください。（利用者の承諾が得られれば、会議の中で一時的にサービス提供 の様子を見てもらうことは可能です。） </a:t>
            </a:r>
            <a:endParaRPr lang="en-US" altLang="ja-JP" dirty="0" smtClean="0">
              <a:solidFill>
                <a:schemeClr val="tx1"/>
              </a:solidFill>
            </a:endParaRPr>
          </a:p>
        </p:txBody>
      </p:sp>
      <p:sp>
        <p:nvSpPr>
          <p:cNvPr id="6" name="Rectangle 26"/>
          <p:cNvSpPr>
            <a:spLocks noChangeArrowheads="1"/>
          </p:cNvSpPr>
          <p:nvPr/>
        </p:nvSpPr>
        <p:spPr bwMode="auto">
          <a:xfrm>
            <a:off x="236537" y="0"/>
            <a:ext cx="5882909" cy="584200"/>
          </a:xfrm>
          <a:prstGeom prst="rect">
            <a:avLst/>
          </a:prstGeom>
          <a:noFill/>
          <a:ln w="9525">
            <a:noFill/>
            <a:miter lim="800000"/>
            <a:headEnd/>
            <a:tailEnd/>
          </a:ln>
          <a:effectLst/>
        </p:spPr>
        <p:txBody>
          <a:bodyPr tIns="154800" anchor="ctr"/>
          <a:lstStyle/>
          <a:p>
            <a:r>
              <a:rPr lang="ja-JP" altLang="en-US" sz="2600" b="1" dirty="0" smtClean="0"/>
              <a:t>地域密着型通所介護移行による変更点</a:t>
            </a:r>
            <a:endParaRPr lang="ja-JP" altLang="en-US" sz="2600" b="1" dirty="0">
              <a:latin typeface="メイリオ" pitchFamily="50" charset="-128"/>
              <a:ea typeface="メイリオ" pitchFamily="50" charset="-128"/>
            </a:endParaRPr>
          </a:p>
        </p:txBody>
      </p:sp>
    </p:spTree>
    <p:extLst>
      <p:ext uri="{BB962C8B-B14F-4D97-AF65-F5344CB8AC3E}">
        <p14:creationId xmlns:p14="http://schemas.microsoft.com/office/powerpoint/2010/main" xmlns="" val="2624738081"/>
      </p:ext>
    </p:extLst>
  </p:cSld>
  <p:clrMapOvr>
    <a:masterClrMapping/>
  </p:clrMapOvr>
  <p:transition>
    <p:newsflash/>
    <p:sndAc>
      <p:stSnd>
        <p:snd r:embed="rId2" name="laser.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p>
            <a:fld id="{93FCB9F5-05EA-4292-814A-7EE8D9624B3C}" type="slidenum">
              <a:rPr lang="en-US" altLang="ja-JP" smtClean="0"/>
              <a:pPr/>
              <a:t>7</a:t>
            </a:fld>
            <a:endParaRPr lang="en-US" altLang="ja-JP"/>
          </a:p>
        </p:txBody>
      </p:sp>
      <p:sp>
        <p:nvSpPr>
          <p:cNvPr id="5" name="正方形/長方形 4"/>
          <p:cNvSpPr/>
          <p:nvPr/>
        </p:nvSpPr>
        <p:spPr>
          <a:xfrm>
            <a:off x="623455" y="1094509"/>
            <a:ext cx="8631382" cy="47936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dirty="0" smtClean="0">
              <a:solidFill>
                <a:schemeClr val="tx1"/>
              </a:solidFill>
            </a:endParaRPr>
          </a:p>
          <a:p>
            <a:pPr algn="ctr"/>
            <a:r>
              <a:rPr lang="ja-JP" altLang="en-US" sz="2400" dirty="0">
                <a:solidFill>
                  <a:schemeClr val="tx1"/>
                </a:solidFill>
              </a:rPr>
              <a:t>運営</a:t>
            </a:r>
            <a:r>
              <a:rPr lang="ja-JP" altLang="en-US" sz="2400" dirty="0" smtClean="0">
                <a:solidFill>
                  <a:schemeClr val="tx1"/>
                </a:solidFill>
              </a:rPr>
              <a:t>推進会議とは？⑶</a:t>
            </a:r>
            <a:endParaRPr lang="en-US" altLang="ja-JP" sz="2400" dirty="0">
              <a:solidFill>
                <a:schemeClr val="tx1"/>
              </a:solidFill>
            </a:endParaRPr>
          </a:p>
          <a:p>
            <a:pPr algn="ctr"/>
            <a:endParaRPr lang="en-US" altLang="ja-JP" b="1" dirty="0" smtClean="0">
              <a:solidFill>
                <a:schemeClr val="tx1"/>
              </a:solidFill>
            </a:endParaRPr>
          </a:p>
          <a:p>
            <a:pPr algn="ctr"/>
            <a:r>
              <a:rPr lang="ja-JP" altLang="en-US" b="1" dirty="0" smtClean="0">
                <a:solidFill>
                  <a:schemeClr val="tx1"/>
                </a:solidFill>
              </a:rPr>
              <a:t>会議で話す内容</a:t>
            </a:r>
            <a:r>
              <a:rPr lang="ja-JP" altLang="en-US" dirty="0" smtClean="0">
                <a:solidFill>
                  <a:schemeClr val="tx1"/>
                </a:solidFill>
              </a:rPr>
              <a:t>：</a:t>
            </a:r>
            <a:r>
              <a:rPr lang="ja-JP" altLang="en-US" dirty="0">
                <a:solidFill>
                  <a:schemeClr val="tx1"/>
                </a:solidFill>
              </a:rPr>
              <a:t>運営推進会議に対して、「活動状況を報告し、評価を受ける</a:t>
            </a:r>
            <a:r>
              <a:rPr lang="ja-JP" altLang="en-US" dirty="0" smtClean="0">
                <a:solidFill>
                  <a:schemeClr val="tx1"/>
                </a:solidFill>
              </a:rPr>
              <a:t>とともに必要</a:t>
            </a:r>
            <a:r>
              <a:rPr lang="ja-JP" altLang="en-US" dirty="0">
                <a:solidFill>
                  <a:schemeClr val="tx1"/>
                </a:solidFill>
              </a:rPr>
              <a:t>な要望、助言等</a:t>
            </a:r>
            <a:r>
              <a:rPr lang="ja-JP" altLang="en-US" dirty="0" smtClean="0">
                <a:solidFill>
                  <a:schemeClr val="tx1"/>
                </a:solidFill>
              </a:rPr>
              <a:t>を聴く</a:t>
            </a:r>
            <a:r>
              <a:rPr lang="ja-JP" altLang="en-US" dirty="0">
                <a:solidFill>
                  <a:schemeClr val="tx1"/>
                </a:solidFill>
              </a:rPr>
              <a:t>」ことが義務付けられます</a:t>
            </a:r>
            <a:r>
              <a:rPr lang="ja-JP" altLang="en-US" dirty="0" smtClean="0">
                <a:solidFill>
                  <a:schemeClr val="tx1"/>
                </a:solidFill>
              </a:rPr>
              <a:t>。</a:t>
            </a:r>
            <a:r>
              <a:rPr lang="ja-JP" altLang="en-US" dirty="0">
                <a:solidFill>
                  <a:schemeClr val="tx1"/>
                </a:solidFill>
              </a:rPr>
              <a:t>活動状況の報告については、会議の構成員が理解できないような事項はなるべく避け、</a:t>
            </a:r>
            <a:r>
              <a:rPr lang="ja-JP" altLang="en-US" dirty="0" smtClean="0">
                <a:solidFill>
                  <a:schemeClr val="tx1"/>
                </a:solidFill>
              </a:rPr>
              <a:t>様々な</a:t>
            </a:r>
            <a:r>
              <a:rPr lang="ja-JP" altLang="en-US" dirty="0">
                <a:solidFill>
                  <a:schemeClr val="tx1"/>
                </a:solidFill>
              </a:rPr>
              <a:t>意見を引き出せるような内容となるよう工夫してください</a:t>
            </a:r>
            <a:r>
              <a:rPr lang="ja-JP" altLang="en-US" dirty="0" smtClean="0">
                <a:solidFill>
                  <a:schemeClr val="tx1"/>
                </a:solidFill>
              </a:rPr>
              <a:t>。</a:t>
            </a:r>
            <a:r>
              <a:rPr lang="ja-JP" altLang="en-US" dirty="0">
                <a:solidFill>
                  <a:schemeClr val="tx1"/>
                </a:solidFill>
              </a:rPr>
              <a:t>なお、市町村によっては最低限報告すべき事項が定められている場合もありますので、</a:t>
            </a:r>
            <a:r>
              <a:rPr lang="ja-JP" altLang="en-US" dirty="0" smtClean="0">
                <a:solidFill>
                  <a:schemeClr val="tx1"/>
                </a:solidFill>
              </a:rPr>
              <a:t>あらかじめ</a:t>
            </a:r>
            <a:r>
              <a:rPr lang="ja-JP" altLang="en-US" dirty="0">
                <a:solidFill>
                  <a:schemeClr val="tx1"/>
                </a:solidFill>
              </a:rPr>
              <a:t>市町村の介護保険担当部局へ確認して</a:t>
            </a:r>
            <a:r>
              <a:rPr lang="ja-JP" altLang="en-US" dirty="0" smtClean="0">
                <a:solidFill>
                  <a:schemeClr val="tx1"/>
                </a:solidFill>
              </a:rPr>
              <a:t>おいて下さい。また</a:t>
            </a:r>
            <a:r>
              <a:rPr lang="ja-JP" altLang="en-US" dirty="0">
                <a:solidFill>
                  <a:schemeClr val="tx1"/>
                </a:solidFill>
              </a:rPr>
              <a:t>、会議の場においては、出席者が「要望」や「助言」などについて気軽に発言できるよ うな環境づくりに</a:t>
            </a:r>
            <a:r>
              <a:rPr lang="ja-JP" altLang="en-US" dirty="0" smtClean="0">
                <a:solidFill>
                  <a:schemeClr val="tx1"/>
                </a:solidFill>
              </a:rPr>
              <a:t>努めて下さい。</a:t>
            </a:r>
            <a:endParaRPr lang="en-US" altLang="ja-JP" dirty="0" smtClean="0">
              <a:solidFill>
                <a:schemeClr val="tx1"/>
              </a:solidFill>
            </a:endParaRPr>
          </a:p>
          <a:p>
            <a:pPr algn="ctr"/>
            <a:endParaRPr lang="en-US" altLang="ja-JP" dirty="0">
              <a:solidFill>
                <a:schemeClr val="tx1"/>
              </a:solidFill>
            </a:endParaRPr>
          </a:p>
        </p:txBody>
      </p:sp>
      <p:sp>
        <p:nvSpPr>
          <p:cNvPr id="6" name="Rectangle 26"/>
          <p:cNvSpPr>
            <a:spLocks noChangeArrowheads="1"/>
          </p:cNvSpPr>
          <p:nvPr/>
        </p:nvSpPr>
        <p:spPr bwMode="auto">
          <a:xfrm>
            <a:off x="236537" y="0"/>
            <a:ext cx="5882909" cy="584200"/>
          </a:xfrm>
          <a:prstGeom prst="rect">
            <a:avLst/>
          </a:prstGeom>
          <a:noFill/>
          <a:ln w="9525">
            <a:noFill/>
            <a:miter lim="800000"/>
            <a:headEnd/>
            <a:tailEnd/>
          </a:ln>
          <a:effectLst/>
        </p:spPr>
        <p:txBody>
          <a:bodyPr tIns="154800" anchor="ctr"/>
          <a:lstStyle/>
          <a:p>
            <a:r>
              <a:rPr lang="ja-JP" altLang="en-US" sz="2600" b="1" dirty="0" smtClean="0"/>
              <a:t>地域密着型通所介護移行による変更点</a:t>
            </a:r>
            <a:endParaRPr lang="ja-JP" altLang="en-US" sz="2600" b="1" dirty="0">
              <a:latin typeface="メイリオ" pitchFamily="50" charset="-128"/>
              <a:ea typeface="メイリオ" pitchFamily="50" charset="-128"/>
            </a:endParaRPr>
          </a:p>
        </p:txBody>
      </p:sp>
    </p:spTree>
    <p:extLst>
      <p:ext uri="{BB962C8B-B14F-4D97-AF65-F5344CB8AC3E}">
        <p14:creationId xmlns:p14="http://schemas.microsoft.com/office/powerpoint/2010/main" xmlns="" val="3991151502"/>
      </p:ext>
    </p:extLst>
  </p:cSld>
  <p:clrMapOvr>
    <a:masterClrMapping/>
  </p:clrMapOvr>
  <p:transition>
    <p:newsflash/>
    <p:sndAc>
      <p:stSnd>
        <p:snd r:embed="rId2" name="laser.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p>
            <a:fld id="{93FCB9F5-05EA-4292-814A-7EE8D9624B3C}" type="slidenum">
              <a:rPr lang="en-US" altLang="ja-JP" smtClean="0"/>
              <a:pPr/>
              <a:t>8</a:t>
            </a:fld>
            <a:endParaRPr lang="en-US" altLang="ja-JP"/>
          </a:p>
        </p:txBody>
      </p:sp>
      <p:sp>
        <p:nvSpPr>
          <p:cNvPr id="5" name="正方形/長方形 4"/>
          <p:cNvSpPr/>
          <p:nvPr/>
        </p:nvSpPr>
        <p:spPr>
          <a:xfrm>
            <a:off x="623455" y="1094509"/>
            <a:ext cx="8631382" cy="47936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dirty="0" smtClean="0">
              <a:solidFill>
                <a:schemeClr val="tx1"/>
              </a:solidFill>
            </a:endParaRPr>
          </a:p>
          <a:p>
            <a:pPr algn="ctr"/>
            <a:r>
              <a:rPr lang="ja-JP" altLang="en-US" sz="2400" dirty="0">
                <a:solidFill>
                  <a:schemeClr val="tx1"/>
                </a:solidFill>
              </a:rPr>
              <a:t>運営</a:t>
            </a:r>
            <a:r>
              <a:rPr lang="ja-JP" altLang="en-US" sz="2400" dirty="0" smtClean="0">
                <a:solidFill>
                  <a:schemeClr val="tx1"/>
                </a:solidFill>
              </a:rPr>
              <a:t>推進会議とは？⑷</a:t>
            </a:r>
            <a:endParaRPr lang="en-US" altLang="ja-JP" sz="2400" dirty="0">
              <a:solidFill>
                <a:schemeClr val="tx1"/>
              </a:solidFill>
            </a:endParaRPr>
          </a:p>
          <a:p>
            <a:pPr algn="ctr"/>
            <a:endParaRPr lang="en-US" altLang="ja-JP" b="1" dirty="0" smtClean="0">
              <a:solidFill>
                <a:schemeClr val="tx1"/>
              </a:solidFill>
            </a:endParaRPr>
          </a:p>
          <a:p>
            <a:pPr algn="ctr"/>
            <a:r>
              <a:rPr lang="ja-JP" altLang="en-US" b="1" dirty="0" smtClean="0">
                <a:solidFill>
                  <a:schemeClr val="tx1"/>
                </a:solidFill>
              </a:rPr>
              <a:t>記録の作成について</a:t>
            </a:r>
            <a:r>
              <a:rPr lang="ja-JP" altLang="en-US" dirty="0" smtClean="0">
                <a:solidFill>
                  <a:schemeClr val="tx1"/>
                </a:solidFill>
              </a:rPr>
              <a:t>：</a:t>
            </a:r>
            <a:r>
              <a:rPr lang="ja-JP" altLang="en-US" dirty="0">
                <a:solidFill>
                  <a:schemeClr val="tx1"/>
                </a:solidFill>
              </a:rPr>
              <a:t>基準において、活動状況の報告内容、評価、要望、助言等についての「記録」（議事録</a:t>
            </a:r>
            <a:r>
              <a:rPr lang="ja-JP" altLang="en-US" dirty="0" smtClean="0">
                <a:solidFill>
                  <a:schemeClr val="tx1"/>
                </a:solidFill>
              </a:rPr>
              <a:t>）を</a:t>
            </a:r>
            <a:r>
              <a:rPr lang="ja-JP" altLang="en-US" dirty="0">
                <a:solidFill>
                  <a:schemeClr val="tx1"/>
                </a:solidFill>
              </a:rPr>
              <a:t>作成することが義務付けられています。（作成日から５年間保存</a:t>
            </a:r>
            <a:r>
              <a:rPr lang="ja-JP" altLang="en-US" dirty="0" smtClean="0">
                <a:solidFill>
                  <a:schemeClr val="tx1"/>
                </a:solidFill>
              </a:rPr>
              <a:t>して下さい。）なお</a:t>
            </a:r>
            <a:r>
              <a:rPr lang="ja-JP" altLang="en-US" dirty="0">
                <a:solidFill>
                  <a:schemeClr val="tx1"/>
                </a:solidFill>
              </a:rPr>
              <a:t>、市町村によっては、上記事項に加え「事業所名」「開催日時、場所」「会議の構成員</a:t>
            </a:r>
            <a:r>
              <a:rPr lang="ja-JP" altLang="en-US" dirty="0" smtClean="0">
                <a:solidFill>
                  <a:schemeClr val="tx1"/>
                </a:solidFill>
              </a:rPr>
              <a:t>」また</a:t>
            </a:r>
            <a:r>
              <a:rPr lang="ja-JP" altLang="en-US" dirty="0">
                <a:solidFill>
                  <a:schemeClr val="tx1"/>
                </a:solidFill>
              </a:rPr>
              <a:t>は「次回会議の開催予定日時」などを当該記録様式（議事録）に記載することや、</a:t>
            </a:r>
            <a:r>
              <a:rPr lang="ja-JP" altLang="en-US" dirty="0" smtClean="0">
                <a:solidFill>
                  <a:schemeClr val="tx1"/>
                </a:solidFill>
              </a:rPr>
              <a:t>その</a:t>
            </a:r>
            <a:r>
              <a:rPr lang="ja-JP" altLang="en-US" dirty="0">
                <a:solidFill>
                  <a:schemeClr val="tx1"/>
                </a:solidFill>
              </a:rPr>
              <a:t>内容を報告することが義務付けられている場合もあります</a:t>
            </a:r>
            <a:r>
              <a:rPr lang="ja-JP" altLang="en-US" dirty="0" smtClean="0">
                <a:solidFill>
                  <a:schemeClr val="tx1"/>
                </a:solidFill>
              </a:rPr>
              <a:t>ので　　　　あらかじめ</a:t>
            </a:r>
            <a:r>
              <a:rPr lang="ja-JP" altLang="en-US" dirty="0">
                <a:solidFill>
                  <a:schemeClr val="tx1"/>
                </a:solidFill>
              </a:rPr>
              <a:t>市町村の</a:t>
            </a:r>
            <a:r>
              <a:rPr lang="ja-JP" altLang="en-US" dirty="0" smtClean="0">
                <a:solidFill>
                  <a:schemeClr val="tx1"/>
                </a:solidFill>
              </a:rPr>
              <a:t>介護</a:t>
            </a:r>
            <a:r>
              <a:rPr lang="ja-JP" altLang="en-US" dirty="0">
                <a:solidFill>
                  <a:schemeClr val="tx1"/>
                </a:solidFill>
              </a:rPr>
              <a:t>保険担当部局へ確認しておいてください</a:t>
            </a:r>
            <a:r>
              <a:rPr lang="ja-JP" altLang="en-US" dirty="0" smtClean="0">
                <a:solidFill>
                  <a:schemeClr val="tx1"/>
                </a:solidFill>
              </a:rPr>
              <a:t>。</a:t>
            </a:r>
            <a:endParaRPr lang="en-US" altLang="ja-JP" dirty="0" smtClean="0">
              <a:solidFill>
                <a:schemeClr val="tx1"/>
              </a:solidFill>
            </a:endParaRPr>
          </a:p>
          <a:p>
            <a:pPr algn="ctr"/>
            <a:endParaRPr lang="en-US" altLang="ja-JP" dirty="0" smtClean="0">
              <a:solidFill>
                <a:schemeClr val="tx1"/>
              </a:solidFill>
            </a:endParaRPr>
          </a:p>
          <a:p>
            <a:pPr algn="ctr"/>
            <a:endParaRPr lang="en-US" altLang="ja-JP" dirty="0">
              <a:solidFill>
                <a:schemeClr val="tx1"/>
              </a:solidFill>
            </a:endParaRPr>
          </a:p>
        </p:txBody>
      </p:sp>
      <p:sp>
        <p:nvSpPr>
          <p:cNvPr id="6" name="Rectangle 26"/>
          <p:cNvSpPr>
            <a:spLocks noChangeArrowheads="1"/>
          </p:cNvSpPr>
          <p:nvPr/>
        </p:nvSpPr>
        <p:spPr bwMode="auto">
          <a:xfrm>
            <a:off x="236537" y="0"/>
            <a:ext cx="5882909" cy="584200"/>
          </a:xfrm>
          <a:prstGeom prst="rect">
            <a:avLst/>
          </a:prstGeom>
          <a:noFill/>
          <a:ln w="9525">
            <a:noFill/>
            <a:miter lim="800000"/>
            <a:headEnd/>
            <a:tailEnd/>
          </a:ln>
          <a:effectLst/>
        </p:spPr>
        <p:txBody>
          <a:bodyPr tIns="154800" anchor="ctr"/>
          <a:lstStyle/>
          <a:p>
            <a:r>
              <a:rPr lang="ja-JP" altLang="en-US" sz="2600" b="1" dirty="0" smtClean="0"/>
              <a:t>地域密着型通所介護移行による変更点</a:t>
            </a:r>
            <a:endParaRPr lang="ja-JP" altLang="en-US" sz="2600" b="1" dirty="0">
              <a:latin typeface="メイリオ" pitchFamily="50" charset="-128"/>
              <a:ea typeface="メイリオ" pitchFamily="50" charset="-128"/>
            </a:endParaRPr>
          </a:p>
        </p:txBody>
      </p:sp>
    </p:spTree>
    <p:extLst>
      <p:ext uri="{BB962C8B-B14F-4D97-AF65-F5344CB8AC3E}">
        <p14:creationId xmlns:p14="http://schemas.microsoft.com/office/powerpoint/2010/main" xmlns="" val="1804121503"/>
      </p:ext>
    </p:extLst>
  </p:cSld>
  <p:clrMapOvr>
    <a:masterClrMapping/>
  </p:clrMapOvr>
  <p:transition>
    <p:newsflash/>
    <p:sndAc>
      <p:stSnd>
        <p:snd r:embed="rId2" name="laser.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p>
            <a:fld id="{93FCB9F5-05EA-4292-814A-7EE8D9624B3C}" type="slidenum">
              <a:rPr lang="en-US" altLang="ja-JP" smtClean="0"/>
              <a:pPr/>
              <a:t>9</a:t>
            </a:fld>
            <a:endParaRPr lang="en-US" altLang="ja-JP"/>
          </a:p>
        </p:txBody>
      </p:sp>
      <p:sp>
        <p:nvSpPr>
          <p:cNvPr id="5" name="正方形/長方形 4"/>
          <p:cNvSpPr/>
          <p:nvPr/>
        </p:nvSpPr>
        <p:spPr>
          <a:xfrm>
            <a:off x="623455" y="1094509"/>
            <a:ext cx="8631382" cy="47936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dirty="0" smtClean="0">
              <a:solidFill>
                <a:schemeClr val="tx1"/>
              </a:solidFill>
            </a:endParaRPr>
          </a:p>
          <a:p>
            <a:pPr algn="ctr"/>
            <a:r>
              <a:rPr lang="ja-JP" altLang="en-US" sz="2400" dirty="0">
                <a:solidFill>
                  <a:schemeClr val="tx1"/>
                </a:solidFill>
              </a:rPr>
              <a:t>運営</a:t>
            </a:r>
            <a:r>
              <a:rPr lang="ja-JP" altLang="en-US" sz="2400" dirty="0" smtClean="0">
                <a:solidFill>
                  <a:schemeClr val="tx1"/>
                </a:solidFill>
              </a:rPr>
              <a:t>推進会議とは？⑸</a:t>
            </a:r>
            <a:endParaRPr lang="en-US" altLang="ja-JP" sz="2400" dirty="0">
              <a:solidFill>
                <a:schemeClr val="tx1"/>
              </a:solidFill>
            </a:endParaRPr>
          </a:p>
          <a:p>
            <a:pPr algn="ctr"/>
            <a:endParaRPr lang="en-US" altLang="ja-JP" b="1" dirty="0" smtClean="0">
              <a:solidFill>
                <a:schemeClr val="tx1"/>
              </a:solidFill>
            </a:endParaRPr>
          </a:p>
          <a:p>
            <a:pPr algn="ctr"/>
            <a:r>
              <a:rPr lang="ja-JP" altLang="en-US" b="1" dirty="0" smtClean="0">
                <a:solidFill>
                  <a:schemeClr val="tx1"/>
                </a:solidFill>
              </a:rPr>
              <a:t>記録</a:t>
            </a:r>
            <a:r>
              <a:rPr lang="ja-JP" altLang="en-US" b="1" dirty="0">
                <a:solidFill>
                  <a:schemeClr val="tx1"/>
                </a:solidFill>
              </a:rPr>
              <a:t>の公表について：</a:t>
            </a:r>
            <a:r>
              <a:rPr lang="ja-JP" altLang="en-US" dirty="0">
                <a:solidFill>
                  <a:schemeClr val="tx1"/>
                </a:solidFill>
              </a:rPr>
              <a:t>指定基準において、上記「活動状況の報告内容、評価、要望、助言等についての記録」</a:t>
            </a:r>
            <a:r>
              <a:rPr lang="ja-JP" altLang="en-US" dirty="0" smtClean="0">
                <a:solidFill>
                  <a:schemeClr val="tx1"/>
                </a:solidFill>
              </a:rPr>
              <a:t>を公表</a:t>
            </a:r>
            <a:r>
              <a:rPr lang="ja-JP" altLang="en-US" dirty="0">
                <a:solidFill>
                  <a:schemeClr val="tx1"/>
                </a:solidFill>
              </a:rPr>
              <a:t>しなければならないとされています。 </a:t>
            </a:r>
            <a:endParaRPr lang="en-US" altLang="ja-JP" dirty="0">
              <a:solidFill>
                <a:schemeClr val="tx1"/>
              </a:solidFill>
            </a:endParaRPr>
          </a:p>
          <a:p>
            <a:pPr algn="ctr"/>
            <a:r>
              <a:rPr lang="ja-JP" altLang="en-US" dirty="0">
                <a:solidFill>
                  <a:schemeClr val="tx1"/>
                </a:solidFill>
              </a:rPr>
              <a:t>公表の仕方について</a:t>
            </a:r>
            <a:r>
              <a:rPr lang="ja-JP" altLang="en-US" dirty="0" smtClean="0">
                <a:solidFill>
                  <a:schemeClr val="tx1"/>
                </a:solidFill>
              </a:rPr>
              <a:t>は</a:t>
            </a:r>
            <a:endParaRPr lang="en-US" altLang="ja-JP" b="1" dirty="0">
              <a:solidFill>
                <a:schemeClr val="tx1"/>
              </a:solidFill>
            </a:endParaRPr>
          </a:p>
          <a:p>
            <a:r>
              <a:rPr lang="ja-JP" altLang="en-US" b="1" dirty="0">
                <a:solidFill>
                  <a:schemeClr val="tx1"/>
                </a:solidFill>
              </a:rPr>
              <a:t>・事業所の玄関など、訪問者が見やすいところへ掲示する。</a:t>
            </a:r>
            <a:endParaRPr lang="en-US" altLang="ja-JP" b="1" dirty="0">
              <a:solidFill>
                <a:schemeClr val="tx1"/>
              </a:solidFill>
            </a:endParaRPr>
          </a:p>
          <a:p>
            <a:r>
              <a:rPr lang="ja-JP" altLang="en-US" b="1" dirty="0">
                <a:solidFill>
                  <a:schemeClr val="tx1"/>
                </a:solidFill>
              </a:rPr>
              <a:t>・会報などにより、利用者宅、地域団体、会議出席者その他の関係者へ配布する</a:t>
            </a:r>
            <a:r>
              <a:rPr lang="ja-JP" altLang="en-US" b="1" dirty="0" smtClean="0">
                <a:solidFill>
                  <a:schemeClr val="tx1"/>
                </a:solidFill>
              </a:rPr>
              <a:t>。</a:t>
            </a:r>
            <a:endParaRPr lang="en-US" altLang="ja-JP" b="1" dirty="0" smtClean="0">
              <a:solidFill>
                <a:schemeClr val="tx1"/>
              </a:solidFill>
            </a:endParaRPr>
          </a:p>
          <a:p>
            <a:endParaRPr lang="en-US" altLang="ja-JP" b="1" dirty="0">
              <a:solidFill>
                <a:schemeClr val="tx1"/>
              </a:solidFill>
            </a:endParaRPr>
          </a:p>
          <a:p>
            <a:pPr algn="ctr"/>
            <a:r>
              <a:rPr lang="ja-JP" altLang="en-US" dirty="0">
                <a:solidFill>
                  <a:schemeClr val="tx1"/>
                </a:solidFill>
              </a:rPr>
              <a:t>などの方法が考えられますが、市町村によっては取り扱いが異なる場合がありますので、 念のため市町村の介護保険担当部局へ確認して</a:t>
            </a:r>
            <a:r>
              <a:rPr lang="ja-JP" altLang="en-US" dirty="0" smtClean="0">
                <a:solidFill>
                  <a:schemeClr val="tx1"/>
                </a:solidFill>
              </a:rPr>
              <a:t>おいて下さい。 </a:t>
            </a:r>
            <a:endParaRPr lang="en-US" altLang="ja-JP" b="1" dirty="0">
              <a:solidFill>
                <a:schemeClr val="tx1"/>
              </a:solidFill>
            </a:endParaRPr>
          </a:p>
          <a:p>
            <a:pPr algn="ctr"/>
            <a:endParaRPr lang="en-US" altLang="ja-JP" dirty="0" smtClean="0">
              <a:solidFill>
                <a:schemeClr val="tx1"/>
              </a:solidFill>
            </a:endParaRPr>
          </a:p>
          <a:p>
            <a:pPr algn="ctr"/>
            <a:endParaRPr lang="en-US" altLang="ja-JP" dirty="0">
              <a:solidFill>
                <a:schemeClr val="tx1"/>
              </a:solidFill>
            </a:endParaRPr>
          </a:p>
        </p:txBody>
      </p:sp>
      <p:sp>
        <p:nvSpPr>
          <p:cNvPr id="6" name="Rectangle 26"/>
          <p:cNvSpPr>
            <a:spLocks noChangeArrowheads="1"/>
          </p:cNvSpPr>
          <p:nvPr/>
        </p:nvSpPr>
        <p:spPr bwMode="auto">
          <a:xfrm>
            <a:off x="236537" y="0"/>
            <a:ext cx="5882909" cy="584200"/>
          </a:xfrm>
          <a:prstGeom prst="rect">
            <a:avLst/>
          </a:prstGeom>
          <a:noFill/>
          <a:ln w="9525">
            <a:noFill/>
            <a:miter lim="800000"/>
            <a:headEnd/>
            <a:tailEnd/>
          </a:ln>
          <a:effectLst/>
        </p:spPr>
        <p:txBody>
          <a:bodyPr tIns="154800" anchor="ctr"/>
          <a:lstStyle/>
          <a:p>
            <a:r>
              <a:rPr lang="ja-JP" altLang="en-US" sz="2600" b="1" dirty="0" smtClean="0"/>
              <a:t>地域密着型通所介護移行による変更点</a:t>
            </a:r>
            <a:endParaRPr lang="ja-JP" altLang="en-US" sz="2600" b="1" dirty="0">
              <a:latin typeface="メイリオ" pitchFamily="50" charset="-128"/>
              <a:ea typeface="メイリオ" pitchFamily="50" charset="-128"/>
            </a:endParaRPr>
          </a:p>
        </p:txBody>
      </p:sp>
    </p:spTree>
    <p:extLst>
      <p:ext uri="{BB962C8B-B14F-4D97-AF65-F5344CB8AC3E}">
        <p14:creationId xmlns:p14="http://schemas.microsoft.com/office/powerpoint/2010/main" xmlns="" val="1287741498"/>
      </p:ext>
    </p:extLst>
  </p:cSld>
  <p:clrMapOvr>
    <a:masterClrMapping/>
  </p:clrMapOvr>
  <p:transition>
    <p:newsflash/>
    <p:sndAc>
      <p:stSnd>
        <p:snd r:embed="rId2" name="laser.wav"/>
      </p:stSnd>
    </p:sndAc>
  </p:transition>
  <p:timing>
    <p:tnLst>
      <p:par>
        <p:cTn id="1" dur="indefinite" restart="never" nodeType="tmRoot"/>
      </p:par>
    </p:tnLst>
  </p:timing>
</p:sld>
</file>

<file path=ppt/theme/theme1.xml><?xml version="1.0" encoding="utf-8"?>
<a:theme xmlns:a="http://schemas.openxmlformats.org/drawingml/2006/main" name="通常タイプ">
  <a:themeElements>
    <a:clrScheme name="通常タイプ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通常タイプ">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通常タイプ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通常タイプ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通常タイプ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通常タイプ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通常タイプ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通常タイプ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通常タイプ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通常タイプ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通常タイプ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通常タイプ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通常タイプ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通常タイプ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64194</TotalTime>
  <Words>858</Words>
  <Application>Microsoft Office PowerPoint</Application>
  <PresentationFormat>A4 210 x 297 mm</PresentationFormat>
  <Paragraphs>93</Paragraphs>
  <Slides>10</Slides>
  <Notes>1</Notes>
  <HiddenSlides>0</HiddenSlides>
  <MMClips>0</MMClips>
  <ScaleCrop>false</ScaleCrop>
  <HeadingPairs>
    <vt:vector size="4" baseType="variant">
      <vt:variant>
        <vt:lpstr>テーマ</vt:lpstr>
      </vt:variant>
      <vt:variant>
        <vt:i4>1</vt:i4>
      </vt:variant>
      <vt:variant>
        <vt:lpstr>スライド タイトル</vt:lpstr>
      </vt:variant>
      <vt:variant>
        <vt:i4>10</vt:i4>
      </vt:variant>
    </vt:vector>
  </HeadingPairs>
  <TitlesOfParts>
    <vt:vector size="11" baseType="lpstr">
      <vt:lpstr>通常タイプ</vt:lpstr>
      <vt:lpstr>地域密着型通所介護移行による　変更点</vt:lpstr>
      <vt:lpstr>スライド 2</vt:lpstr>
      <vt:lpstr>スライド 3</vt:lpstr>
      <vt:lpstr>スライド 4</vt:lpstr>
      <vt:lpstr>スライド 5</vt:lpstr>
      <vt:lpstr>スライド 6</vt:lpstr>
      <vt:lpstr>スライド 7</vt:lpstr>
      <vt:lpstr>スライド 8</vt:lpstr>
      <vt:lpstr>スライド 9</vt:lpstr>
      <vt:lpstr>スライド 10</vt:lpstr>
    </vt:vector>
  </TitlesOfParts>
  <Company>株式会社アクロス</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介護事業部　１７期方針</dc:title>
  <dc:creator>図子　貴士</dc:creator>
  <cp:lastModifiedBy>kazama</cp:lastModifiedBy>
  <cp:revision>1586</cp:revision>
  <cp:lastPrinted>2015-08-18T02:39:24Z</cp:lastPrinted>
  <dcterms:created xsi:type="dcterms:W3CDTF">2007-02-04T03:10:07Z</dcterms:created>
  <dcterms:modified xsi:type="dcterms:W3CDTF">2016-04-12T04:40:43Z</dcterms:modified>
</cp:coreProperties>
</file>