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4"/>
  </p:notesMasterIdLst>
  <p:sldIdLst>
    <p:sldId id="302" r:id="rId2"/>
    <p:sldId id="304" r:id="rId3"/>
    <p:sldId id="309" r:id="rId4"/>
    <p:sldId id="311" r:id="rId5"/>
    <p:sldId id="313" r:id="rId6"/>
    <p:sldId id="310" r:id="rId7"/>
    <p:sldId id="312" r:id="rId8"/>
    <p:sldId id="305" r:id="rId9"/>
    <p:sldId id="303" r:id="rId10"/>
    <p:sldId id="306" r:id="rId11"/>
    <p:sldId id="307" r:id="rId12"/>
    <p:sldId id="308" r:id="rId13"/>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79" autoAdjust="0"/>
    <p:restoredTop sz="90930" autoAdjust="0"/>
  </p:normalViewPr>
  <p:slideViewPr>
    <p:cSldViewPr>
      <p:cViewPr>
        <p:scale>
          <a:sx n="70" d="100"/>
          <a:sy n="70" d="100"/>
        </p:scale>
        <p:origin x="-1224"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786" cy="496967"/>
          </a:xfrm>
          <a:prstGeom prst="rect">
            <a:avLst/>
          </a:prstGeom>
        </p:spPr>
        <p:txBody>
          <a:bodyPr vert="horz" lIns="91559" tIns="45779" rIns="91559" bIns="45779"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9" y="0"/>
            <a:ext cx="2949786" cy="496967"/>
          </a:xfrm>
          <a:prstGeom prst="rect">
            <a:avLst/>
          </a:prstGeom>
        </p:spPr>
        <p:txBody>
          <a:bodyPr vert="horz" lIns="91559" tIns="45779" rIns="91559" bIns="45779" rtlCol="0"/>
          <a:lstStyle>
            <a:lvl1pPr algn="r">
              <a:defRPr sz="1200"/>
            </a:lvl1pPr>
          </a:lstStyle>
          <a:p>
            <a:fld id="{EA0F9E07-0D13-43CE-A211-0B3012AC2227}" type="datetimeFigureOut">
              <a:rPr kumimoji="1" lang="ja-JP" altLang="en-US" smtClean="0"/>
              <a:pPr/>
              <a:t>2016/6/13</a:t>
            </a:fld>
            <a:endParaRPr kumimoji="1" lang="ja-JP" altLang="en-US"/>
          </a:p>
        </p:txBody>
      </p:sp>
      <p:sp>
        <p:nvSpPr>
          <p:cNvPr id="4" name="スライド イメージ プレースホルダー 3"/>
          <p:cNvSpPr>
            <a:spLocks noGrp="1" noRot="1" noChangeAspect="1"/>
          </p:cNvSpPr>
          <p:nvPr>
            <p:ph type="sldImg" idx="2"/>
          </p:nvPr>
        </p:nvSpPr>
        <p:spPr>
          <a:xfrm>
            <a:off x="919163" y="746125"/>
            <a:ext cx="4968875" cy="3727450"/>
          </a:xfrm>
          <a:prstGeom prst="rect">
            <a:avLst/>
          </a:prstGeom>
          <a:noFill/>
          <a:ln w="12700">
            <a:solidFill>
              <a:prstClr val="black"/>
            </a:solidFill>
          </a:ln>
        </p:spPr>
        <p:txBody>
          <a:bodyPr vert="horz" lIns="91559" tIns="45779" rIns="91559" bIns="45779" rtlCol="0" anchor="ctr"/>
          <a:lstStyle/>
          <a:p>
            <a:endParaRPr lang="ja-JP" altLang="en-US"/>
          </a:p>
        </p:txBody>
      </p:sp>
      <p:sp>
        <p:nvSpPr>
          <p:cNvPr id="5" name="ノート プレースホルダー 4"/>
          <p:cNvSpPr>
            <a:spLocks noGrp="1"/>
          </p:cNvSpPr>
          <p:nvPr>
            <p:ph type="body" sz="quarter" idx="3"/>
          </p:nvPr>
        </p:nvSpPr>
        <p:spPr>
          <a:xfrm>
            <a:off x="680721" y="4721186"/>
            <a:ext cx="5445760" cy="4472702"/>
          </a:xfrm>
          <a:prstGeom prst="rect">
            <a:avLst/>
          </a:prstGeom>
        </p:spPr>
        <p:txBody>
          <a:bodyPr vert="horz" lIns="91559" tIns="45779" rIns="91559" bIns="45779"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646"/>
            <a:ext cx="2949786" cy="496967"/>
          </a:xfrm>
          <a:prstGeom prst="rect">
            <a:avLst/>
          </a:prstGeom>
        </p:spPr>
        <p:txBody>
          <a:bodyPr vert="horz" lIns="91559" tIns="45779" rIns="91559" bIns="45779"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9" y="9440646"/>
            <a:ext cx="2949786" cy="496967"/>
          </a:xfrm>
          <a:prstGeom prst="rect">
            <a:avLst/>
          </a:prstGeom>
        </p:spPr>
        <p:txBody>
          <a:bodyPr vert="horz" lIns="91559" tIns="45779" rIns="91559" bIns="45779" rtlCol="0" anchor="b"/>
          <a:lstStyle>
            <a:lvl1pPr algn="r">
              <a:defRPr sz="1200"/>
            </a:lvl1pPr>
          </a:lstStyle>
          <a:p>
            <a:fld id="{C0E5C2D1-7B00-4B54-A24D-A81C155E9A95}" type="slidenum">
              <a:rPr kumimoji="1" lang="ja-JP" altLang="en-US" smtClean="0"/>
              <a:pPr/>
              <a:t>‹#›</a:t>
            </a:fld>
            <a:endParaRPr kumimoji="1" lang="ja-JP" altLang="en-US"/>
          </a:p>
        </p:txBody>
      </p:sp>
    </p:spTree>
    <p:extLst>
      <p:ext uri="{BB962C8B-B14F-4D97-AF65-F5344CB8AC3E}">
        <p14:creationId xmlns:p14="http://schemas.microsoft.com/office/powerpoint/2010/main" val="34615828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C0E5C2D1-7B00-4B54-A24D-A81C155E9A95}" type="slidenum">
              <a:rPr kumimoji="1" lang="ja-JP" altLang="en-US" smtClean="0"/>
              <a:pPr/>
              <a:t>1</a:t>
            </a:fld>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745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10</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745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11</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745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12</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745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2</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745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3</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745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4</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745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5</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745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6</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745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7</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745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8</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745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9</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a:prstGeom prst="rect">
            <a:avLst/>
          </a:prstGeo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2"/>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0"/>
            <a:ext cx="2057400" cy="5851525"/>
          </a:xfrm>
          <a:prstGeom prst="rect">
            <a:avLst/>
          </a:prstGeo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1" y="274640"/>
            <a:ext cx="6031523"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57200" y="1600202"/>
            <a:ext cx="82296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2"/>
            <a:ext cx="7772400" cy="1362075"/>
          </a:xfrm>
          <a:prstGeom prst="rect">
            <a:avLst/>
          </a:prstGeo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4"/>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1"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1" y="1535113"/>
            <a:ext cx="4041531"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1" y="2174875"/>
            <a:ext cx="4041531"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73050"/>
            <a:ext cx="3008435" cy="1162050"/>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2"/>
            <a:ext cx="5111263"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1" y="1435102"/>
            <a:ext cx="3008435"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7" y="4800601"/>
            <a:ext cx="5486400" cy="566738"/>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7"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 3"/>
          <p:cNvSpPr>
            <a:spLocks noGrp="1"/>
          </p:cNvSpPr>
          <p:nvPr>
            <p:ph type="body" sz="half" idx="2"/>
          </p:nvPr>
        </p:nvSpPr>
        <p:spPr>
          <a:xfrm>
            <a:off x="1792167" y="5367339"/>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46929" name="Picture 17"/>
          <p:cNvPicPr>
            <a:picLocks noChangeAspect="1" noChangeArrowheads="1"/>
          </p:cNvPicPr>
          <p:nvPr/>
        </p:nvPicPr>
        <p:blipFill>
          <a:blip r:embed="rId14" cstate="print"/>
          <a:srcRect/>
          <a:stretch>
            <a:fillRect/>
          </a:stretch>
        </p:blipFill>
        <p:spPr bwMode="auto">
          <a:xfrm>
            <a:off x="0" y="6286502"/>
            <a:ext cx="9144000" cy="581025"/>
          </a:xfrm>
          <a:prstGeom prst="rect">
            <a:avLst/>
          </a:prstGeom>
          <a:noFill/>
          <a:ln w="9525">
            <a:noFill/>
            <a:miter lim="800000"/>
            <a:headEnd/>
            <a:tailEnd/>
          </a:ln>
          <a:effectLst/>
        </p:spPr>
      </p:pic>
      <p:sp>
        <p:nvSpPr>
          <p:cNvPr id="1446916" name="Rectangle 4"/>
          <p:cNvSpPr>
            <a:spLocks noGrp="1" noChangeArrowheads="1"/>
          </p:cNvSpPr>
          <p:nvPr>
            <p:ph type="sldNum" sz="quarter" idx="4"/>
          </p:nvPr>
        </p:nvSpPr>
        <p:spPr bwMode="auto">
          <a:xfrm>
            <a:off x="8172450" y="6597651"/>
            <a:ext cx="971551" cy="260350"/>
          </a:xfrm>
          <a:prstGeom prst="rect">
            <a:avLst/>
          </a:prstGeom>
          <a:noFill/>
          <a:ln w="9525">
            <a:noFill/>
            <a:miter lim="800000"/>
            <a:headEnd/>
            <a:tailEnd/>
          </a:ln>
          <a:effectLst/>
        </p:spPr>
        <p:txBody>
          <a:bodyPr vert="horz" wrap="none" lIns="91440" tIns="0" rIns="91440" bIns="0" numCol="1" anchor="ctr" anchorCtr="0" compatLnSpc="1">
            <a:prstTxWarp prst="textNoShape">
              <a:avLst/>
            </a:prstTxWarp>
          </a:bodyPr>
          <a:lstStyle>
            <a:lvl1pPr algn="r">
              <a:defRPr sz="1000">
                <a:solidFill>
                  <a:schemeClr val="bg1"/>
                </a:solidFill>
                <a:ea typeface="HGP創英角ｺﾞｼｯｸUB" pitchFamily="50" charset="-128"/>
              </a:defRPr>
            </a:lvl1pPr>
          </a:lstStyle>
          <a:p>
            <a:fld id="{EDE73ACA-261E-4BC9-8A40-0CC419A9CACB}" type="slidenum">
              <a:rPr kumimoji="1" lang="ja-JP" altLang="en-US" smtClean="0"/>
              <a:pPr/>
              <a:t>‹#›</a:t>
            </a:fld>
            <a:endParaRPr kumimoji="1" lang="ja-JP" altLang="en-US"/>
          </a:p>
        </p:txBody>
      </p:sp>
      <p:sp>
        <p:nvSpPr>
          <p:cNvPr id="1446921" name="Rectangle 9"/>
          <p:cNvSpPr>
            <a:spLocks noChangeArrowheads="1"/>
          </p:cNvSpPr>
          <p:nvPr/>
        </p:nvSpPr>
        <p:spPr bwMode="auto">
          <a:xfrm>
            <a:off x="29308" y="6346825"/>
            <a:ext cx="3125667" cy="463550"/>
          </a:xfrm>
          <a:prstGeom prst="rect">
            <a:avLst/>
          </a:prstGeom>
          <a:solidFill>
            <a:schemeClr val="bg1"/>
          </a:solidFill>
          <a:ln w="19050">
            <a:solidFill>
              <a:srgbClr val="C0C0C0"/>
            </a:solidFill>
            <a:miter lim="800000"/>
            <a:headEnd/>
            <a:tailEnd/>
          </a:ln>
          <a:effectLst/>
        </p:spPr>
        <p:txBody>
          <a:bodyPr wrap="none" anchor="ctr"/>
          <a:lstStyle/>
          <a:p>
            <a:endParaRPr lang="ja-JP" altLang="en-US"/>
          </a:p>
        </p:txBody>
      </p:sp>
      <p:pic>
        <p:nvPicPr>
          <p:cNvPr id="1446922" name="Picture 10" descr="across_1"/>
          <p:cNvPicPr>
            <a:picLocks noChangeAspect="1" noChangeArrowheads="1"/>
          </p:cNvPicPr>
          <p:nvPr/>
        </p:nvPicPr>
        <p:blipFill>
          <a:blip r:embed="rId15" cstate="print"/>
          <a:srcRect/>
          <a:stretch>
            <a:fillRect/>
          </a:stretch>
        </p:blipFill>
        <p:spPr bwMode="auto">
          <a:xfrm>
            <a:off x="42497" y="6359526"/>
            <a:ext cx="646235" cy="431800"/>
          </a:xfrm>
          <a:prstGeom prst="rect">
            <a:avLst/>
          </a:prstGeom>
          <a:noFill/>
        </p:spPr>
      </p:pic>
      <p:pic>
        <p:nvPicPr>
          <p:cNvPr id="1446923" name="Picture 11" descr="across_2"/>
          <p:cNvPicPr>
            <a:picLocks noChangeAspect="1" noChangeArrowheads="1"/>
          </p:cNvPicPr>
          <p:nvPr/>
        </p:nvPicPr>
        <p:blipFill>
          <a:blip r:embed="rId16" cstate="print"/>
          <a:srcRect/>
          <a:stretch>
            <a:fillRect/>
          </a:stretch>
        </p:blipFill>
        <p:spPr bwMode="auto">
          <a:xfrm>
            <a:off x="744417" y="6410327"/>
            <a:ext cx="2397369" cy="333375"/>
          </a:xfrm>
          <a:prstGeom prst="rect">
            <a:avLst/>
          </a:prstGeom>
          <a:noFill/>
        </p:spPr>
      </p:pic>
      <p:pic>
        <p:nvPicPr>
          <p:cNvPr id="1446927" name="Picture 15"/>
          <p:cNvPicPr>
            <a:picLocks noChangeAspect="1" noChangeArrowheads="1"/>
          </p:cNvPicPr>
          <p:nvPr/>
        </p:nvPicPr>
        <p:blipFill>
          <a:blip r:embed="rId17" cstate="print"/>
          <a:srcRect/>
          <a:stretch>
            <a:fillRect/>
          </a:stretch>
        </p:blipFill>
        <p:spPr bwMode="auto">
          <a:xfrm>
            <a:off x="0" y="581027"/>
            <a:ext cx="9144000" cy="169863"/>
          </a:xfrm>
          <a:prstGeom prst="rect">
            <a:avLst/>
          </a:prstGeom>
          <a:noFill/>
          <a:ln w="9525">
            <a:noFill/>
            <a:miter lim="800000"/>
            <a:headEnd/>
            <a:tailEnd/>
          </a:ln>
          <a:effectLst/>
        </p:spPr>
      </p:pic>
      <p:pic>
        <p:nvPicPr>
          <p:cNvPr id="1446928" name="Picture 16"/>
          <p:cNvPicPr>
            <a:picLocks noChangeAspect="1" noChangeArrowheads="1"/>
          </p:cNvPicPr>
          <p:nvPr/>
        </p:nvPicPr>
        <p:blipFill>
          <a:blip r:embed="rId14" cstate="print"/>
          <a:srcRect/>
          <a:stretch>
            <a:fillRect/>
          </a:stretch>
        </p:blipFill>
        <p:spPr bwMode="auto">
          <a:xfrm>
            <a:off x="0" y="2"/>
            <a:ext cx="9144000" cy="581025"/>
          </a:xfrm>
          <a:prstGeom prst="rect">
            <a:avLst/>
          </a:prstGeom>
          <a:noFill/>
          <a:ln w="9525">
            <a:noFill/>
            <a:miter lim="800000"/>
            <a:headEnd/>
            <a:tailEnd/>
          </a:ln>
          <a:effectLst/>
        </p:spPr>
      </p:pic>
      <p:pic>
        <p:nvPicPr>
          <p:cNvPr id="1446930" name="Picture 18"/>
          <p:cNvPicPr>
            <a:picLocks noChangeAspect="1" noChangeArrowheads="1"/>
          </p:cNvPicPr>
          <p:nvPr/>
        </p:nvPicPr>
        <p:blipFill>
          <a:blip r:embed="rId17" cstate="print"/>
          <a:srcRect/>
          <a:stretch>
            <a:fillRect/>
          </a:stretch>
        </p:blipFill>
        <p:spPr bwMode="auto">
          <a:xfrm>
            <a:off x="0" y="6221415"/>
            <a:ext cx="9144000" cy="65087"/>
          </a:xfrm>
          <a:prstGeom prst="rect">
            <a:avLst/>
          </a:prstGeom>
          <a:noFill/>
          <a:ln w="9525">
            <a:noFill/>
            <a:miter lim="800000"/>
            <a:headEnd/>
            <a:tailEnd/>
          </a:ln>
          <a:effectLst/>
        </p:spPr>
      </p:pic>
      <p:pic>
        <p:nvPicPr>
          <p:cNvPr id="1446931" name="Picture 19"/>
          <p:cNvPicPr>
            <a:picLocks noChangeAspect="1" noChangeArrowheads="1"/>
          </p:cNvPicPr>
          <p:nvPr/>
        </p:nvPicPr>
        <p:blipFill>
          <a:blip r:embed="rId18" cstate="print"/>
          <a:srcRect/>
          <a:stretch>
            <a:fillRect/>
          </a:stretch>
        </p:blipFill>
        <p:spPr bwMode="auto">
          <a:xfrm>
            <a:off x="7735766" y="111125"/>
            <a:ext cx="1318847" cy="3810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newsflash/>
    <p:sndAc>
      <p:stSnd>
        <p:snd r:embed="rId13" name="laser.wav"/>
      </p:stSnd>
    </p:sndAc>
  </p:transition>
  <p:timing>
    <p:tnLst>
      <p:par>
        <p:cTn id="1" dur="indefinite" restart="never" nodeType="tmRoot"/>
      </p:par>
    </p:tnLst>
  </p:timing>
  <p:hf hdr="0" dt="0"/>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pitchFamily="50" charset="-128"/>
        </a:defRPr>
      </a:lvl2pPr>
      <a:lvl3pPr algn="ctr" rtl="0" eaLnBrk="1" fontAlgn="base" hangingPunct="1">
        <a:spcBef>
          <a:spcPct val="0"/>
        </a:spcBef>
        <a:spcAft>
          <a:spcPct val="0"/>
        </a:spcAft>
        <a:defRPr kumimoji="1" sz="4400">
          <a:solidFill>
            <a:schemeClr val="tx2"/>
          </a:solidFill>
          <a:latin typeface="Arial" charset="0"/>
          <a:ea typeface="ＭＳ Ｐゴシック" pitchFamily="50" charset="-128"/>
        </a:defRPr>
      </a:lvl3pPr>
      <a:lvl4pPr algn="ctr" rtl="0" eaLnBrk="1" fontAlgn="base" hangingPunct="1">
        <a:spcBef>
          <a:spcPct val="0"/>
        </a:spcBef>
        <a:spcAft>
          <a:spcPct val="0"/>
        </a:spcAft>
        <a:defRPr kumimoji="1" sz="4400">
          <a:solidFill>
            <a:schemeClr val="tx2"/>
          </a:solidFill>
          <a:latin typeface="Arial" charset="0"/>
          <a:ea typeface="ＭＳ Ｐゴシック" pitchFamily="50" charset="-128"/>
        </a:defRPr>
      </a:lvl4pPr>
      <a:lvl5pPr algn="ctr" rtl="0" eaLnBrk="1" fontAlgn="base" hangingPunct="1">
        <a:spcBef>
          <a:spcPct val="0"/>
        </a:spcBef>
        <a:spcAft>
          <a:spcPct val="0"/>
        </a:spcAft>
        <a:defRPr kumimoji="1" sz="4400">
          <a:solidFill>
            <a:schemeClr val="tx2"/>
          </a:solidFill>
          <a:latin typeface="Arial" charset="0"/>
          <a:ea typeface="ＭＳ Ｐゴシック" pitchFamily="50"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pitchFamily="50"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pitchFamily="50"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pitchFamily="50"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95536" y="2852936"/>
            <a:ext cx="8352928" cy="1200329"/>
          </a:xfrm>
          <a:prstGeom prst="rect">
            <a:avLst/>
          </a:prstGeom>
          <a:noFill/>
        </p:spPr>
        <p:txBody>
          <a:bodyPr wrap="square" rtlCol="0">
            <a:spAutoFit/>
          </a:bodyPr>
          <a:lstStyle/>
          <a:p>
            <a:pPr algn="ctr" fontAlgn="ctr"/>
            <a:r>
              <a:rPr lang="ja-JP" altLang="en-US" sz="3600" b="1" dirty="0" smtClean="0">
                <a:latin typeface="+mn-ea"/>
              </a:rPr>
              <a:t>平成</a:t>
            </a:r>
            <a:r>
              <a:rPr lang="en-US" altLang="ja-JP" sz="3600" b="1" dirty="0" smtClean="0">
                <a:latin typeface="+mn-ea"/>
              </a:rPr>
              <a:t>27</a:t>
            </a:r>
            <a:r>
              <a:rPr lang="ja-JP" altLang="en-US" sz="3600" b="1" dirty="0" smtClean="0">
                <a:latin typeface="+mn-ea"/>
              </a:rPr>
              <a:t>年度</a:t>
            </a:r>
            <a:endParaRPr lang="en-US" altLang="ja-JP" sz="3600" b="1" dirty="0" smtClean="0">
              <a:latin typeface="+mn-ea"/>
            </a:endParaRPr>
          </a:p>
          <a:p>
            <a:pPr algn="ctr" fontAlgn="ctr"/>
            <a:r>
              <a:rPr lang="ja-JP" altLang="en-US" sz="3600" b="1" dirty="0" smtClean="0">
                <a:latin typeface="+mn-ea"/>
              </a:rPr>
              <a:t>介護職員処遇改善実績報告書について</a:t>
            </a:r>
            <a:endParaRPr lang="en-US" altLang="ja-JP" sz="3600" b="1" dirty="0" smtClean="0">
              <a:latin typeface="+mn-ea"/>
            </a:endParaRPr>
          </a:p>
        </p:txBody>
      </p:sp>
      <p:sp>
        <p:nvSpPr>
          <p:cNvPr id="3" name="スライド番号プレースホルダ 2"/>
          <p:cNvSpPr>
            <a:spLocks noGrp="1"/>
          </p:cNvSpPr>
          <p:nvPr>
            <p:ph type="sldNum" sz="quarter" idx="10"/>
          </p:nvPr>
        </p:nvSpPr>
        <p:spPr/>
        <p:txBody>
          <a:bodyPr/>
          <a:lstStyle/>
          <a:p>
            <a:fld id="{EDE73ACA-261E-4BC9-8A40-0CC419A9CACB}" type="slidenum">
              <a:rPr kumimoji="1" lang="ja-JP" altLang="en-US" smtClean="0"/>
              <a:pPr/>
              <a:t>1</a:t>
            </a:fld>
            <a:endParaRPr kumimoji="1" lang="ja-JP" altLang="en-US"/>
          </a:p>
        </p:txBody>
      </p:sp>
    </p:spTree>
    <p:extLst>
      <p:ext uri="{BB962C8B-B14F-4D97-AF65-F5344CB8AC3E}">
        <p14:creationId xmlns:p14="http://schemas.microsoft.com/office/powerpoint/2010/main" val="1349917983"/>
      </p:ext>
    </p:extLst>
  </p:cSld>
  <p:clrMapOvr>
    <a:masterClrMapping/>
  </p:clrMapOvr>
  <p:transition>
    <p:newsflash/>
    <p:sndAc>
      <p:stSnd>
        <p:snd r:embed="rId3" name="laser.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67544" y="3140968"/>
            <a:ext cx="5941168" cy="646331"/>
          </a:xfrm>
          <a:prstGeom prst="rect">
            <a:avLst/>
          </a:prstGeom>
          <a:noFill/>
        </p:spPr>
        <p:txBody>
          <a:bodyPr wrap="square" rtlCol="0">
            <a:spAutoFit/>
          </a:bodyPr>
          <a:lstStyle/>
          <a:p>
            <a:endParaRPr kumimoji="1" lang="en-US" altLang="ja-JP" dirty="0" smtClean="0"/>
          </a:p>
          <a:p>
            <a:endParaRPr lang="en-US" altLang="ja-JP" dirty="0" smtClean="0"/>
          </a:p>
        </p:txBody>
      </p:sp>
      <p:sp>
        <p:nvSpPr>
          <p:cNvPr id="6" name="テキスト ボックス 5"/>
          <p:cNvSpPr txBox="1"/>
          <p:nvPr/>
        </p:nvSpPr>
        <p:spPr>
          <a:xfrm>
            <a:off x="179512" y="1064925"/>
            <a:ext cx="8784976" cy="2985433"/>
          </a:xfrm>
          <a:prstGeom prst="rect">
            <a:avLst/>
          </a:prstGeom>
          <a:noFill/>
        </p:spPr>
        <p:txBody>
          <a:bodyPr wrap="square" rtlCol="0">
            <a:spAutoFit/>
          </a:bodyPr>
          <a:lstStyle/>
          <a:p>
            <a:r>
              <a:rPr lang="ja-JP" altLang="en-US" sz="2800" b="1" dirty="0">
                <a:latin typeface="+mn-ea"/>
              </a:rPr>
              <a:t>提出方法</a:t>
            </a:r>
            <a:endParaRPr lang="en-US" altLang="ja-JP" sz="2800" b="1" dirty="0">
              <a:latin typeface="+mn-ea"/>
            </a:endParaRPr>
          </a:p>
          <a:p>
            <a:endParaRPr lang="en-US" altLang="ja-JP" sz="2000" b="1" dirty="0">
              <a:latin typeface="+mn-ea"/>
            </a:endParaRPr>
          </a:p>
          <a:p>
            <a:r>
              <a:rPr lang="ja-JP" altLang="en-US" sz="2000" b="1" dirty="0">
                <a:latin typeface="+mn-ea"/>
              </a:rPr>
              <a:t>郵送</a:t>
            </a:r>
            <a:r>
              <a:rPr lang="ja-JP" altLang="en-US" sz="2000" b="1" dirty="0" smtClean="0">
                <a:latin typeface="+mn-ea"/>
              </a:rPr>
              <a:t>、</a:t>
            </a:r>
            <a:r>
              <a:rPr lang="ja-JP" altLang="en-US" sz="2000" b="1" dirty="0">
                <a:latin typeface="+mn-ea"/>
              </a:rPr>
              <a:t>若しくは</a:t>
            </a:r>
            <a:r>
              <a:rPr lang="ja-JP" altLang="en-US" sz="2000" b="1" dirty="0" smtClean="0">
                <a:latin typeface="+mn-ea"/>
              </a:rPr>
              <a:t>持参</a:t>
            </a:r>
            <a:endParaRPr lang="en-US" altLang="ja-JP" sz="2000" b="1" dirty="0">
              <a:latin typeface="+mn-ea"/>
            </a:endParaRPr>
          </a:p>
          <a:p>
            <a:endParaRPr lang="en-US" altLang="ja-JP" sz="2000" b="1" dirty="0">
              <a:latin typeface="+mn-ea"/>
            </a:endParaRPr>
          </a:p>
          <a:p>
            <a:r>
              <a:rPr lang="ja-JP" altLang="en-US" sz="2000" b="1" dirty="0">
                <a:latin typeface="+mn-ea"/>
              </a:rPr>
              <a:t>指定権者により提出方法が異なります</a:t>
            </a:r>
            <a:r>
              <a:rPr lang="ja-JP" altLang="en-US" sz="2000" b="1" dirty="0" smtClean="0">
                <a:latin typeface="+mn-ea"/>
              </a:rPr>
              <a:t>、郵送のみ・窓口持参・どちらでも可と異なります、指定権者ホームページ</a:t>
            </a:r>
            <a:r>
              <a:rPr lang="ja-JP" altLang="en-US" sz="2000" b="1" dirty="0">
                <a:latin typeface="+mn-ea"/>
              </a:rPr>
              <a:t>ご確認の</a:t>
            </a:r>
            <a:r>
              <a:rPr lang="ja-JP" altLang="en-US" sz="2000" b="1" dirty="0" smtClean="0">
                <a:latin typeface="+mn-ea"/>
              </a:rPr>
              <a:t>上、提出期限</a:t>
            </a:r>
            <a:r>
              <a:rPr lang="ja-JP" altLang="en-US" sz="2000" b="1" dirty="0">
                <a:latin typeface="+mn-ea"/>
              </a:rPr>
              <a:t>までに御提出下さい</a:t>
            </a:r>
            <a:r>
              <a:rPr lang="ja-JP" altLang="en-US" sz="2000" b="1" dirty="0" smtClean="0">
                <a:latin typeface="+mn-ea"/>
              </a:rPr>
              <a:t>。</a:t>
            </a:r>
            <a:endParaRPr lang="en-US" altLang="ja-JP" sz="2000" b="1" dirty="0" smtClean="0">
              <a:latin typeface="+mn-ea"/>
            </a:endParaRPr>
          </a:p>
          <a:p>
            <a:endParaRPr lang="en-US" altLang="ja-JP" sz="2000" b="1" dirty="0">
              <a:latin typeface="+mn-ea"/>
            </a:endParaRPr>
          </a:p>
          <a:p>
            <a:r>
              <a:rPr lang="en-US" altLang="ja-JP" sz="2000" b="1" dirty="0"/>
              <a:t>※</a:t>
            </a:r>
            <a:r>
              <a:rPr lang="ja-JP" altLang="en-US" sz="2000" b="1" dirty="0"/>
              <a:t>控えの返送をご希望の場合は控用の実績報告書（別紙様式</a:t>
            </a:r>
            <a:r>
              <a:rPr lang="en-US" altLang="ja-JP" sz="2000" b="1" dirty="0"/>
              <a:t>5</a:t>
            </a:r>
            <a:r>
              <a:rPr lang="ja-JP" altLang="en-US" sz="2000" b="1" dirty="0"/>
              <a:t>）と返信用封筒（返送先住所宛名を明記し、返送に必要な額の切手貼付）を別途同封</a:t>
            </a:r>
            <a:r>
              <a:rPr lang="ja-JP" altLang="en-US" sz="2000" b="1" dirty="0" smtClean="0"/>
              <a:t>して下さい。</a:t>
            </a:r>
            <a:endParaRPr lang="en-US" altLang="ja-JP" sz="2000" b="1" dirty="0">
              <a:latin typeface="+mn-ea"/>
            </a:endParaRPr>
          </a:p>
        </p:txBody>
      </p:sp>
      <p:sp>
        <p:nvSpPr>
          <p:cNvPr id="8" name="スライド番号プレースホルダ 7"/>
          <p:cNvSpPr>
            <a:spLocks noGrp="1"/>
          </p:cNvSpPr>
          <p:nvPr>
            <p:ph type="sldNum" sz="quarter" idx="10"/>
          </p:nvPr>
        </p:nvSpPr>
        <p:spPr/>
        <p:txBody>
          <a:bodyPr/>
          <a:lstStyle/>
          <a:p>
            <a:fld id="{EDE73ACA-261E-4BC9-8A40-0CC419A9CACB}" type="slidenum">
              <a:rPr kumimoji="1" lang="ja-JP" altLang="en-US" smtClean="0"/>
              <a:pPr/>
              <a:t>10</a:t>
            </a:fld>
            <a:endParaRPr kumimoji="1" lang="ja-JP" altLang="en-US"/>
          </a:p>
        </p:txBody>
      </p:sp>
      <p:sp>
        <p:nvSpPr>
          <p:cNvPr id="5" name="テキスト ボックス 4"/>
          <p:cNvSpPr txBox="1"/>
          <p:nvPr/>
        </p:nvSpPr>
        <p:spPr>
          <a:xfrm>
            <a:off x="35496" y="8701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提出先及び提出方法</a:t>
            </a:r>
            <a:endParaRPr kumimoji="1"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3624888825"/>
      </p:ext>
    </p:extLst>
  </p:cSld>
  <p:clrMapOvr>
    <a:masterClrMapping/>
  </p:clrMapOvr>
  <p:transition>
    <p:newsflash/>
    <p:sndAc>
      <p:stSnd>
        <p:snd r:embed="rId3" name="laser.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67544" y="3140968"/>
            <a:ext cx="5941168" cy="646331"/>
          </a:xfrm>
          <a:prstGeom prst="rect">
            <a:avLst/>
          </a:prstGeom>
          <a:noFill/>
        </p:spPr>
        <p:txBody>
          <a:bodyPr wrap="square" rtlCol="0">
            <a:spAutoFit/>
          </a:bodyPr>
          <a:lstStyle/>
          <a:p>
            <a:endParaRPr kumimoji="1" lang="en-US" altLang="ja-JP" dirty="0" smtClean="0"/>
          </a:p>
          <a:p>
            <a:endParaRPr lang="en-US" altLang="ja-JP" dirty="0" smtClean="0"/>
          </a:p>
        </p:txBody>
      </p:sp>
      <p:sp>
        <p:nvSpPr>
          <p:cNvPr id="6" name="テキスト ボックス 5"/>
          <p:cNvSpPr txBox="1"/>
          <p:nvPr/>
        </p:nvSpPr>
        <p:spPr>
          <a:xfrm>
            <a:off x="179512" y="1064925"/>
            <a:ext cx="8784976" cy="4462760"/>
          </a:xfrm>
          <a:prstGeom prst="rect">
            <a:avLst/>
          </a:prstGeom>
          <a:noFill/>
        </p:spPr>
        <p:txBody>
          <a:bodyPr wrap="square" rtlCol="0">
            <a:spAutoFit/>
          </a:bodyPr>
          <a:lstStyle/>
          <a:p>
            <a:r>
              <a:rPr lang="ja-JP" altLang="en-US" sz="2800" b="1" dirty="0">
                <a:latin typeface="+mn-ea"/>
              </a:rPr>
              <a:t>提出書類</a:t>
            </a:r>
            <a:endParaRPr lang="en-US" altLang="ja-JP" sz="2800" b="1" dirty="0">
              <a:latin typeface="+mn-ea"/>
            </a:endParaRPr>
          </a:p>
          <a:p>
            <a:endParaRPr lang="en-US" altLang="ja-JP" sz="2000" b="1" dirty="0">
              <a:latin typeface="+mn-ea"/>
            </a:endParaRPr>
          </a:p>
          <a:p>
            <a:r>
              <a:rPr lang="ja-JP" altLang="en-US" sz="2000" b="1" dirty="0" smtClean="0">
                <a:latin typeface="+mn-ea"/>
              </a:rPr>
              <a:t>・</a:t>
            </a:r>
            <a:r>
              <a:rPr lang="zh-TW" altLang="en-US" sz="2000" b="1" dirty="0" smtClean="0">
                <a:latin typeface="+mn-ea"/>
              </a:rPr>
              <a:t>介護</a:t>
            </a:r>
            <a:r>
              <a:rPr lang="zh-TW" altLang="en-US" sz="2000" b="1" dirty="0">
                <a:latin typeface="+mn-ea"/>
              </a:rPr>
              <a:t>職員処遇改善実績報告書 別紙</a:t>
            </a:r>
            <a:r>
              <a:rPr lang="zh-TW" altLang="en-US" sz="2000" b="1" dirty="0" smtClean="0">
                <a:latin typeface="+mn-ea"/>
              </a:rPr>
              <a:t>様式</a:t>
            </a:r>
            <a:r>
              <a:rPr lang="ja-JP" altLang="en-US" sz="2000" b="1" dirty="0" smtClean="0">
                <a:latin typeface="+mn-ea"/>
              </a:rPr>
              <a:t>５</a:t>
            </a:r>
            <a:endParaRPr lang="en-US" altLang="ja-JP" sz="2000" b="1" dirty="0" smtClean="0">
              <a:latin typeface="+mn-ea"/>
            </a:endParaRPr>
          </a:p>
          <a:p>
            <a:endParaRPr lang="en-US" altLang="ja-JP" sz="2000" b="1" dirty="0" smtClean="0">
              <a:latin typeface="+mn-ea"/>
            </a:endParaRPr>
          </a:p>
          <a:p>
            <a:r>
              <a:rPr lang="ja-JP" altLang="en-US" sz="2000" b="1" dirty="0" smtClean="0">
                <a:latin typeface="+mn-ea"/>
              </a:rPr>
              <a:t>・</a:t>
            </a:r>
            <a:r>
              <a:rPr lang="zh-TW" altLang="en-US" sz="2000" b="1" dirty="0">
                <a:latin typeface="+mn-ea"/>
              </a:rPr>
              <a:t>介護職員処遇改善実績報告書</a:t>
            </a:r>
            <a:r>
              <a:rPr lang="en-US" altLang="zh-TW" sz="2000" b="1" dirty="0">
                <a:latin typeface="+mn-ea"/>
              </a:rPr>
              <a:t>(</a:t>
            </a:r>
            <a:r>
              <a:rPr lang="zh-TW" altLang="en-US" sz="2000" b="1" dirty="0">
                <a:latin typeface="+mn-ea"/>
              </a:rPr>
              <a:t>事業所一覧</a:t>
            </a:r>
            <a:r>
              <a:rPr lang="en-US" altLang="zh-TW" sz="2000" b="1" dirty="0">
                <a:latin typeface="+mn-ea"/>
              </a:rPr>
              <a:t>)</a:t>
            </a:r>
            <a:r>
              <a:rPr lang="zh-TW" altLang="en-US" sz="2000" b="1" dirty="0">
                <a:latin typeface="+mn-ea"/>
              </a:rPr>
              <a:t>　別紙</a:t>
            </a:r>
            <a:r>
              <a:rPr lang="zh-TW" altLang="en-US" sz="2000" b="1" dirty="0" smtClean="0">
                <a:latin typeface="+mn-ea"/>
              </a:rPr>
              <a:t>様式</a:t>
            </a:r>
            <a:r>
              <a:rPr lang="ja-JP" altLang="en-US" sz="2000" b="1" dirty="0" smtClean="0">
                <a:latin typeface="+mn-ea"/>
              </a:rPr>
              <a:t>５</a:t>
            </a:r>
            <a:r>
              <a:rPr lang="en-US" altLang="zh-TW" sz="2000" b="1" dirty="0" smtClean="0">
                <a:latin typeface="+mn-ea"/>
              </a:rPr>
              <a:t>(</a:t>
            </a:r>
            <a:r>
              <a:rPr lang="zh-TW" altLang="en-US" sz="2000" b="1" dirty="0">
                <a:latin typeface="+mn-ea"/>
              </a:rPr>
              <a:t>添付</a:t>
            </a:r>
            <a:r>
              <a:rPr lang="zh-TW" altLang="en-US" sz="2000" b="1" dirty="0" smtClean="0">
                <a:latin typeface="+mn-ea"/>
              </a:rPr>
              <a:t>書類</a:t>
            </a:r>
            <a:r>
              <a:rPr lang="ja-JP" altLang="en-US" sz="2000" b="1" dirty="0" smtClean="0">
                <a:latin typeface="+mn-ea"/>
              </a:rPr>
              <a:t>１</a:t>
            </a:r>
            <a:r>
              <a:rPr lang="en-US" altLang="zh-TW" sz="2000" b="1" dirty="0" smtClean="0">
                <a:latin typeface="+mn-ea"/>
              </a:rPr>
              <a:t>)</a:t>
            </a:r>
          </a:p>
          <a:p>
            <a:endParaRPr lang="en-US" altLang="zh-TW" sz="2000" b="1" dirty="0">
              <a:latin typeface="+mn-ea"/>
            </a:endParaRPr>
          </a:p>
          <a:p>
            <a:r>
              <a:rPr lang="ja-JP" altLang="en-US" sz="2000" b="1" dirty="0" smtClean="0">
                <a:latin typeface="+mn-ea"/>
              </a:rPr>
              <a:t>・他、指定の添付書類</a:t>
            </a:r>
            <a:endParaRPr lang="en-US" altLang="zh-TW" sz="2000" b="1" dirty="0" smtClean="0">
              <a:latin typeface="+mn-ea"/>
            </a:endParaRPr>
          </a:p>
          <a:p>
            <a:endParaRPr lang="en-US" altLang="zh-TW" sz="2000" dirty="0">
              <a:latin typeface="+mn-ea"/>
            </a:endParaRPr>
          </a:p>
          <a:p>
            <a:r>
              <a:rPr lang="en-US" altLang="ja-JP" sz="2000" b="1" dirty="0">
                <a:latin typeface="+mn-ea"/>
              </a:rPr>
              <a:t>※</a:t>
            </a:r>
            <a:r>
              <a:rPr lang="ja-JP" altLang="en-US" sz="2800" b="1" u="sng" dirty="0">
                <a:solidFill>
                  <a:srgbClr val="FF0000"/>
                </a:solidFill>
              </a:rPr>
              <a:t>今年度より参考</a:t>
            </a:r>
            <a:r>
              <a:rPr lang="ja-JP" altLang="en-US" sz="2800" b="1" u="sng" dirty="0" smtClean="0">
                <a:solidFill>
                  <a:srgbClr val="FF0000"/>
                </a:solidFill>
              </a:rPr>
              <a:t>様式が変更となっております、</a:t>
            </a:r>
            <a:r>
              <a:rPr lang="ja-JP" altLang="en-US" sz="2800" b="1" u="sng" dirty="0">
                <a:solidFill>
                  <a:srgbClr val="FF0000"/>
                </a:solidFill>
              </a:rPr>
              <a:t>前年度の参考様式</a:t>
            </a:r>
            <a:r>
              <a:rPr lang="ja-JP" altLang="en-US" sz="2800" b="1" u="sng" dirty="0" smtClean="0">
                <a:solidFill>
                  <a:srgbClr val="FF0000"/>
                </a:solidFill>
              </a:rPr>
              <a:t>は</a:t>
            </a:r>
            <a:r>
              <a:rPr lang="ja-JP" altLang="en-US" sz="2800" b="1" u="sng" dirty="0">
                <a:solidFill>
                  <a:srgbClr val="FF0000"/>
                </a:solidFill>
              </a:rPr>
              <a:t>使用</a:t>
            </a:r>
            <a:r>
              <a:rPr lang="ja-JP" altLang="en-US" sz="2800" b="1" u="sng" dirty="0" smtClean="0">
                <a:solidFill>
                  <a:srgbClr val="FF0000"/>
                </a:solidFill>
              </a:rPr>
              <a:t>しない</a:t>
            </a:r>
            <a:r>
              <a:rPr lang="ja-JP" altLang="en-US" sz="2800" b="1" u="sng" dirty="0">
                <a:solidFill>
                  <a:srgbClr val="FF0000"/>
                </a:solidFill>
              </a:rPr>
              <a:t>ようご注意ください。</a:t>
            </a:r>
            <a:endParaRPr lang="en-US" altLang="zh-TW" sz="2800" b="1" u="sng" dirty="0" smtClean="0">
              <a:solidFill>
                <a:srgbClr val="FF0000"/>
              </a:solidFill>
              <a:latin typeface="+mn-ea"/>
            </a:endParaRPr>
          </a:p>
          <a:p>
            <a:endParaRPr lang="en-US" altLang="ja-JP" sz="2000" b="1" dirty="0" smtClean="0">
              <a:latin typeface="+mn-ea"/>
            </a:endParaRPr>
          </a:p>
          <a:p>
            <a:r>
              <a:rPr lang="en-US" altLang="ja-JP" sz="2000" b="1" dirty="0" smtClean="0">
                <a:latin typeface="+mn-ea"/>
              </a:rPr>
              <a:t>※</a:t>
            </a:r>
            <a:r>
              <a:rPr lang="ja-JP" altLang="en-US" sz="2000" b="1" dirty="0" smtClean="0">
                <a:latin typeface="+mn-ea"/>
              </a:rPr>
              <a:t>指定権者</a:t>
            </a:r>
            <a:r>
              <a:rPr lang="ja-JP" altLang="en-US" sz="2000" b="1" dirty="0" smtClean="0">
                <a:latin typeface="+mn-ea"/>
              </a:rPr>
              <a:t>により添付書類が異なります、ホームページご確認の上必要な書類を御確認下さい。</a:t>
            </a:r>
            <a:endParaRPr lang="en-US" altLang="ja-JP" sz="2000" b="1" dirty="0" smtClean="0">
              <a:latin typeface="+mn-ea"/>
            </a:endParaRPr>
          </a:p>
        </p:txBody>
      </p:sp>
      <p:sp>
        <p:nvSpPr>
          <p:cNvPr id="8" name="スライド番号プレースホルダ 7"/>
          <p:cNvSpPr>
            <a:spLocks noGrp="1"/>
          </p:cNvSpPr>
          <p:nvPr>
            <p:ph type="sldNum" sz="quarter" idx="10"/>
          </p:nvPr>
        </p:nvSpPr>
        <p:spPr/>
        <p:txBody>
          <a:bodyPr/>
          <a:lstStyle/>
          <a:p>
            <a:fld id="{EDE73ACA-261E-4BC9-8A40-0CC419A9CACB}" type="slidenum">
              <a:rPr kumimoji="1" lang="ja-JP" altLang="en-US" smtClean="0"/>
              <a:pPr/>
              <a:t>11</a:t>
            </a:fld>
            <a:endParaRPr kumimoji="1" lang="ja-JP" altLang="en-US"/>
          </a:p>
        </p:txBody>
      </p:sp>
      <p:sp>
        <p:nvSpPr>
          <p:cNvPr id="5" name="テキスト ボックス 4"/>
          <p:cNvSpPr txBox="1"/>
          <p:nvPr/>
        </p:nvSpPr>
        <p:spPr>
          <a:xfrm>
            <a:off x="35496" y="8701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提出書類</a:t>
            </a:r>
            <a:endParaRPr kumimoji="1"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834525641"/>
      </p:ext>
    </p:extLst>
  </p:cSld>
  <p:clrMapOvr>
    <a:masterClrMapping/>
  </p:clrMapOvr>
  <p:transition>
    <p:newsflash/>
    <p:sndAc>
      <p:stSnd>
        <p:snd r:embed="rId3" name="laser.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67544" y="3140968"/>
            <a:ext cx="5941168" cy="646331"/>
          </a:xfrm>
          <a:prstGeom prst="rect">
            <a:avLst/>
          </a:prstGeom>
          <a:noFill/>
        </p:spPr>
        <p:txBody>
          <a:bodyPr wrap="square" rtlCol="0">
            <a:spAutoFit/>
          </a:bodyPr>
          <a:lstStyle/>
          <a:p>
            <a:endParaRPr kumimoji="1" lang="en-US" altLang="ja-JP" dirty="0" smtClean="0"/>
          </a:p>
          <a:p>
            <a:endParaRPr lang="en-US" altLang="ja-JP" dirty="0" smtClean="0"/>
          </a:p>
        </p:txBody>
      </p:sp>
      <p:sp>
        <p:nvSpPr>
          <p:cNvPr id="6" name="テキスト ボックス 5"/>
          <p:cNvSpPr txBox="1"/>
          <p:nvPr/>
        </p:nvSpPr>
        <p:spPr>
          <a:xfrm>
            <a:off x="179512" y="1064925"/>
            <a:ext cx="8784976" cy="4093428"/>
          </a:xfrm>
          <a:prstGeom prst="rect">
            <a:avLst/>
          </a:prstGeom>
          <a:noFill/>
        </p:spPr>
        <p:txBody>
          <a:bodyPr wrap="square" rtlCol="0">
            <a:spAutoFit/>
          </a:bodyPr>
          <a:lstStyle/>
          <a:p>
            <a:r>
              <a:rPr lang="ja-JP" altLang="en-US" sz="2000" b="1" dirty="0" smtClean="0">
                <a:latin typeface="+mn-ea"/>
              </a:rPr>
              <a:t>・実績</a:t>
            </a:r>
            <a:r>
              <a:rPr lang="ja-JP" altLang="en-US" sz="2000" b="1" dirty="0">
                <a:latin typeface="+mn-ea"/>
              </a:rPr>
              <a:t>報告の提出は加算の算定要件です。実績報告がないと加算の要件を</a:t>
            </a:r>
            <a:r>
              <a:rPr lang="ja-JP" altLang="en-US" sz="2000" b="1" dirty="0" smtClean="0">
                <a:latin typeface="+mn-ea"/>
              </a:rPr>
              <a:t>満たさない</a:t>
            </a:r>
            <a:r>
              <a:rPr lang="ja-JP" altLang="en-US" sz="2000" b="1" dirty="0">
                <a:latin typeface="+mn-ea"/>
              </a:rPr>
              <a:t>ため、返還の対象となります</a:t>
            </a:r>
            <a:r>
              <a:rPr lang="ja-JP" altLang="en-US" sz="2000" b="1" dirty="0" smtClean="0">
                <a:latin typeface="+mn-ea"/>
              </a:rPr>
              <a:t>ので御注意下さい。</a:t>
            </a:r>
            <a:endParaRPr lang="en-US" altLang="ja-JP" sz="2000" b="1" dirty="0" smtClean="0">
              <a:latin typeface="+mn-ea"/>
            </a:endParaRPr>
          </a:p>
          <a:p>
            <a:endParaRPr lang="en-US" altLang="ja-JP" sz="2000" b="1" dirty="0">
              <a:latin typeface="+mn-ea"/>
            </a:endParaRPr>
          </a:p>
          <a:p>
            <a:r>
              <a:rPr lang="ja-JP" altLang="en-US" sz="2000" b="1" dirty="0" smtClean="0">
                <a:latin typeface="+mn-ea"/>
              </a:rPr>
              <a:t>・</a:t>
            </a:r>
            <a:r>
              <a:rPr lang="ja-JP" altLang="ja-JP" sz="2000" b="1" dirty="0">
                <a:latin typeface="+mn-ea"/>
              </a:rPr>
              <a:t>故意に実績報告書を提出しない場合は、虚偽又は不正の手段により加算を受給したものとみなされ、既に支給された加算全額の返還命令を行う場合があります</a:t>
            </a:r>
            <a:r>
              <a:rPr lang="ja-JP" altLang="ja-JP" sz="2000" b="1" dirty="0" smtClean="0">
                <a:latin typeface="+mn-ea"/>
              </a:rPr>
              <a:t>。</a:t>
            </a:r>
            <a:endParaRPr lang="en-US" altLang="ja-JP" sz="2000" b="1" dirty="0" smtClean="0">
              <a:latin typeface="+mn-ea"/>
            </a:endParaRPr>
          </a:p>
          <a:p>
            <a:endParaRPr lang="en-US" altLang="ja-JP" sz="2000" b="1" dirty="0" smtClean="0">
              <a:latin typeface="+mn-ea"/>
            </a:endParaRPr>
          </a:p>
          <a:p>
            <a:r>
              <a:rPr lang="ja-JP" altLang="en-US" sz="2000" b="1" dirty="0" smtClean="0"/>
              <a:t>・賃金</a:t>
            </a:r>
            <a:r>
              <a:rPr lang="ja-JP" altLang="en-US" sz="2000" b="1" dirty="0"/>
              <a:t>改善所要額は、介護職員処遇改善加算総額</a:t>
            </a:r>
            <a:r>
              <a:rPr lang="ja-JP" altLang="en-US" sz="2000" b="1" dirty="0" smtClean="0"/>
              <a:t>を上回る金額を</a:t>
            </a:r>
            <a:r>
              <a:rPr lang="ja-JP" altLang="en-US" sz="2000" b="1" dirty="0"/>
              <a:t>支給</a:t>
            </a:r>
            <a:r>
              <a:rPr lang="ja-JP" altLang="en-US" sz="2000" b="1" dirty="0" smtClean="0"/>
              <a:t>しているのか必ず</a:t>
            </a:r>
            <a:r>
              <a:rPr lang="ja-JP" altLang="en-US" sz="2000" b="1" dirty="0"/>
              <a:t>確認</a:t>
            </a:r>
            <a:r>
              <a:rPr lang="ja-JP" altLang="en-US" sz="2000" b="1" dirty="0" smtClean="0"/>
              <a:t>して下さい。</a:t>
            </a:r>
            <a:endParaRPr lang="en-US" altLang="ja-JP" sz="2000" b="1" dirty="0" smtClean="0"/>
          </a:p>
          <a:p>
            <a:endParaRPr lang="en-US" altLang="ja-JP" sz="2000" b="1" dirty="0">
              <a:latin typeface="+mn-ea"/>
            </a:endParaRPr>
          </a:p>
          <a:p>
            <a:r>
              <a:rPr lang="ja-JP" altLang="en-US" sz="2000" b="1" dirty="0" smtClean="0">
                <a:latin typeface="+mn-ea"/>
              </a:rPr>
              <a:t>地域密着への移行に当たり、提出先・書類の変更後御座います。</a:t>
            </a:r>
            <a:endParaRPr lang="en-US" altLang="ja-JP" sz="2000" b="1" dirty="0" smtClean="0">
              <a:latin typeface="+mn-ea"/>
            </a:endParaRPr>
          </a:p>
          <a:p>
            <a:r>
              <a:rPr lang="ja-JP" altLang="en-US" sz="2000" b="1" dirty="0">
                <a:latin typeface="+mn-ea"/>
              </a:rPr>
              <a:t>必ず</a:t>
            </a:r>
            <a:r>
              <a:rPr lang="ja-JP" altLang="en-US" sz="2000" b="1" dirty="0" smtClean="0">
                <a:latin typeface="+mn-ea"/>
              </a:rPr>
              <a:t>指定権者ホームページを御確認の上、提出期限</a:t>
            </a:r>
            <a:r>
              <a:rPr lang="ja-JP" altLang="ja-JP" sz="2000" b="1" dirty="0" smtClean="0">
                <a:latin typeface="+mn-ea"/>
              </a:rPr>
              <a:t>内</a:t>
            </a:r>
            <a:r>
              <a:rPr lang="ja-JP" altLang="ja-JP" sz="2000" b="1" dirty="0">
                <a:latin typeface="+mn-ea"/>
              </a:rPr>
              <a:t>に報告を行うようお願い</a:t>
            </a:r>
            <a:r>
              <a:rPr lang="ja-JP" altLang="en-US" sz="2000" b="1" dirty="0">
                <a:latin typeface="+mn-ea"/>
              </a:rPr>
              <a:t>致します</a:t>
            </a:r>
            <a:r>
              <a:rPr lang="ja-JP" altLang="ja-JP" sz="2000" b="1" dirty="0" smtClean="0">
                <a:latin typeface="+mn-ea"/>
              </a:rPr>
              <a:t>。</a:t>
            </a:r>
            <a:endParaRPr lang="en-US" altLang="ja-JP" sz="2000" b="1" dirty="0">
              <a:latin typeface="+mn-ea"/>
            </a:endParaRPr>
          </a:p>
        </p:txBody>
      </p:sp>
      <p:sp>
        <p:nvSpPr>
          <p:cNvPr id="8" name="スライド番号プレースホルダ 7"/>
          <p:cNvSpPr>
            <a:spLocks noGrp="1"/>
          </p:cNvSpPr>
          <p:nvPr>
            <p:ph type="sldNum" sz="quarter" idx="10"/>
          </p:nvPr>
        </p:nvSpPr>
        <p:spPr/>
        <p:txBody>
          <a:bodyPr/>
          <a:lstStyle/>
          <a:p>
            <a:fld id="{EDE73ACA-261E-4BC9-8A40-0CC419A9CACB}" type="slidenum">
              <a:rPr kumimoji="1" lang="ja-JP" altLang="en-US" smtClean="0"/>
              <a:pPr/>
              <a:t>12</a:t>
            </a:fld>
            <a:endParaRPr kumimoji="1" lang="ja-JP" altLang="en-US"/>
          </a:p>
        </p:txBody>
      </p:sp>
      <p:sp>
        <p:nvSpPr>
          <p:cNvPr id="5" name="テキスト ボックス 4"/>
          <p:cNvSpPr txBox="1"/>
          <p:nvPr/>
        </p:nvSpPr>
        <p:spPr>
          <a:xfrm>
            <a:off x="35496" y="87015"/>
            <a:ext cx="5940152"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まとめ</a:t>
            </a:r>
            <a:endParaRPr kumimoji="1"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1358901131"/>
      </p:ext>
    </p:extLst>
  </p:cSld>
  <p:clrMapOvr>
    <a:masterClrMapping/>
  </p:clrMapOvr>
  <p:transition>
    <p:newsflash/>
    <p:sndAc>
      <p:stSnd>
        <p:snd r:embed="rId3" name="laser.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67544" y="3140968"/>
            <a:ext cx="5941168" cy="646331"/>
          </a:xfrm>
          <a:prstGeom prst="rect">
            <a:avLst/>
          </a:prstGeom>
          <a:noFill/>
        </p:spPr>
        <p:txBody>
          <a:bodyPr wrap="square" rtlCol="0">
            <a:spAutoFit/>
          </a:bodyPr>
          <a:lstStyle/>
          <a:p>
            <a:endParaRPr kumimoji="1" lang="en-US" altLang="ja-JP" dirty="0" smtClean="0"/>
          </a:p>
          <a:p>
            <a:endParaRPr lang="en-US" altLang="ja-JP" dirty="0" smtClean="0"/>
          </a:p>
        </p:txBody>
      </p:sp>
      <p:sp>
        <p:nvSpPr>
          <p:cNvPr id="6" name="テキスト ボックス 5"/>
          <p:cNvSpPr txBox="1"/>
          <p:nvPr/>
        </p:nvSpPr>
        <p:spPr>
          <a:xfrm>
            <a:off x="179512" y="1064925"/>
            <a:ext cx="8784976" cy="4524315"/>
          </a:xfrm>
          <a:prstGeom prst="rect">
            <a:avLst/>
          </a:prstGeom>
          <a:noFill/>
        </p:spPr>
        <p:txBody>
          <a:bodyPr wrap="square" rtlCol="0">
            <a:spAutoFit/>
          </a:bodyPr>
          <a:lstStyle/>
          <a:p>
            <a:r>
              <a:rPr lang="ja-JP" altLang="en-US" sz="2800" b="1" dirty="0" smtClean="0">
                <a:latin typeface="+mn-ea"/>
              </a:rPr>
              <a:t>・平成</a:t>
            </a:r>
            <a:r>
              <a:rPr lang="en-US" altLang="ja-JP" sz="2800" b="1" dirty="0">
                <a:latin typeface="+mn-ea"/>
              </a:rPr>
              <a:t>27</a:t>
            </a:r>
            <a:r>
              <a:rPr lang="ja-JP" altLang="en-US" sz="2800" b="1" dirty="0">
                <a:latin typeface="+mn-ea"/>
              </a:rPr>
              <a:t>年度処遇改善加算実績報告の提出に</a:t>
            </a:r>
            <a:r>
              <a:rPr lang="ja-JP" altLang="en-US" sz="2800" b="1" dirty="0" smtClean="0">
                <a:latin typeface="+mn-ea"/>
              </a:rPr>
              <a:t>ついて</a:t>
            </a:r>
            <a:endParaRPr lang="en-US" altLang="ja-JP" sz="2800" b="1" dirty="0" smtClean="0">
              <a:latin typeface="+mn-ea"/>
            </a:endParaRPr>
          </a:p>
          <a:p>
            <a:endParaRPr lang="en-US" altLang="ja-JP" sz="2000" b="1" u="sng" dirty="0" smtClean="0"/>
          </a:p>
          <a:p>
            <a:r>
              <a:rPr lang="ja-JP" altLang="ja-JP" sz="3200" b="1" u="sng" dirty="0" smtClean="0">
                <a:solidFill>
                  <a:srgbClr val="FF0000"/>
                </a:solidFill>
                <a:latin typeface="+mn-ea"/>
              </a:rPr>
              <a:t>実績</a:t>
            </a:r>
            <a:r>
              <a:rPr lang="ja-JP" altLang="ja-JP" sz="3200" b="1" u="sng" dirty="0">
                <a:solidFill>
                  <a:srgbClr val="FF0000"/>
                </a:solidFill>
                <a:latin typeface="+mn-ea"/>
              </a:rPr>
              <a:t>報告の提出は介護職員処遇改善加算受給事業者の義務</a:t>
            </a:r>
            <a:r>
              <a:rPr lang="ja-JP" altLang="ja-JP" sz="3200" b="1" u="sng" dirty="0" smtClean="0">
                <a:solidFill>
                  <a:srgbClr val="FF0000"/>
                </a:solidFill>
                <a:latin typeface="+mn-ea"/>
              </a:rPr>
              <a:t>です</a:t>
            </a:r>
            <a:r>
              <a:rPr lang="ja-JP" altLang="en-US" sz="3200" b="1" u="sng" dirty="0">
                <a:solidFill>
                  <a:srgbClr val="FF0000"/>
                </a:solidFill>
                <a:latin typeface="+mn-ea"/>
              </a:rPr>
              <a:t>。</a:t>
            </a:r>
            <a:endParaRPr lang="en-US" altLang="ja-JP" sz="3200" b="1" u="sng" dirty="0" smtClean="0">
              <a:solidFill>
                <a:srgbClr val="FF0000"/>
              </a:solidFill>
              <a:latin typeface="+mn-ea"/>
            </a:endParaRPr>
          </a:p>
          <a:p>
            <a:endParaRPr lang="en-US" altLang="ja-JP" sz="2000" b="1" u="sng" dirty="0" smtClean="0"/>
          </a:p>
          <a:p>
            <a:endParaRPr lang="en-US" altLang="ja-JP" sz="2000" dirty="0"/>
          </a:p>
          <a:p>
            <a:r>
              <a:rPr lang="ja-JP" altLang="en-US" sz="2000" b="1" dirty="0" smtClean="0">
                <a:latin typeface="+mn-ea"/>
              </a:rPr>
              <a:t>平成</a:t>
            </a:r>
            <a:r>
              <a:rPr lang="en-US" altLang="ja-JP" sz="2000" b="1" dirty="0" smtClean="0">
                <a:latin typeface="+mn-ea"/>
              </a:rPr>
              <a:t>27</a:t>
            </a:r>
            <a:r>
              <a:rPr lang="ja-JP" altLang="en-US" sz="2000" b="1" dirty="0" smtClean="0">
                <a:latin typeface="+mn-ea"/>
              </a:rPr>
              <a:t>年度に介護</a:t>
            </a:r>
            <a:r>
              <a:rPr lang="ja-JP" altLang="en-US" sz="2000" b="1" dirty="0">
                <a:latin typeface="+mn-ea"/>
              </a:rPr>
              <a:t>職員処遇改善加算を算定している事業所につきましては、各事業年度における最終の加算の支払があった月の翌々月の末日までに</a:t>
            </a:r>
            <a:r>
              <a:rPr lang="ja-JP" altLang="en-US" sz="2000" b="1" dirty="0" smtClean="0">
                <a:latin typeface="+mn-ea"/>
              </a:rPr>
              <a:t>、</a:t>
            </a:r>
            <a:endParaRPr lang="en-US" altLang="ja-JP" sz="2000" b="1" dirty="0" smtClean="0">
              <a:latin typeface="+mn-ea"/>
            </a:endParaRPr>
          </a:p>
          <a:p>
            <a:r>
              <a:rPr lang="ja-JP" altLang="en-US" sz="3600" b="1" dirty="0" smtClean="0">
                <a:solidFill>
                  <a:srgbClr val="FF0000"/>
                </a:solidFill>
              </a:rPr>
              <a:t>実績報告書を各指定権者へ提出</a:t>
            </a:r>
            <a:r>
              <a:rPr lang="ja-JP" altLang="en-US" sz="2000" dirty="0" smtClean="0"/>
              <a:t>する</a:t>
            </a:r>
            <a:r>
              <a:rPr lang="ja-JP" altLang="en-US" sz="2000" dirty="0"/>
              <a:t>必要があります</a:t>
            </a:r>
            <a:r>
              <a:rPr lang="ja-JP" altLang="en-US" sz="2000" dirty="0" smtClean="0"/>
              <a:t>。</a:t>
            </a:r>
            <a:endParaRPr lang="en-US" altLang="ja-JP" sz="2000" dirty="0" smtClean="0"/>
          </a:p>
          <a:p>
            <a:endParaRPr lang="en-US" altLang="ja-JP" sz="2000" dirty="0"/>
          </a:p>
          <a:p>
            <a:r>
              <a:rPr lang="en-US" altLang="ja-JP" sz="2000" b="1" dirty="0">
                <a:latin typeface="+mn-ea"/>
              </a:rPr>
              <a:t>※</a:t>
            </a:r>
            <a:r>
              <a:rPr lang="ja-JP" altLang="en-US" sz="2000" b="1" dirty="0">
                <a:latin typeface="+mn-ea"/>
              </a:rPr>
              <a:t>年度の途中で介護職員処遇改善加算の算定を終了された場合でも、実績</a:t>
            </a:r>
            <a:r>
              <a:rPr lang="ja-JP" altLang="en-US" sz="2000" b="1" dirty="0" smtClean="0">
                <a:latin typeface="+mn-ea"/>
              </a:rPr>
              <a:t>報告が</a:t>
            </a:r>
            <a:r>
              <a:rPr lang="ja-JP" altLang="en-US" sz="2000" b="1" dirty="0">
                <a:latin typeface="+mn-ea"/>
              </a:rPr>
              <a:t>必要です</a:t>
            </a:r>
            <a:r>
              <a:rPr lang="ja-JP" altLang="en-US" sz="2000" b="1" dirty="0" smtClean="0">
                <a:latin typeface="+mn-ea"/>
              </a:rPr>
              <a:t>。</a:t>
            </a:r>
            <a:endParaRPr lang="en-US" altLang="ja-JP" sz="2000" b="1" dirty="0">
              <a:latin typeface="+mn-ea"/>
            </a:endParaRPr>
          </a:p>
        </p:txBody>
      </p:sp>
      <p:sp>
        <p:nvSpPr>
          <p:cNvPr id="8" name="スライド番号プレースホルダ 7"/>
          <p:cNvSpPr>
            <a:spLocks noGrp="1"/>
          </p:cNvSpPr>
          <p:nvPr>
            <p:ph type="sldNum" sz="quarter" idx="10"/>
          </p:nvPr>
        </p:nvSpPr>
        <p:spPr/>
        <p:txBody>
          <a:bodyPr/>
          <a:lstStyle/>
          <a:p>
            <a:fld id="{EDE73ACA-261E-4BC9-8A40-0CC419A9CACB}" type="slidenum">
              <a:rPr kumimoji="1" lang="ja-JP" altLang="en-US" smtClean="0"/>
              <a:pPr/>
              <a:t>2</a:t>
            </a:fld>
            <a:endParaRPr kumimoji="1" lang="ja-JP" altLang="en-US"/>
          </a:p>
        </p:txBody>
      </p:sp>
      <p:sp>
        <p:nvSpPr>
          <p:cNvPr id="5" name="テキスト ボックス 4"/>
          <p:cNvSpPr txBox="1"/>
          <p:nvPr/>
        </p:nvSpPr>
        <p:spPr>
          <a:xfrm>
            <a:off x="35496" y="87015"/>
            <a:ext cx="5940152"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はじめに</a:t>
            </a:r>
            <a:endParaRPr kumimoji="1"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1481729205"/>
      </p:ext>
    </p:extLst>
  </p:cSld>
  <p:clrMapOvr>
    <a:masterClrMapping/>
  </p:clrMapOvr>
  <p:transition>
    <p:newsflash/>
    <p:sndAc>
      <p:stSnd>
        <p:snd r:embed="rId3" name="laser.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67544" y="3140968"/>
            <a:ext cx="5941168" cy="646331"/>
          </a:xfrm>
          <a:prstGeom prst="rect">
            <a:avLst/>
          </a:prstGeom>
          <a:noFill/>
        </p:spPr>
        <p:txBody>
          <a:bodyPr wrap="square" rtlCol="0">
            <a:spAutoFit/>
          </a:bodyPr>
          <a:lstStyle/>
          <a:p>
            <a:endParaRPr kumimoji="1" lang="en-US" altLang="ja-JP" dirty="0" smtClean="0"/>
          </a:p>
          <a:p>
            <a:endParaRPr lang="en-US" altLang="ja-JP" dirty="0" smtClean="0"/>
          </a:p>
        </p:txBody>
      </p:sp>
      <p:sp>
        <p:nvSpPr>
          <p:cNvPr id="6" name="テキスト ボックス 5"/>
          <p:cNvSpPr txBox="1"/>
          <p:nvPr/>
        </p:nvSpPr>
        <p:spPr>
          <a:xfrm>
            <a:off x="179512" y="836712"/>
            <a:ext cx="8784976" cy="4524315"/>
          </a:xfrm>
          <a:prstGeom prst="rect">
            <a:avLst/>
          </a:prstGeom>
          <a:noFill/>
        </p:spPr>
        <p:txBody>
          <a:bodyPr wrap="square" rtlCol="0">
            <a:spAutoFit/>
          </a:bodyPr>
          <a:lstStyle/>
          <a:p>
            <a:r>
              <a:rPr lang="ja-JP" altLang="en-US" sz="2800" b="1" dirty="0" smtClean="0">
                <a:latin typeface="+mn-ea"/>
              </a:rPr>
              <a:t>対象者の範囲について</a:t>
            </a:r>
            <a:endParaRPr lang="en-US" altLang="ja-JP" sz="2800" b="1" dirty="0" smtClean="0">
              <a:latin typeface="+mn-ea"/>
            </a:endParaRPr>
          </a:p>
          <a:p>
            <a:endParaRPr lang="en-US" altLang="ja-JP" sz="2000" b="1" dirty="0">
              <a:latin typeface="+mn-ea"/>
            </a:endParaRPr>
          </a:p>
          <a:p>
            <a:r>
              <a:rPr lang="ja-JP" altLang="en-US" sz="2000" b="1" dirty="0" smtClean="0">
                <a:latin typeface="+mn-ea"/>
              </a:rPr>
              <a:t>指定基準上の介護職員として勤務した者が対象であり、他の職種のみに従事</a:t>
            </a:r>
            <a:endParaRPr lang="en-US" altLang="ja-JP" sz="2000" b="1" dirty="0" smtClean="0">
              <a:latin typeface="+mn-ea"/>
            </a:endParaRPr>
          </a:p>
          <a:p>
            <a:r>
              <a:rPr lang="ja-JP" altLang="en-US" sz="2000" b="1" dirty="0">
                <a:latin typeface="+mn-ea"/>
              </a:rPr>
              <a:t>して</a:t>
            </a:r>
            <a:r>
              <a:rPr lang="ja-JP" altLang="en-US" sz="2000" b="1" dirty="0" smtClean="0">
                <a:latin typeface="+mn-ea"/>
              </a:rPr>
              <a:t>いるものは対象となりません。</a:t>
            </a:r>
            <a:endParaRPr lang="en-US" altLang="ja-JP" sz="2000" b="1" dirty="0" smtClean="0">
              <a:latin typeface="+mn-ea"/>
            </a:endParaRPr>
          </a:p>
          <a:p>
            <a:endParaRPr lang="en-US" altLang="ja-JP" sz="2000" b="1" dirty="0">
              <a:latin typeface="+mn-ea"/>
            </a:endParaRPr>
          </a:p>
          <a:p>
            <a:r>
              <a:rPr lang="ja-JP" altLang="en-US" sz="2000" b="1" dirty="0" smtClean="0">
                <a:latin typeface="+mn-ea"/>
              </a:rPr>
              <a:t>看護職員、生活相談員、機能訓練指導員、その他の職種で当該事業所などにおいて人員基準に定められた必要人員以上に配置しており、かつ、業務の支障がない範囲で介護職員と兼務している場合、その介護業務に従事している実績がある職員は対象となります。</a:t>
            </a:r>
            <a:r>
              <a:rPr lang="ja-JP" altLang="en-US" sz="2000" b="1" dirty="0"/>
              <a:t>（常勤、非常勤を問わない）。</a:t>
            </a:r>
            <a:endParaRPr lang="en-US" altLang="ja-JP" sz="2000" b="1" dirty="0" smtClean="0">
              <a:latin typeface="+mn-ea"/>
            </a:endParaRPr>
          </a:p>
          <a:p>
            <a:endParaRPr lang="en-US" altLang="ja-JP" sz="2000" b="1" dirty="0">
              <a:latin typeface="+mn-ea"/>
            </a:endParaRPr>
          </a:p>
          <a:p>
            <a:r>
              <a:rPr lang="ja-JP" altLang="en-US" sz="2000" b="1" dirty="0" smtClean="0">
                <a:latin typeface="+mn-ea"/>
              </a:rPr>
              <a:t>法人の役員であっても介護職員の業務に従事している実績がある場合には対象となります。ただし、この場合この役員には役員報酬ではなく「給与」として支払われており、人員配置表（勤務形態一覧表）の中に「介護職員」と記載されている必要があります。</a:t>
            </a:r>
            <a:endParaRPr lang="en-US" altLang="ja-JP" sz="2000" b="1" dirty="0" smtClean="0">
              <a:latin typeface="+mn-ea"/>
            </a:endParaRPr>
          </a:p>
        </p:txBody>
      </p:sp>
      <p:sp>
        <p:nvSpPr>
          <p:cNvPr id="8" name="スライド番号プレースホルダ 7"/>
          <p:cNvSpPr>
            <a:spLocks noGrp="1"/>
          </p:cNvSpPr>
          <p:nvPr>
            <p:ph type="sldNum" sz="quarter" idx="10"/>
          </p:nvPr>
        </p:nvSpPr>
        <p:spPr/>
        <p:txBody>
          <a:bodyPr/>
          <a:lstStyle/>
          <a:p>
            <a:fld id="{EDE73ACA-261E-4BC9-8A40-0CC419A9CACB}" type="slidenum">
              <a:rPr kumimoji="1" lang="ja-JP" altLang="en-US" smtClean="0"/>
              <a:pPr/>
              <a:t>3</a:t>
            </a:fld>
            <a:endParaRPr kumimoji="1" lang="ja-JP" altLang="en-US"/>
          </a:p>
        </p:txBody>
      </p:sp>
      <p:sp>
        <p:nvSpPr>
          <p:cNvPr id="5" name="テキスト ボックス 4"/>
          <p:cNvSpPr txBox="1"/>
          <p:nvPr/>
        </p:nvSpPr>
        <p:spPr>
          <a:xfrm>
            <a:off x="35496" y="87015"/>
            <a:ext cx="5940152"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対象者</a:t>
            </a:r>
            <a:endParaRPr kumimoji="1"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3661064006"/>
      </p:ext>
    </p:extLst>
  </p:cSld>
  <p:clrMapOvr>
    <a:masterClrMapping/>
  </p:clrMapOvr>
  <p:transition>
    <p:newsflash/>
    <p:sndAc>
      <p:stSnd>
        <p:snd r:embed="rId3" name="laser.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67544" y="3140968"/>
            <a:ext cx="5941168" cy="646331"/>
          </a:xfrm>
          <a:prstGeom prst="rect">
            <a:avLst/>
          </a:prstGeom>
          <a:noFill/>
        </p:spPr>
        <p:txBody>
          <a:bodyPr wrap="square" rtlCol="0">
            <a:spAutoFit/>
          </a:bodyPr>
          <a:lstStyle/>
          <a:p>
            <a:endParaRPr kumimoji="1" lang="en-US" altLang="ja-JP" dirty="0" smtClean="0"/>
          </a:p>
          <a:p>
            <a:endParaRPr lang="en-US" altLang="ja-JP" dirty="0" smtClean="0"/>
          </a:p>
        </p:txBody>
      </p:sp>
      <p:sp>
        <p:nvSpPr>
          <p:cNvPr id="6" name="テキスト ボックス 5"/>
          <p:cNvSpPr txBox="1"/>
          <p:nvPr/>
        </p:nvSpPr>
        <p:spPr>
          <a:xfrm>
            <a:off x="179512" y="836712"/>
            <a:ext cx="8784976" cy="4524315"/>
          </a:xfrm>
          <a:prstGeom prst="rect">
            <a:avLst/>
          </a:prstGeom>
          <a:noFill/>
        </p:spPr>
        <p:txBody>
          <a:bodyPr wrap="square" rtlCol="0">
            <a:spAutoFit/>
          </a:bodyPr>
          <a:lstStyle/>
          <a:p>
            <a:r>
              <a:rPr lang="ja-JP" altLang="en-US" sz="2800" b="1" dirty="0">
                <a:latin typeface="+mn-ea"/>
              </a:rPr>
              <a:t>賃金改善</a:t>
            </a:r>
            <a:r>
              <a:rPr lang="ja-JP" altLang="en-US" sz="2800" b="1" dirty="0" smtClean="0">
                <a:latin typeface="+mn-ea"/>
              </a:rPr>
              <a:t>の方法</a:t>
            </a:r>
            <a:r>
              <a:rPr lang="ja-JP" altLang="en-US" sz="2800" b="1" dirty="0" smtClean="0">
                <a:latin typeface="+mn-ea"/>
              </a:rPr>
              <a:t>について</a:t>
            </a:r>
            <a:endParaRPr lang="en-US" altLang="ja-JP" sz="2800" b="1" dirty="0" smtClean="0">
              <a:latin typeface="+mn-ea"/>
            </a:endParaRPr>
          </a:p>
          <a:p>
            <a:endParaRPr lang="en-US" altLang="ja-JP" sz="2000" b="1" dirty="0">
              <a:latin typeface="+mn-ea"/>
            </a:endParaRPr>
          </a:p>
          <a:p>
            <a:r>
              <a:rPr lang="ja-JP" altLang="en-US" sz="2000" b="1" dirty="0" smtClean="0">
                <a:latin typeface="+mn-ea"/>
              </a:rPr>
              <a:t>処遇改善加算の算定用件は、</a:t>
            </a:r>
            <a:r>
              <a:rPr lang="ja-JP" altLang="en-US" sz="2000" b="1" u="sng" dirty="0" smtClean="0">
                <a:solidFill>
                  <a:srgbClr val="FF0000"/>
                </a:solidFill>
                <a:latin typeface="+mn-ea"/>
              </a:rPr>
              <a:t>賃金改善に要する額が処遇改善加算による収入を上回ること</a:t>
            </a:r>
            <a:r>
              <a:rPr lang="ja-JP" altLang="en-US" sz="2000" b="1" dirty="0" smtClean="0">
                <a:latin typeface="+mn-ea"/>
              </a:rPr>
              <a:t>であり、事業所（法人）全体での賃金改善が要件を満たしていれば、</a:t>
            </a:r>
            <a:endParaRPr lang="en-US" altLang="ja-JP" sz="2000" b="1" dirty="0" smtClean="0">
              <a:latin typeface="+mn-ea"/>
            </a:endParaRPr>
          </a:p>
          <a:p>
            <a:r>
              <a:rPr lang="ja-JP" altLang="en-US" sz="2000" b="1" dirty="0">
                <a:latin typeface="+mn-ea"/>
              </a:rPr>
              <a:t>支給方法</a:t>
            </a:r>
            <a:r>
              <a:rPr lang="ja-JP" altLang="en-US" sz="2000" b="1" dirty="0" smtClean="0">
                <a:latin typeface="+mn-ea"/>
              </a:rPr>
              <a:t>に規定は御座いません</a:t>
            </a:r>
            <a:r>
              <a:rPr lang="ja-JP" altLang="en-US" sz="2000" b="1" dirty="0" smtClean="0">
                <a:latin typeface="+mn-ea"/>
              </a:rPr>
              <a:t>。</a:t>
            </a:r>
            <a:endParaRPr lang="en-US" altLang="ja-JP" sz="2000" b="1" dirty="0" smtClean="0">
              <a:latin typeface="+mn-ea"/>
            </a:endParaRPr>
          </a:p>
          <a:p>
            <a:endParaRPr lang="en-US" altLang="ja-JP" sz="2000" b="1" dirty="0">
              <a:latin typeface="+mn-ea"/>
            </a:endParaRPr>
          </a:p>
          <a:p>
            <a:r>
              <a:rPr lang="ja-JP" altLang="ja-JP" sz="2000" b="1" dirty="0"/>
              <a:t>加算の対象となるすべての介護職員に賃金改善を行わなければ加算を受けられてないということもありません。</a:t>
            </a:r>
            <a:endParaRPr lang="en-US" altLang="ja-JP" sz="2000" b="1" dirty="0" smtClean="0">
              <a:latin typeface="+mn-ea"/>
            </a:endParaRPr>
          </a:p>
          <a:p>
            <a:endParaRPr lang="en-US" altLang="ja-JP" sz="2000" b="1" dirty="0">
              <a:latin typeface="+mn-ea"/>
            </a:endParaRPr>
          </a:p>
          <a:p>
            <a:r>
              <a:rPr lang="ja-JP" altLang="en-US" sz="2000" b="1" dirty="0" smtClean="0">
                <a:latin typeface="+mn-ea"/>
              </a:rPr>
              <a:t>ただし、この場合を含め、</a:t>
            </a:r>
            <a:r>
              <a:rPr lang="ja-JP" altLang="en-US" sz="2000" b="1" u="sng" dirty="0" smtClean="0">
                <a:solidFill>
                  <a:srgbClr val="FF0000"/>
                </a:solidFill>
                <a:latin typeface="+mn-ea"/>
              </a:rPr>
              <a:t>事業者は賃金</a:t>
            </a:r>
            <a:r>
              <a:rPr lang="ja-JP" altLang="en-US" sz="2000" b="1" u="sng" dirty="0" smtClean="0">
                <a:solidFill>
                  <a:srgbClr val="FF0000"/>
                </a:solidFill>
                <a:latin typeface="+mn-ea"/>
              </a:rPr>
              <a:t>改善の対象者</a:t>
            </a:r>
            <a:r>
              <a:rPr lang="ja-JP" altLang="en-US" sz="2000" b="1" u="sng" dirty="0" smtClean="0">
                <a:solidFill>
                  <a:srgbClr val="FF0000"/>
                </a:solidFill>
                <a:latin typeface="+mn-ea"/>
              </a:rPr>
              <a:t>、支払いの時期、要件、</a:t>
            </a:r>
            <a:endParaRPr lang="en-US" altLang="ja-JP" sz="2000" b="1" u="sng" dirty="0" smtClean="0">
              <a:solidFill>
                <a:srgbClr val="FF0000"/>
              </a:solidFill>
              <a:latin typeface="+mn-ea"/>
            </a:endParaRPr>
          </a:p>
          <a:p>
            <a:r>
              <a:rPr lang="ja-JP" altLang="en-US" sz="2000" b="1" u="sng" dirty="0">
                <a:solidFill>
                  <a:srgbClr val="FF0000"/>
                </a:solidFill>
                <a:latin typeface="+mn-ea"/>
              </a:rPr>
              <a:t>賃金改善額</a:t>
            </a:r>
            <a:r>
              <a:rPr lang="ja-JP" altLang="en-US" sz="2000" b="1" u="sng" dirty="0" smtClean="0">
                <a:solidFill>
                  <a:srgbClr val="FF0000"/>
                </a:solidFill>
                <a:latin typeface="+mn-ea"/>
              </a:rPr>
              <a:t>等について、計画書等に明記し</a:t>
            </a:r>
            <a:r>
              <a:rPr lang="ja-JP" altLang="en-US" sz="2000" b="1" u="sng" dirty="0" smtClean="0">
                <a:solidFill>
                  <a:srgbClr val="FF0000"/>
                </a:solidFill>
                <a:latin typeface="+mn-ea"/>
              </a:rPr>
              <a:t>、全ての介護職員</a:t>
            </a:r>
            <a:r>
              <a:rPr lang="ja-JP" altLang="en-US" sz="2000" b="1" u="sng" dirty="0" smtClean="0">
                <a:solidFill>
                  <a:srgbClr val="FF0000"/>
                </a:solidFill>
                <a:latin typeface="+mn-ea"/>
              </a:rPr>
              <a:t>に周知</a:t>
            </a:r>
            <a:r>
              <a:rPr lang="ja-JP" altLang="en-US" sz="2000" b="1" dirty="0" smtClean="0">
                <a:latin typeface="+mn-ea"/>
              </a:rPr>
              <a:t>する事。</a:t>
            </a:r>
            <a:endParaRPr lang="en-US" altLang="ja-JP" sz="2000" b="1" dirty="0" smtClean="0">
              <a:latin typeface="+mn-ea"/>
            </a:endParaRPr>
          </a:p>
          <a:p>
            <a:endParaRPr lang="en-US" altLang="ja-JP" sz="2000" b="1" dirty="0">
              <a:latin typeface="+mn-ea"/>
            </a:endParaRPr>
          </a:p>
          <a:p>
            <a:r>
              <a:rPr lang="ja-JP" altLang="en-US" sz="2000" b="1" dirty="0" smtClean="0">
                <a:latin typeface="+mn-ea"/>
              </a:rPr>
              <a:t>また、介護職員から加算に係る賃金改善に関する照会があった場合は、当該職員についての賃金改善の内容について書面を用いるなど解りやすく説明すること</a:t>
            </a:r>
            <a:r>
              <a:rPr lang="ja-JP" altLang="en-US" sz="2000" b="1" dirty="0" smtClean="0">
                <a:latin typeface="+mn-ea"/>
              </a:rPr>
              <a:t>。</a:t>
            </a:r>
            <a:endParaRPr lang="en-US" altLang="ja-JP" sz="2000" b="1" dirty="0" smtClean="0">
              <a:latin typeface="+mn-ea"/>
            </a:endParaRPr>
          </a:p>
        </p:txBody>
      </p:sp>
      <p:sp>
        <p:nvSpPr>
          <p:cNvPr id="8" name="スライド番号プレースホルダ 7"/>
          <p:cNvSpPr>
            <a:spLocks noGrp="1"/>
          </p:cNvSpPr>
          <p:nvPr>
            <p:ph type="sldNum" sz="quarter" idx="10"/>
          </p:nvPr>
        </p:nvSpPr>
        <p:spPr/>
        <p:txBody>
          <a:bodyPr/>
          <a:lstStyle/>
          <a:p>
            <a:fld id="{EDE73ACA-261E-4BC9-8A40-0CC419A9CACB}" type="slidenum">
              <a:rPr kumimoji="1" lang="ja-JP" altLang="en-US" smtClean="0"/>
              <a:pPr/>
              <a:t>4</a:t>
            </a:fld>
            <a:endParaRPr kumimoji="1" lang="ja-JP" altLang="en-US"/>
          </a:p>
        </p:txBody>
      </p:sp>
      <p:sp>
        <p:nvSpPr>
          <p:cNvPr id="5" name="テキスト ボックス 4"/>
          <p:cNvSpPr txBox="1"/>
          <p:nvPr/>
        </p:nvSpPr>
        <p:spPr>
          <a:xfrm>
            <a:off x="35496" y="87015"/>
            <a:ext cx="5940152"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賃金</a:t>
            </a:r>
            <a:r>
              <a:rPr lang="ja-JP" altLang="en-US" sz="2400" dirty="0" smtClean="0">
                <a:latin typeface="HGS創英角ｺﾞｼｯｸUB" pitchFamily="50" charset="-128"/>
                <a:ea typeface="HGS創英角ｺﾞｼｯｸUB" pitchFamily="50" charset="-128"/>
              </a:rPr>
              <a:t>改善</a:t>
            </a:r>
            <a:endParaRPr kumimoji="1"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3495254544"/>
      </p:ext>
    </p:extLst>
  </p:cSld>
  <p:clrMapOvr>
    <a:masterClrMapping/>
  </p:clrMapOvr>
  <p:transition>
    <p:newsflash/>
    <p:sndAc>
      <p:stSnd>
        <p:snd r:embed="rId3" name="laser.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67544" y="3140968"/>
            <a:ext cx="5941168" cy="646331"/>
          </a:xfrm>
          <a:prstGeom prst="rect">
            <a:avLst/>
          </a:prstGeom>
          <a:noFill/>
        </p:spPr>
        <p:txBody>
          <a:bodyPr wrap="square" rtlCol="0">
            <a:spAutoFit/>
          </a:bodyPr>
          <a:lstStyle/>
          <a:p>
            <a:endParaRPr kumimoji="1" lang="en-US" altLang="ja-JP" dirty="0" smtClean="0"/>
          </a:p>
          <a:p>
            <a:endParaRPr lang="en-US" altLang="ja-JP" dirty="0" smtClean="0"/>
          </a:p>
        </p:txBody>
      </p:sp>
      <p:sp>
        <p:nvSpPr>
          <p:cNvPr id="6" name="テキスト ボックス 5"/>
          <p:cNvSpPr txBox="1"/>
          <p:nvPr/>
        </p:nvSpPr>
        <p:spPr>
          <a:xfrm>
            <a:off x="179512" y="920909"/>
            <a:ext cx="8784976" cy="2185214"/>
          </a:xfrm>
          <a:prstGeom prst="rect">
            <a:avLst/>
          </a:prstGeom>
          <a:noFill/>
        </p:spPr>
        <p:txBody>
          <a:bodyPr wrap="square" rtlCol="0">
            <a:spAutoFit/>
          </a:bodyPr>
          <a:lstStyle/>
          <a:p>
            <a:r>
              <a:rPr lang="ja-JP" altLang="en-US" sz="2800" b="1" u="sng" dirty="0" smtClean="0">
                <a:solidFill>
                  <a:srgbClr val="FF0000"/>
                </a:solidFill>
                <a:latin typeface="+mn-ea"/>
              </a:rPr>
              <a:t>賃金</a:t>
            </a:r>
            <a:r>
              <a:rPr lang="ja-JP" altLang="en-US" sz="2800" b="1" u="sng" dirty="0" smtClean="0">
                <a:solidFill>
                  <a:srgbClr val="FF0000"/>
                </a:solidFill>
                <a:latin typeface="+mn-ea"/>
              </a:rPr>
              <a:t>改善対象となるもの</a:t>
            </a:r>
            <a:endParaRPr lang="en-US" altLang="ja-JP" sz="2800" b="1" u="sng" dirty="0" smtClean="0">
              <a:solidFill>
                <a:srgbClr val="FF0000"/>
              </a:solidFill>
              <a:latin typeface="+mn-ea"/>
            </a:endParaRPr>
          </a:p>
          <a:p>
            <a:endParaRPr lang="en-US" altLang="ja-JP" sz="1000" b="1" dirty="0" smtClean="0">
              <a:latin typeface="+mn-ea"/>
            </a:endParaRPr>
          </a:p>
          <a:p>
            <a:r>
              <a:rPr lang="ja-JP" altLang="en-US" sz="2000" b="1" dirty="0">
                <a:latin typeface="+mn-ea"/>
              </a:rPr>
              <a:t>　</a:t>
            </a:r>
            <a:r>
              <a:rPr lang="ja-JP" altLang="en-US" sz="2000" b="1" dirty="0" smtClean="0">
                <a:latin typeface="+mn-ea"/>
              </a:rPr>
              <a:t>基本給（ベースアップ、定期昇給）諸手当、賞与（一時金）</a:t>
            </a:r>
            <a:endParaRPr lang="en-US" altLang="ja-JP" sz="2000" b="1" dirty="0" smtClean="0">
              <a:latin typeface="+mn-ea"/>
            </a:endParaRPr>
          </a:p>
          <a:p>
            <a:endParaRPr lang="en-US" altLang="ja-JP" sz="2000" b="1" dirty="0" smtClean="0">
              <a:latin typeface="+mn-ea"/>
            </a:endParaRPr>
          </a:p>
          <a:p>
            <a:r>
              <a:rPr lang="ja-JP" altLang="en-US" sz="2800" b="1" u="sng" dirty="0">
                <a:solidFill>
                  <a:srgbClr val="FF0000"/>
                </a:solidFill>
                <a:latin typeface="+mn-ea"/>
              </a:rPr>
              <a:t>賃金改善対象</a:t>
            </a:r>
            <a:r>
              <a:rPr lang="ja-JP" altLang="en-US" sz="2800" b="1" u="sng" dirty="0" smtClean="0">
                <a:solidFill>
                  <a:srgbClr val="FF0000"/>
                </a:solidFill>
                <a:latin typeface="+mn-ea"/>
              </a:rPr>
              <a:t>とならないもの</a:t>
            </a:r>
            <a:endParaRPr lang="en-US" altLang="ja-JP" sz="2800" b="1" u="sng" dirty="0" smtClean="0">
              <a:solidFill>
                <a:srgbClr val="FF0000"/>
              </a:solidFill>
              <a:latin typeface="+mn-ea"/>
            </a:endParaRPr>
          </a:p>
          <a:p>
            <a:endParaRPr lang="en-US" altLang="ja-JP" sz="1000" b="1" dirty="0" smtClean="0">
              <a:latin typeface="+mn-ea"/>
            </a:endParaRPr>
          </a:p>
          <a:p>
            <a:r>
              <a:rPr lang="ja-JP" altLang="en-US" sz="2000" b="1" dirty="0">
                <a:latin typeface="+mn-ea"/>
              </a:rPr>
              <a:t>　</a:t>
            </a:r>
            <a:r>
              <a:rPr lang="ja-JP" altLang="en-US" sz="2000" b="1" dirty="0" smtClean="0">
                <a:latin typeface="+mn-ea"/>
              </a:rPr>
              <a:t>福利厚生費、退職手当、交通費、研修費用等</a:t>
            </a:r>
            <a:endParaRPr lang="en-US" altLang="ja-JP" sz="2000" b="1" dirty="0">
              <a:latin typeface="+mn-ea"/>
            </a:endParaRPr>
          </a:p>
        </p:txBody>
      </p:sp>
      <p:sp>
        <p:nvSpPr>
          <p:cNvPr id="8" name="スライド番号プレースホルダ 7"/>
          <p:cNvSpPr>
            <a:spLocks noGrp="1"/>
          </p:cNvSpPr>
          <p:nvPr>
            <p:ph type="sldNum" sz="quarter" idx="10"/>
          </p:nvPr>
        </p:nvSpPr>
        <p:spPr/>
        <p:txBody>
          <a:bodyPr/>
          <a:lstStyle/>
          <a:p>
            <a:fld id="{EDE73ACA-261E-4BC9-8A40-0CC419A9CACB}" type="slidenum">
              <a:rPr kumimoji="1" lang="ja-JP" altLang="en-US" smtClean="0"/>
              <a:pPr/>
              <a:t>5</a:t>
            </a:fld>
            <a:endParaRPr kumimoji="1" lang="ja-JP" altLang="en-US"/>
          </a:p>
        </p:txBody>
      </p:sp>
    </p:spTree>
    <p:extLst>
      <p:ext uri="{BB962C8B-B14F-4D97-AF65-F5344CB8AC3E}">
        <p14:creationId xmlns:p14="http://schemas.microsoft.com/office/powerpoint/2010/main" val="3703456629"/>
      </p:ext>
    </p:extLst>
  </p:cSld>
  <p:clrMapOvr>
    <a:masterClrMapping/>
  </p:clrMapOvr>
  <p:transition>
    <p:newsflash/>
    <p:sndAc>
      <p:stSnd>
        <p:snd r:embed="rId3" name="laser.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67544" y="3140968"/>
            <a:ext cx="5941168" cy="646331"/>
          </a:xfrm>
          <a:prstGeom prst="rect">
            <a:avLst/>
          </a:prstGeom>
          <a:noFill/>
        </p:spPr>
        <p:txBody>
          <a:bodyPr wrap="square" rtlCol="0">
            <a:spAutoFit/>
          </a:bodyPr>
          <a:lstStyle/>
          <a:p>
            <a:endParaRPr kumimoji="1" lang="en-US" altLang="ja-JP" dirty="0" smtClean="0"/>
          </a:p>
          <a:p>
            <a:endParaRPr lang="en-US" altLang="ja-JP" dirty="0" smtClean="0"/>
          </a:p>
        </p:txBody>
      </p:sp>
      <p:sp>
        <p:nvSpPr>
          <p:cNvPr id="6" name="テキスト ボックス 5"/>
          <p:cNvSpPr txBox="1"/>
          <p:nvPr/>
        </p:nvSpPr>
        <p:spPr>
          <a:xfrm>
            <a:off x="179512" y="920909"/>
            <a:ext cx="8784976" cy="2677656"/>
          </a:xfrm>
          <a:prstGeom prst="rect">
            <a:avLst/>
          </a:prstGeom>
          <a:noFill/>
        </p:spPr>
        <p:txBody>
          <a:bodyPr wrap="square" rtlCol="0">
            <a:spAutoFit/>
          </a:bodyPr>
          <a:lstStyle/>
          <a:p>
            <a:r>
              <a:rPr lang="ja-JP" altLang="en-US" sz="2800" b="1" dirty="0">
                <a:latin typeface="+mn-ea"/>
              </a:rPr>
              <a:t>法定</a:t>
            </a:r>
            <a:r>
              <a:rPr lang="ja-JP" altLang="en-US" sz="2800" b="1" dirty="0" smtClean="0">
                <a:latin typeface="+mn-ea"/>
              </a:rPr>
              <a:t>福利費について</a:t>
            </a:r>
            <a:endParaRPr lang="en-US" altLang="ja-JP" sz="2800" b="1" dirty="0" smtClean="0">
              <a:latin typeface="+mn-ea"/>
            </a:endParaRPr>
          </a:p>
          <a:p>
            <a:endParaRPr lang="en-US" altLang="ja-JP" sz="2000" b="1" dirty="0" smtClean="0">
              <a:latin typeface="+mn-ea"/>
            </a:endParaRPr>
          </a:p>
          <a:p>
            <a:r>
              <a:rPr lang="ja-JP" altLang="en-US" sz="2000" b="1" dirty="0">
                <a:latin typeface="+mn-ea"/>
              </a:rPr>
              <a:t>健康</a:t>
            </a:r>
            <a:r>
              <a:rPr lang="ja-JP" altLang="en-US" sz="2000" b="1" dirty="0" smtClean="0">
                <a:latin typeface="+mn-ea"/>
              </a:rPr>
              <a:t>保険料、介護保険料、厚生年金保険料、児童手当拠出金、雇用保険料、</a:t>
            </a:r>
            <a:endParaRPr lang="en-US" altLang="ja-JP" sz="2000" b="1" dirty="0" smtClean="0">
              <a:latin typeface="+mn-ea"/>
            </a:endParaRPr>
          </a:p>
          <a:p>
            <a:r>
              <a:rPr lang="ja-JP" altLang="en-US" sz="2000" b="1" dirty="0">
                <a:latin typeface="+mn-ea"/>
              </a:rPr>
              <a:t>労災</a:t>
            </a:r>
            <a:r>
              <a:rPr lang="ja-JP" altLang="en-US" sz="2000" b="1" dirty="0" smtClean="0">
                <a:latin typeface="+mn-ea"/>
              </a:rPr>
              <a:t>保険料等における、</a:t>
            </a:r>
            <a:r>
              <a:rPr lang="ja-JP" altLang="en-US" sz="2000" b="1" dirty="0" smtClean="0">
                <a:solidFill>
                  <a:srgbClr val="FF0000"/>
                </a:solidFill>
                <a:latin typeface="+mn-ea"/>
              </a:rPr>
              <a:t>賃金改善額に応じた事業主負担の増加分</a:t>
            </a:r>
            <a:r>
              <a:rPr lang="ja-JP" altLang="en-US" sz="2000" b="1" dirty="0" smtClean="0">
                <a:latin typeface="+mn-ea"/>
              </a:rPr>
              <a:t>は処遇改善加算からの支出が出来ます</a:t>
            </a:r>
            <a:r>
              <a:rPr lang="ja-JP" altLang="en-US" sz="2000" b="1" dirty="0" smtClean="0">
                <a:latin typeface="+mn-ea"/>
              </a:rPr>
              <a:t>。</a:t>
            </a:r>
            <a:endParaRPr lang="en-US" altLang="ja-JP" sz="2000" b="1" dirty="0" smtClean="0">
              <a:latin typeface="+mn-ea"/>
            </a:endParaRPr>
          </a:p>
          <a:p>
            <a:endParaRPr lang="en-US" altLang="ja-JP" sz="2000" b="1" dirty="0">
              <a:latin typeface="+mn-ea"/>
            </a:endParaRPr>
          </a:p>
          <a:p>
            <a:r>
              <a:rPr lang="ja-JP" altLang="en-US" sz="2000" b="1" u="sng" dirty="0">
                <a:solidFill>
                  <a:srgbClr val="FF0000"/>
                </a:solidFill>
              </a:rPr>
              <a:t>本来事業主が支払うべき給与等に相当する法定福利費等については</a:t>
            </a:r>
            <a:r>
              <a:rPr lang="ja-JP" altLang="en-US" sz="2000" b="1" u="sng" dirty="0" smtClean="0">
                <a:solidFill>
                  <a:srgbClr val="FF0000"/>
                </a:solidFill>
              </a:rPr>
              <a:t>、処遇改善加算から</a:t>
            </a:r>
            <a:r>
              <a:rPr lang="ja-JP" altLang="en-US" sz="2000" b="1" u="sng" dirty="0">
                <a:solidFill>
                  <a:srgbClr val="FF0000"/>
                </a:solidFill>
              </a:rPr>
              <a:t>支出すること</a:t>
            </a:r>
            <a:r>
              <a:rPr lang="ja-JP" altLang="en-US" sz="2000" b="1" u="sng" dirty="0" smtClean="0">
                <a:solidFill>
                  <a:srgbClr val="FF0000"/>
                </a:solidFill>
              </a:rPr>
              <a:t>が出来ませんので御注意下さい</a:t>
            </a:r>
            <a:r>
              <a:rPr lang="ja-JP" altLang="en-US" sz="2000" b="1" u="sng" dirty="0" smtClean="0">
                <a:solidFill>
                  <a:srgbClr val="FF0000"/>
                </a:solidFill>
              </a:rPr>
              <a:t>。</a:t>
            </a:r>
            <a:endParaRPr lang="en-US" altLang="ja-JP" sz="2000" b="1" u="sng" dirty="0">
              <a:solidFill>
                <a:srgbClr val="FF0000"/>
              </a:solidFill>
              <a:latin typeface="+mn-ea"/>
            </a:endParaRPr>
          </a:p>
        </p:txBody>
      </p:sp>
      <p:sp>
        <p:nvSpPr>
          <p:cNvPr id="8" name="スライド番号プレースホルダ 7"/>
          <p:cNvSpPr>
            <a:spLocks noGrp="1"/>
          </p:cNvSpPr>
          <p:nvPr>
            <p:ph type="sldNum" sz="quarter" idx="10"/>
          </p:nvPr>
        </p:nvSpPr>
        <p:spPr/>
        <p:txBody>
          <a:bodyPr/>
          <a:lstStyle/>
          <a:p>
            <a:fld id="{EDE73ACA-261E-4BC9-8A40-0CC419A9CACB}" type="slidenum">
              <a:rPr kumimoji="1" lang="ja-JP" altLang="en-US" smtClean="0"/>
              <a:pPr/>
              <a:t>6</a:t>
            </a:fld>
            <a:endParaRPr kumimoji="1" lang="ja-JP" altLang="en-US"/>
          </a:p>
        </p:txBody>
      </p:sp>
      <p:sp>
        <p:nvSpPr>
          <p:cNvPr id="5" name="テキスト ボックス 4"/>
          <p:cNvSpPr txBox="1"/>
          <p:nvPr/>
        </p:nvSpPr>
        <p:spPr>
          <a:xfrm>
            <a:off x="35496" y="87015"/>
            <a:ext cx="5940152"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法定福利費</a:t>
            </a:r>
            <a:endParaRPr kumimoji="1"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1554540077"/>
      </p:ext>
    </p:extLst>
  </p:cSld>
  <p:clrMapOvr>
    <a:masterClrMapping/>
  </p:clrMapOvr>
  <p:transition>
    <p:newsflash/>
    <p:sndAc>
      <p:stSnd>
        <p:snd r:embed="rId3" name="laser.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常勤</a:t>
            </a:r>
            <a:r>
              <a:rPr lang="ja-JP" altLang="en-US" sz="2400" dirty="0" smtClean="0">
                <a:latin typeface="HGS創英角ｺﾞｼｯｸUB" pitchFamily="50" charset="-128"/>
                <a:ea typeface="HGS創英角ｺﾞｼｯｸUB" pitchFamily="50" charset="-128"/>
              </a:rPr>
              <a:t>換算</a:t>
            </a:r>
            <a:endParaRPr kumimoji="1" lang="ja-JP" altLang="en-US" sz="2400" dirty="0">
              <a:latin typeface="HGS創英角ｺﾞｼｯｸUB" pitchFamily="50" charset="-128"/>
              <a:ea typeface="HGS創英角ｺﾞｼｯｸUB" pitchFamily="50" charset="-128"/>
            </a:endParaRPr>
          </a:p>
        </p:txBody>
      </p:sp>
      <p:sp>
        <p:nvSpPr>
          <p:cNvPr id="3" name="テキスト ボックス 2"/>
          <p:cNvSpPr txBox="1"/>
          <p:nvPr/>
        </p:nvSpPr>
        <p:spPr>
          <a:xfrm>
            <a:off x="467544" y="3140968"/>
            <a:ext cx="5941168" cy="646331"/>
          </a:xfrm>
          <a:prstGeom prst="rect">
            <a:avLst/>
          </a:prstGeom>
          <a:noFill/>
        </p:spPr>
        <p:txBody>
          <a:bodyPr wrap="square" rtlCol="0">
            <a:spAutoFit/>
          </a:bodyPr>
          <a:lstStyle/>
          <a:p>
            <a:endParaRPr kumimoji="1" lang="en-US" altLang="ja-JP" dirty="0" smtClean="0"/>
          </a:p>
          <a:p>
            <a:endParaRPr lang="en-US" altLang="ja-JP" dirty="0" smtClean="0"/>
          </a:p>
        </p:txBody>
      </p:sp>
      <p:sp>
        <p:nvSpPr>
          <p:cNvPr id="6" name="テキスト ボックス 5"/>
          <p:cNvSpPr txBox="1"/>
          <p:nvPr/>
        </p:nvSpPr>
        <p:spPr>
          <a:xfrm>
            <a:off x="179512" y="1013827"/>
            <a:ext cx="8784976" cy="4832092"/>
          </a:xfrm>
          <a:prstGeom prst="rect">
            <a:avLst/>
          </a:prstGeom>
          <a:noFill/>
        </p:spPr>
        <p:txBody>
          <a:bodyPr wrap="square" rtlCol="0">
            <a:spAutoFit/>
          </a:bodyPr>
          <a:lstStyle/>
          <a:p>
            <a:r>
              <a:rPr lang="ja-JP" altLang="en-US" sz="2800" b="1" dirty="0">
                <a:latin typeface="+mn-ea"/>
              </a:rPr>
              <a:t>常勤換算</a:t>
            </a:r>
            <a:r>
              <a:rPr lang="ja-JP" altLang="en-US" sz="2800" b="1" dirty="0" smtClean="0">
                <a:latin typeface="+mn-ea"/>
              </a:rPr>
              <a:t>について</a:t>
            </a:r>
            <a:endParaRPr lang="en-US" altLang="ja-JP" sz="2000" b="1" dirty="0" smtClean="0">
              <a:solidFill>
                <a:srgbClr val="000000"/>
              </a:solidFill>
              <a:latin typeface="+mn-ea"/>
            </a:endParaRPr>
          </a:p>
          <a:p>
            <a:endParaRPr lang="ja-JP" altLang="en-US" sz="2000" b="1" dirty="0">
              <a:solidFill>
                <a:srgbClr val="000000"/>
              </a:solidFill>
              <a:latin typeface="+mn-ea"/>
              <a:cs typeface="Times New Roman"/>
            </a:endParaRPr>
          </a:p>
          <a:p>
            <a:r>
              <a:rPr lang="ja-JP" altLang="en-US" sz="2000" b="1" dirty="0">
                <a:solidFill>
                  <a:srgbClr val="000000"/>
                </a:solidFill>
                <a:latin typeface="+mn-ea"/>
              </a:rPr>
              <a:t>「当該事業所の従業者の勤務</a:t>
            </a:r>
            <a:r>
              <a:rPr lang="ja-JP" altLang="en-US" sz="2000" b="1" dirty="0" smtClean="0">
                <a:solidFill>
                  <a:srgbClr val="000000"/>
                </a:solidFill>
                <a:latin typeface="+mn-ea"/>
              </a:rPr>
              <a:t>延時間数」</a:t>
            </a:r>
            <a:r>
              <a:rPr lang="ja-JP" altLang="en-US" sz="2000" b="1" dirty="0">
                <a:solidFill>
                  <a:srgbClr val="000000"/>
                </a:solidFill>
                <a:latin typeface="+mn-ea"/>
              </a:rPr>
              <a:t>を「当該事業所において常勤の従業者が勤務すべき時間数」で除することにより、当該事業所の従業者の員数を、常勤の従業者の員数に換算する方法をいう</a:t>
            </a:r>
            <a:r>
              <a:rPr lang="ja-JP" altLang="en-US" sz="2000" b="1" dirty="0" smtClean="0">
                <a:solidFill>
                  <a:srgbClr val="000000"/>
                </a:solidFill>
                <a:latin typeface="+mn-ea"/>
              </a:rPr>
              <a:t>。</a:t>
            </a:r>
            <a:endParaRPr lang="en-US" altLang="ja-JP" sz="2000" b="1" dirty="0" smtClean="0">
              <a:solidFill>
                <a:srgbClr val="000000"/>
              </a:solidFill>
              <a:latin typeface="+mn-ea"/>
            </a:endParaRPr>
          </a:p>
          <a:p>
            <a:r>
              <a:rPr lang="en-US" altLang="ja-JP" sz="2000" b="1" dirty="0" smtClean="0">
                <a:solidFill>
                  <a:srgbClr val="FF0000"/>
                </a:solidFill>
                <a:latin typeface="+mn-ea"/>
              </a:rPr>
              <a:t>※</a:t>
            </a:r>
            <a:r>
              <a:rPr lang="ja-JP" altLang="en-US" sz="2000" b="1" dirty="0" smtClean="0">
                <a:solidFill>
                  <a:srgbClr val="FF0000"/>
                </a:solidFill>
                <a:latin typeface="+mn-ea"/>
              </a:rPr>
              <a:t>夜勤の勤務時間帯は常勤換算に含まれません。</a:t>
            </a:r>
            <a:endParaRPr lang="en-US" altLang="ja-JP" sz="2000" b="1" dirty="0">
              <a:solidFill>
                <a:srgbClr val="FF0000"/>
              </a:solidFill>
              <a:latin typeface="+mn-ea"/>
            </a:endParaRPr>
          </a:p>
          <a:p>
            <a:endParaRPr lang="en-US" altLang="ja-JP" sz="2000" b="1" dirty="0" smtClean="0">
              <a:solidFill>
                <a:srgbClr val="000000"/>
              </a:solidFill>
              <a:latin typeface="+mn-ea"/>
            </a:endParaRPr>
          </a:p>
          <a:p>
            <a:r>
              <a:rPr lang="ja-JP" altLang="en-US" sz="2000" b="1" dirty="0" smtClean="0">
                <a:solidFill>
                  <a:srgbClr val="000000"/>
                </a:solidFill>
                <a:latin typeface="+mn-ea"/>
              </a:rPr>
              <a:t>例：</a:t>
            </a:r>
            <a:r>
              <a:rPr lang="en-US" altLang="ja-JP" sz="2000" b="1" dirty="0" smtClean="0">
                <a:solidFill>
                  <a:srgbClr val="000000"/>
                </a:solidFill>
                <a:latin typeface="+mn-ea"/>
              </a:rPr>
              <a:t>H</a:t>
            </a:r>
            <a:r>
              <a:rPr lang="ja-JP" altLang="en-US" sz="2000" b="1" dirty="0" smtClean="0">
                <a:solidFill>
                  <a:srgbClr val="000000"/>
                </a:solidFill>
                <a:latin typeface="+mn-ea"/>
              </a:rPr>
              <a:t>２７年</a:t>
            </a:r>
            <a:r>
              <a:rPr lang="ja-JP" altLang="en-US" sz="2000" b="1" dirty="0" smtClean="0">
                <a:solidFill>
                  <a:srgbClr val="000000"/>
                </a:solidFill>
                <a:latin typeface="+mn-ea"/>
              </a:rPr>
              <a:t>４月において（常勤職員が勤務する時間、</a:t>
            </a:r>
            <a:r>
              <a:rPr lang="en-US" altLang="ja-JP" sz="2000" b="1" dirty="0" smtClean="0">
                <a:solidFill>
                  <a:srgbClr val="000000"/>
                </a:solidFill>
                <a:latin typeface="+mn-ea"/>
              </a:rPr>
              <a:t>160</a:t>
            </a:r>
            <a:r>
              <a:rPr lang="ja-JP" altLang="en-US" sz="2000" b="1" dirty="0" smtClean="0">
                <a:solidFill>
                  <a:srgbClr val="000000"/>
                </a:solidFill>
                <a:latin typeface="+mn-ea"/>
              </a:rPr>
              <a:t>時間</a:t>
            </a:r>
            <a:r>
              <a:rPr lang="en-US" altLang="ja-JP" sz="2000" b="1" dirty="0" smtClean="0">
                <a:solidFill>
                  <a:srgbClr val="000000"/>
                </a:solidFill>
                <a:latin typeface="+mn-ea"/>
              </a:rPr>
              <a:t>/</a:t>
            </a:r>
            <a:r>
              <a:rPr lang="ja-JP" altLang="en-US" sz="2000" b="1" dirty="0" smtClean="0">
                <a:solidFill>
                  <a:srgbClr val="000000"/>
                </a:solidFill>
                <a:latin typeface="+mn-ea"/>
              </a:rPr>
              <a:t>月の</a:t>
            </a:r>
            <a:r>
              <a:rPr lang="ja-JP" altLang="en-US" sz="2000" b="1" dirty="0" smtClean="0">
                <a:solidFill>
                  <a:srgbClr val="000000"/>
                </a:solidFill>
                <a:latin typeface="+mn-ea"/>
              </a:rPr>
              <a:t>場合）</a:t>
            </a:r>
            <a:endParaRPr lang="ja-JP" altLang="en-US" sz="2000" b="1" dirty="0">
              <a:solidFill>
                <a:srgbClr val="000000"/>
              </a:solidFill>
              <a:latin typeface="+mn-ea"/>
            </a:endParaRPr>
          </a:p>
          <a:p>
            <a:endParaRPr lang="en-US" altLang="ja-JP" sz="2000" b="1" dirty="0" smtClean="0">
              <a:solidFill>
                <a:srgbClr val="000000"/>
              </a:solidFill>
              <a:latin typeface="+mn-ea"/>
            </a:endParaRPr>
          </a:p>
          <a:p>
            <a:r>
              <a:rPr lang="ja-JP" altLang="en-US" sz="2000" b="1" dirty="0">
                <a:solidFill>
                  <a:srgbClr val="000000"/>
                </a:solidFill>
                <a:latin typeface="+mn-ea"/>
              </a:rPr>
              <a:t>介護</a:t>
            </a:r>
            <a:r>
              <a:rPr lang="ja-JP" altLang="en-US" sz="2000" b="1" dirty="0" smtClean="0">
                <a:solidFill>
                  <a:srgbClr val="000000"/>
                </a:solidFill>
                <a:latin typeface="+mn-ea"/>
              </a:rPr>
              <a:t>職（常勤職員）</a:t>
            </a:r>
            <a:r>
              <a:rPr lang="en-US" altLang="ja-JP" sz="2000" b="1" dirty="0" smtClean="0">
                <a:solidFill>
                  <a:srgbClr val="000000"/>
                </a:solidFill>
                <a:latin typeface="+mn-ea"/>
              </a:rPr>
              <a:t>3</a:t>
            </a:r>
            <a:r>
              <a:rPr lang="ja-JP" altLang="en-US" sz="2000" b="1" dirty="0">
                <a:solidFill>
                  <a:srgbClr val="000000"/>
                </a:solidFill>
                <a:latin typeface="+mn-ea"/>
              </a:rPr>
              <a:t>人</a:t>
            </a:r>
            <a:r>
              <a:rPr lang="ja-JP" altLang="en-US" sz="2000" b="1" dirty="0" smtClean="0">
                <a:solidFill>
                  <a:srgbClr val="000000"/>
                </a:solidFill>
                <a:latin typeface="+mn-ea"/>
              </a:rPr>
              <a:t>→常勤換算数：</a:t>
            </a:r>
            <a:r>
              <a:rPr lang="en-US" altLang="ja-JP" sz="2000" b="1" dirty="0" smtClean="0">
                <a:solidFill>
                  <a:srgbClr val="000000"/>
                </a:solidFill>
                <a:latin typeface="+mn-ea"/>
              </a:rPr>
              <a:t>3</a:t>
            </a:r>
            <a:r>
              <a:rPr lang="ja-JP" altLang="en-US" sz="2000" b="1" dirty="0">
                <a:solidFill>
                  <a:srgbClr val="000000"/>
                </a:solidFill>
                <a:latin typeface="+mn-ea"/>
              </a:rPr>
              <a:t>人</a:t>
            </a:r>
            <a:endParaRPr lang="en-US" altLang="ja-JP" sz="2000" b="1" dirty="0" smtClean="0">
              <a:solidFill>
                <a:srgbClr val="000000"/>
              </a:solidFill>
              <a:latin typeface="+mn-ea"/>
            </a:endParaRPr>
          </a:p>
          <a:p>
            <a:r>
              <a:rPr lang="ja-JP" altLang="en-US" sz="2000" b="1" dirty="0" smtClean="0">
                <a:solidFill>
                  <a:srgbClr val="000000"/>
                </a:solidFill>
                <a:latin typeface="+mn-ea"/>
              </a:rPr>
              <a:t>介護職（非常勤）</a:t>
            </a:r>
            <a:r>
              <a:rPr lang="en-US" altLang="ja-JP" sz="2000" b="1" dirty="0" smtClean="0">
                <a:solidFill>
                  <a:srgbClr val="000000"/>
                </a:solidFill>
                <a:latin typeface="+mn-ea"/>
              </a:rPr>
              <a:t>A</a:t>
            </a:r>
            <a:r>
              <a:rPr lang="ja-JP" altLang="en-US" sz="2000" b="1" dirty="0" smtClean="0">
                <a:solidFill>
                  <a:srgbClr val="000000"/>
                </a:solidFill>
                <a:latin typeface="+mn-ea"/>
              </a:rPr>
              <a:t>さん：</a:t>
            </a:r>
            <a:r>
              <a:rPr lang="ja-JP" altLang="en-US" sz="2000" b="1" dirty="0" smtClean="0">
                <a:solidFill>
                  <a:srgbClr val="000000"/>
                </a:solidFill>
                <a:latin typeface="+mn-ea"/>
              </a:rPr>
              <a:t>８０時間</a:t>
            </a:r>
            <a:r>
              <a:rPr lang="en-US" altLang="ja-JP" sz="2000" b="1" dirty="0" smtClean="0">
                <a:solidFill>
                  <a:srgbClr val="000000"/>
                </a:solidFill>
                <a:latin typeface="+mn-ea"/>
              </a:rPr>
              <a:t>/</a:t>
            </a:r>
            <a:r>
              <a:rPr lang="ja-JP" altLang="en-US" sz="2000" b="1" dirty="0" smtClean="0">
                <a:solidFill>
                  <a:srgbClr val="000000"/>
                </a:solidFill>
                <a:latin typeface="+mn-ea"/>
              </a:rPr>
              <a:t>月、</a:t>
            </a:r>
            <a:r>
              <a:rPr lang="en-US" altLang="ja-JP" sz="2000" b="1" dirty="0" smtClean="0">
                <a:solidFill>
                  <a:srgbClr val="000000"/>
                </a:solidFill>
                <a:latin typeface="+mn-ea"/>
              </a:rPr>
              <a:t>B</a:t>
            </a:r>
            <a:r>
              <a:rPr lang="ja-JP" altLang="en-US" sz="2000" b="1" dirty="0" smtClean="0">
                <a:solidFill>
                  <a:srgbClr val="000000"/>
                </a:solidFill>
                <a:latin typeface="+mn-ea"/>
              </a:rPr>
              <a:t>さん：</a:t>
            </a:r>
            <a:r>
              <a:rPr lang="ja-JP" altLang="en-US" sz="2000" b="1" dirty="0" smtClean="0">
                <a:solidFill>
                  <a:srgbClr val="000000"/>
                </a:solidFill>
                <a:latin typeface="+mn-ea"/>
              </a:rPr>
              <a:t>８０時間</a:t>
            </a:r>
            <a:r>
              <a:rPr lang="en-US" altLang="ja-JP" sz="2000" b="1" dirty="0" smtClean="0">
                <a:solidFill>
                  <a:srgbClr val="000000"/>
                </a:solidFill>
                <a:latin typeface="+mn-ea"/>
              </a:rPr>
              <a:t>/</a:t>
            </a:r>
            <a:r>
              <a:rPr lang="ja-JP" altLang="en-US" sz="2000" b="1" dirty="0" smtClean="0">
                <a:solidFill>
                  <a:srgbClr val="000000"/>
                </a:solidFill>
                <a:latin typeface="+mn-ea"/>
              </a:rPr>
              <a:t>月、</a:t>
            </a:r>
            <a:r>
              <a:rPr lang="en-US" altLang="ja-JP" sz="2000" b="1" dirty="0" smtClean="0">
                <a:solidFill>
                  <a:srgbClr val="000000"/>
                </a:solidFill>
                <a:latin typeface="+mn-ea"/>
              </a:rPr>
              <a:t>C</a:t>
            </a:r>
            <a:r>
              <a:rPr lang="ja-JP" altLang="en-US" sz="2000" b="1" dirty="0" err="1" smtClean="0">
                <a:solidFill>
                  <a:srgbClr val="000000"/>
                </a:solidFill>
                <a:latin typeface="+mn-ea"/>
              </a:rPr>
              <a:t>さん</a:t>
            </a:r>
            <a:r>
              <a:rPr lang="en-US" altLang="ja-JP" sz="2000" b="1" dirty="0" smtClean="0">
                <a:solidFill>
                  <a:srgbClr val="000000"/>
                </a:solidFill>
                <a:latin typeface="+mn-ea"/>
              </a:rPr>
              <a:t>60</a:t>
            </a:r>
            <a:r>
              <a:rPr lang="ja-JP" altLang="en-US" sz="2000" b="1" dirty="0" smtClean="0">
                <a:solidFill>
                  <a:srgbClr val="000000"/>
                </a:solidFill>
                <a:latin typeface="+mn-ea"/>
              </a:rPr>
              <a:t>時間</a:t>
            </a:r>
            <a:r>
              <a:rPr lang="en-US" altLang="ja-JP" sz="2000" b="1" dirty="0" smtClean="0">
                <a:solidFill>
                  <a:srgbClr val="000000"/>
                </a:solidFill>
                <a:latin typeface="+mn-ea"/>
              </a:rPr>
              <a:t>/</a:t>
            </a:r>
            <a:r>
              <a:rPr lang="ja-JP" altLang="en-US" sz="2000" b="1" dirty="0" smtClean="0">
                <a:solidFill>
                  <a:srgbClr val="000000"/>
                </a:solidFill>
                <a:latin typeface="+mn-ea"/>
              </a:rPr>
              <a:t>月</a:t>
            </a:r>
            <a:r>
              <a:rPr lang="ja-JP" altLang="en-US" sz="2000" b="1" dirty="0">
                <a:solidFill>
                  <a:srgbClr val="000000"/>
                </a:solidFill>
                <a:latin typeface="+mn-ea"/>
              </a:rPr>
              <a:t>　　</a:t>
            </a:r>
            <a:endParaRPr lang="en-US" altLang="ja-JP" sz="2000" b="1" dirty="0">
              <a:solidFill>
                <a:srgbClr val="000000"/>
              </a:solidFill>
              <a:latin typeface="+mn-ea"/>
            </a:endParaRPr>
          </a:p>
          <a:p>
            <a:r>
              <a:rPr lang="ja-JP" altLang="en-US" sz="2000" b="1" dirty="0" smtClean="0">
                <a:solidFill>
                  <a:srgbClr val="000000"/>
                </a:solidFill>
                <a:latin typeface="+mn-ea"/>
              </a:rPr>
              <a:t>（８０＋８０＋６</a:t>
            </a:r>
            <a:r>
              <a:rPr lang="ja-JP" altLang="en-US" sz="2000" b="1" dirty="0">
                <a:solidFill>
                  <a:srgbClr val="000000"/>
                </a:solidFill>
                <a:latin typeface="+mn-ea"/>
              </a:rPr>
              <a:t>０</a:t>
            </a:r>
            <a:r>
              <a:rPr lang="ja-JP" altLang="en-US" sz="2000" b="1" dirty="0" smtClean="0">
                <a:solidFill>
                  <a:srgbClr val="000000"/>
                </a:solidFill>
                <a:latin typeface="+mn-ea"/>
              </a:rPr>
              <a:t>）</a:t>
            </a:r>
            <a:r>
              <a:rPr lang="en-US" altLang="ja-JP" sz="2000" b="1" dirty="0" smtClean="0">
                <a:solidFill>
                  <a:srgbClr val="000000"/>
                </a:solidFill>
                <a:latin typeface="+mn-ea"/>
              </a:rPr>
              <a:t>÷160</a:t>
            </a:r>
            <a:r>
              <a:rPr lang="ja-JP" altLang="en-US" sz="2000" b="1" dirty="0" smtClean="0">
                <a:solidFill>
                  <a:srgbClr val="000000"/>
                </a:solidFill>
                <a:latin typeface="+mn-ea"/>
              </a:rPr>
              <a:t>時間＝１．３７５名</a:t>
            </a:r>
            <a:endParaRPr lang="en-US" altLang="ja-JP" sz="2000" b="1" dirty="0" smtClean="0">
              <a:solidFill>
                <a:srgbClr val="000000"/>
              </a:solidFill>
              <a:latin typeface="+mn-ea"/>
            </a:endParaRPr>
          </a:p>
          <a:p>
            <a:r>
              <a:rPr lang="ja-JP" altLang="en-US" sz="2000" b="1" dirty="0" smtClean="0">
                <a:solidFill>
                  <a:srgbClr val="000000"/>
                </a:solidFill>
                <a:latin typeface="+mn-ea"/>
              </a:rPr>
              <a:t>１ヶ月</a:t>
            </a:r>
            <a:r>
              <a:rPr lang="ja-JP" altLang="en-US" sz="2000" b="1" dirty="0">
                <a:solidFill>
                  <a:srgbClr val="000000"/>
                </a:solidFill>
                <a:latin typeface="+mn-ea"/>
              </a:rPr>
              <a:t>の常勤</a:t>
            </a:r>
            <a:r>
              <a:rPr lang="ja-JP" altLang="en-US" sz="2000" b="1" dirty="0" smtClean="0">
                <a:solidFill>
                  <a:srgbClr val="000000"/>
                </a:solidFill>
                <a:latin typeface="+mn-ea"/>
              </a:rPr>
              <a:t>換算数合計＝</a:t>
            </a:r>
            <a:r>
              <a:rPr lang="ja-JP" altLang="en-US" sz="2000" b="1" dirty="0">
                <a:solidFill>
                  <a:srgbClr val="000000"/>
                </a:solidFill>
                <a:latin typeface="+mn-ea"/>
              </a:rPr>
              <a:t>４．３７５</a:t>
            </a:r>
            <a:r>
              <a:rPr lang="ja-JP" altLang="en-US" sz="2000" b="1" dirty="0" smtClean="0">
                <a:solidFill>
                  <a:srgbClr val="000000"/>
                </a:solidFill>
                <a:latin typeface="+mn-ea"/>
              </a:rPr>
              <a:t>名</a:t>
            </a:r>
            <a:endParaRPr lang="en-US" altLang="ja-JP" sz="2000" b="1" dirty="0" smtClean="0">
              <a:solidFill>
                <a:srgbClr val="000000"/>
              </a:solidFill>
              <a:latin typeface="+mn-ea"/>
            </a:endParaRPr>
          </a:p>
          <a:p>
            <a:r>
              <a:rPr lang="en-US" altLang="ja-JP" sz="2000" b="1" dirty="0" smtClean="0">
                <a:solidFill>
                  <a:srgbClr val="000000"/>
                </a:solidFill>
                <a:latin typeface="+mn-ea"/>
              </a:rPr>
              <a:t>※</a:t>
            </a:r>
            <a:r>
              <a:rPr lang="ja-JP" altLang="en-US" sz="2000" b="1" u="sng" dirty="0" smtClean="0">
                <a:solidFill>
                  <a:srgbClr val="FF0000"/>
                </a:solidFill>
                <a:latin typeface="+mn-ea"/>
              </a:rPr>
              <a:t>小数点第</a:t>
            </a:r>
            <a:r>
              <a:rPr lang="en-US" altLang="ja-JP" sz="2000" b="1" u="sng" dirty="0" smtClean="0">
                <a:solidFill>
                  <a:srgbClr val="FF0000"/>
                </a:solidFill>
                <a:latin typeface="+mn-ea"/>
              </a:rPr>
              <a:t>2</a:t>
            </a:r>
            <a:r>
              <a:rPr lang="ja-JP" altLang="en-US" sz="2000" b="1" u="sng" dirty="0" smtClean="0">
                <a:solidFill>
                  <a:srgbClr val="FF0000"/>
                </a:solidFill>
                <a:latin typeface="+mn-ea"/>
              </a:rPr>
              <a:t>位以下切捨て　４．３人となります</a:t>
            </a:r>
            <a:endParaRPr lang="en-US" altLang="ja-JP" sz="2000" b="1" u="sng" dirty="0">
              <a:solidFill>
                <a:srgbClr val="FF0000"/>
              </a:solidFill>
              <a:latin typeface="+mn-ea"/>
            </a:endParaRPr>
          </a:p>
          <a:p>
            <a:r>
              <a:rPr lang="en-US" altLang="ja-JP" sz="2000" b="1" dirty="0" smtClean="0">
                <a:solidFill>
                  <a:srgbClr val="000000"/>
                </a:solidFill>
                <a:latin typeface="+mn-ea"/>
              </a:rPr>
              <a:t>※</a:t>
            </a:r>
            <a:r>
              <a:rPr lang="ja-JP" altLang="en-US" sz="2000" b="1" dirty="0" smtClean="0">
                <a:solidFill>
                  <a:srgbClr val="000000"/>
                </a:solidFill>
                <a:latin typeface="+mn-ea"/>
              </a:rPr>
              <a:t>賃金改善実施期間算定</a:t>
            </a:r>
            <a:r>
              <a:rPr lang="ja-JP" altLang="en-US" sz="2000" b="1" dirty="0" smtClean="0">
                <a:solidFill>
                  <a:srgbClr val="000000"/>
                </a:solidFill>
                <a:latin typeface="+mn-ea"/>
              </a:rPr>
              <a:t>し、総数を出します</a:t>
            </a:r>
            <a:r>
              <a:rPr lang="ja-JP" altLang="en-US" sz="2000" b="1" dirty="0" smtClean="0">
                <a:solidFill>
                  <a:srgbClr val="000000"/>
                </a:solidFill>
                <a:latin typeface="+mn-ea"/>
              </a:rPr>
              <a:t>。</a:t>
            </a:r>
            <a:endParaRPr lang="en-US" altLang="ja-JP" sz="2000" b="1" dirty="0" smtClean="0">
              <a:solidFill>
                <a:srgbClr val="000000"/>
              </a:solidFill>
              <a:latin typeface="+mn-ea"/>
            </a:endParaRPr>
          </a:p>
        </p:txBody>
      </p:sp>
      <p:sp>
        <p:nvSpPr>
          <p:cNvPr id="8" name="スライド番号プレースホルダ 7"/>
          <p:cNvSpPr>
            <a:spLocks noGrp="1"/>
          </p:cNvSpPr>
          <p:nvPr>
            <p:ph type="sldNum" sz="quarter" idx="10"/>
          </p:nvPr>
        </p:nvSpPr>
        <p:spPr/>
        <p:txBody>
          <a:bodyPr/>
          <a:lstStyle/>
          <a:p>
            <a:fld id="{EDE73ACA-261E-4BC9-8A40-0CC419A9CACB}" type="slidenum">
              <a:rPr kumimoji="1" lang="ja-JP" altLang="en-US" smtClean="0"/>
              <a:pPr/>
              <a:t>7</a:t>
            </a:fld>
            <a:endParaRPr kumimoji="1" lang="ja-JP" altLang="en-US"/>
          </a:p>
        </p:txBody>
      </p:sp>
    </p:spTree>
    <p:extLst>
      <p:ext uri="{BB962C8B-B14F-4D97-AF65-F5344CB8AC3E}">
        <p14:creationId xmlns:p14="http://schemas.microsoft.com/office/powerpoint/2010/main" val="2595196506"/>
      </p:ext>
    </p:extLst>
  </p:cSld>
  <p:clrMapOvr>
    <a:masterClrMapping/>
  </p:clrMapOvr>
  <p:transition>
    <p:newsflash/>
    <p:sndAc>
      <p:stSnd>
        <p:snd r:embed="rId3" name="laser.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67544" y="3140968"/>
            <a:ext cx="5941168" cy="646331"/>
          </a:xfrm>
          <a:prstGeom prst="rect">
            <a:avLst/>
          </a:prstGeom>
          <a:noFill/>
        </p:spPr>
        <p:txBody>
          <a:bodyPr wrap="square" rtlCol="0">
            <a:spAutoFit/>
          </a:bodyPr>
          <a:lstStyle/>
          <a:p>
            <a:endParaRPr kumimoji="1" lang="en-US" altLang="ja-JP" dirty="0" smtClean="0"/>
          </a:p>
          <a:p>
            <a:endParaRPr lang="en-US" altLang="ja-JP" dirty="0" smtClean="0"/>
          </a:p>
        </p:txBody>
      </p:sp>
      <p:sp>
        <p:nvSpPr>
          <p:cNvPr id="8" name="スライド番号プレースホルダ 7"/>
          <p:cNvSpPr>
            <a:spLocks noGrp="1"/>
          </p:cNvSpPr>
          <p:nvPr>
            <p:ph type="sldNum" sz="quarter" idx="10"/>
          </p:nvPr>
        </p:nvSpPr>
        <p:spPr/>
        <p:txBody>
          <a:bodyPr/>
          <a:lstStyle/>
          <a:p>
            <a:fld id="{EDE73ACA-261E-4BC9-8A40-0CC419A9CACB}" type="slidenum">
              <a:rPr kumimoji="1" lang="ja-JP" altLang="en-US" smtClean="0"/>
              <a:pPr/>
              <a:t>8</a:t>
            </a:fld>
            <a:endParaRPr kumimoji="1" lang="ja-JP" altLang="en-US"/>
          </a:p>
        </p:txBody>
      </p:sp>
      <p:sp>
        <p:nvSpPr>
          <p:cNvPr id="5" name="テキスト ボックス 4"/>
          <p:cNvSpPr txBox="1"/>
          <p:nvPr/>
        </p:nvSpPr>
        <p:spPr>
          <a:xfrm>
            <a:off x="35496" y="87015"/>
            <a:ext cx="5940152"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提出期限</a:t>
            </a:r>
            <a:endParaRPr kumimoji="1" lang="ja-JP" altLang="en-US" sz="2400" dirty="0">
              <a:latin typeface="HGS創英角ｺﾞｼｯｸUB" pitchFamily="50" charset="-128"/>
              <a:ea typeface="HGS創英角ｺﾞｼｯｸUB" pitchFamily="50" charset="-128"/>
            </a:endParaRPr>
          </a:p>
        </p:txBody>
      </p:sp>
      <p:sp>
        <p:nvSpPr>
          <p:cNvPr id="7" name="テキスト ボックス 6"/>
          <p:cNvSpPr txBox="1"/>
          <p:nvPr/>
        </p:nvSpPr>
        <p:spPr>
          <a:xfrm>
            <a:off x="179512" y="1064925"/>
            <a:ext cx="8784976" cy="5078313"/>
          </a:xfrm>
          <a:prstGeom prst="rect">
            <a:avLst/>
          </a:prstGeom>
          <a:noFill/>
        </p:spPr>
        <p:txBody>
          <a:bodyPr wrap="square" rtlCol="0">
            <a:spAutoFit/>
          </a:bodyPr>
          <a:lstStyle/>
          <a:p>
            <a:r>
              <a:rPr lang="ja-JP" altLang="en-US" sz="2000" b="1" dirty="0" smtClean="0">
                <a:solidFill>
                  <a:srgbClr val="FF0000"/>
                </a:solidFill>
                <a:latin typeface="+mn-ea"/>
              </a:rPr>
              <a:t>各事業</a:t>
            </a:r>
            <a:r>
              <a:rPr lang="ja-JP" altLang="en-US" sz="2000" b="1" dirty="0">
                <a:solidFill>
                  <a:srgbClr val="FF0000"/>
                </a:solidFill>
                <a:latin typeface="+mn-ea"/>
              </a:rPr>
              <a:t>年度における最終の加算の支払があった月の翌々月の末日</a:t>
            </a:r>
            <a:r>
              <a:rPr lang="ja-JP" altLang="en-US" sz="2000" b="1" dirty="0" smtClean="0">
                <a:solidFill>
                  <a:srgbClr val="FF0000"/>
                </a:solidFill>
                <a:latin typeface="+mn-ea"/>
              </a:rPr>
              <a:t>まで</a:t>
            </a:r>
            <a:endParaRPr lang="en-US" altLang="ja-JP" sz="2000" b="1" dirty="0" smtClean="0">
              <a:solidFill>
                <a:srgbClr val="FF0000"/>
              </a:solidFill>
              <a:latin typeface="+mn-ea"/>
            </a:endParaRPr>
          </a:p>
          <a:p>
            <a:endParaRPr lang="en-US" altLang="ja-JP" sz="2000" b="1" u="sng" dirty="0" smtClean="0"/>
          </a:p>
          <a:p>
            <a:r>
              <a:rPr lang="ja-JP" altLang="en-US" sz="2000" b="1" dirty="0" smtClean="0">
                <a:latin typeface="+mn-ea"/>
              </a:rPr>
              <a:t>（平成２</a:t>
            </a:r>
            <a:r>
              <a:rPr lang="ja-JP" altLang="en-US" sz="2000" b="1" dirty="0">
                <a:latin typeface="+mn-ea"/>
              </a:rPr>
              <a:t>８</a:t>
            </a:r>
            <a:r>
              <a:rPr lang="ja-JP" altLang="en-US" sz="2000" b="1" dirty="0" smtClean="0">
                <a:latin typeface="+mn-ea"/>
              </a:rPr>
              <a:t>年</a:t>
            </a:r>
            <a:r>
              <a:rPr lang="ja-JP" altLang="en-US" sz="2000" b="1" dirty="0">
                <a:latin typeface="+mn-ea"/>
              </a:rPr>
              <a:t>３月まで加算を算定する</a:t>
            </a:r>
            <a:r>
              <a:rPr lang="ja-JP" altLang="en-US" sz="2000" b="1" dirty="0" smtClean="0">
                <a:latin typeface="+mn-ea"/>
              </a:rPr>
              <a:t>場合）</a:t>
            </a:r>
            <a:endParaRPr lang="en-US" altLang="ja-JP" sz="2000" b="1" dirty="0" smtClean="0">
              <a:latin typeface="+mn-ea"/>
            </a:endParaRPr>
          </a:p>
          <a:p>
            <a:endParaRPr lang="en-US" altLang="ja-JP" sz="2000" b="1" u="sng" dirty="0"/>
          </a:p>
          <a:p>
            <a:r>
              <a:rPr lang="ja-JP" altLang="en-US" sz="3200" b="1" u="sng" dirty="0" smtClean="0">
                <a:solidFill>
                  <a:srgbClr val="FF0000"/>
                </a:solidFill>
                <a:latin typeface="+mn-ea"/>
              </a:rPr>
              <a:t>平成２８年７月３１日（日）</a:t>
            </a:r>
            <a:endParaRPr lang="en-US" altLang="ja-JP" sz="3200" b="1" u="sng" dirty="0" smtClean="0">
              <a:solidFill>
                <a:srgbClr val="FF0000"/>
              </a:solidFill>
              <a:latin typeface="+mn-ea"/>
            </a:endParaRPr>
          </a:p>
          <a:p>
            <a:endParaRPr lang="en-US" altLang="ja-JP" sz="2000" dirty="0">
              <a:latin typeface="+mn-ea"/>
            </a:endParaRPr>
          </a:p>
          <a:p>
            <a:r>
              <a:rPr lang="en-US" altLang="ja-JP" sz="2000" b="1" dirty="0" smtClean="0">
                <a:latin typeface="+mn-ea"/>
              </a:rPr>
              <a:t>※</a:t>
            </a:r>
            <a:r>
              <a:rPr lang="ja-JP" altLang="en-US" sz="2000" b="1" dirty="0" smtClean="0">
                <a:latin typeface="+mn-ea"/>
              </a:rPr>
              <a:t>今年度は末日が日曜日の為、指定権者によっては平成</a:t>
            </a:r>
            <a:r>
              <a:rPr lang="en-US" altLang="ja-JP" sz="2000" b="1" dirty="0" smtClean="0">
                <a:latin typeface="+mn-ea"/>
              </a:rPr>
              <a:t>27</a:t>
            </a:r>
            <a:r>
              <a:rPr lang="ja-JP" altLang="en-US" sz="2000" b="1" dirty="0" smtClean="0">
                <a:latin typeface="+mn-ea"/>
              </a:rPr>
              <a:t>年度の提出期限を</a:t>
            </a:r>
            <a:endParaRPr lang="en-US" altLang="ja-JP" sz="2000" b="1" dirty="0" smtClean="0">
              <a:latin typeface="+mn-ea"/>
            </a:endParaRPr>
          </a:p>
          <a:p>
            <a:endParaRPr lang="en-US" altLang="ja-JP" sz="2000" dirty="0">
              <a:latin typeface="+mn-ea"/>
            </a:endParaRPr>
          </a:p>
          <a:p>
            <a:r>
              <a:rPr lang="ja-JP" altLang="en-US" sz="3200" b="1" u="sng" dirty="0" smtClean="0">
                <a:solidFill>
                  <a:srgbClr val="FF0000"/>
                </a:solidFill>
                <a:latin typeface="+mn-ea"/>
              </a:rPr>
              <a:t>平成</a:t>
            </a:r>
            <a:r>
              <a:rPr lang="ja-JP" altLang="en-US" sz="3200" b="1" u="sng" dirty="0">
                <a:solidFill>
                  <a:srgbClr val="FF0000"/>
                </a:solidFill>
                <a:latin typeface="+mn-ea"/>
              </a:rPr>
              <a:t>２８</a:t>
            </a:r>
            <a:r>
              <a:rPr lang="ja-JP" altLang="en-US" sz="3200" b="1" u="sng" dirty="0" smtClean="0">
                <a:solidFill>
                  <a:srgbClr val="FF0000"/>
                </a:solidFill>
                <a:latin typeface="+mn-ea"/>
              </a:rPr>
              <a:t>年</a:t>
            </a:r>
            <a:r>
              <a:rPr lang="ja-JP" altLang="en-US" sz="3200" b="1" u="sng" dirty="0" smtClean="0">
                <a:solidFill>
                  <a:srgbClr val="FF0000"/>
                </a:solidFill>
                <a:latin typeface="+mn-ea"/>
              </a:rPr>
              <a:t>７月２９日（金）</a:t>
            </a:r>
            <a:r>
              <a:rPr lang="ja-JP" altLang="en-US" sz="3200" b="1" dirty="0" smtClean="0">
                <a:solidFill>
                  <a:srgbClr val="FF0000"/>
                </a:solidFill>
                <a:latin typeface="+mn-ea"/>
              </a:rPr>
              <a:t>・</a:t>
            </a:r>
            <a:r>
              <a:rPr lang="ja-JP" altLang="en-US" sz="3200" b="1" u="sng" dirty="0" smtClean="0">
                <a:solidFill>
                  <a:srgbClr val="FF0000"/>
                </a:solidFill>
                <a:latin typeface="+mn-ea"/>
              </a:rPr>
              <a:t>平成２８年８月１日</a:t>
            </a:r>
            <a:r>
              <a:rPr lang="en-US" altLang="ja-JP" sz="3200" b="1" u="sng" dirty="0" smtClean="0">
                <a:solidFill>
                  <a:srgbClr val="FF0000"/>
                </a:solidFill>
                <a:latin typeface="+mn-ea"/>
              </a:rPr>
              <a:t>(</a:t>
            </a:r>
            <a:r>
              <a:rPr lang="ja-JP" altLang="en-US" sz="3200" b="1" u="sng" dirty="0" smtClean="0">
                <a:solidFill>
                  <a:srgbClr val="FF0000"/>
                </a:solidFill>
                <a:latin typeface="+mn-ea"/>
              </a:rPr>
              <a:t>月）</a:t>
            </a:r>
            <a:endParaRPr lang="en-US" altLang="ja-JP" sz="3200" b="1" u="sng" dirty="0" smtClean="0">
              <a:solidFill>
                <a:srgbClr val="FF0000"/>
              </a:solidFill>
              <a:latin typeface="+mn-ea"/>
            </a:endParaRPr>
          </a:p>
          <a:p>
            <a:r>
              <a:rPr lang="ja-JP" altLang="en-US" sz="2000" b="1" dirty="0" smtClean="0">
                <a:latin typeface="+mn-ea"/>
              </a:rPr>
              <a:t>と設定している指定権者も御座います。</a:t>
            </a:r>
            <a:endParaRPr lang="en-US" altLang="ja-JP" sz="2000" b="1" dirty="0" smtClean="0">
              <a:latin typeface="+mn-ea"/>
            </a:endParaRPr>
          </a:p>
          <a:p>
            <a:endParaRPr lang="en-US" altLang="ja-JP" sz="2000" dirty="0">
              <a:latin typeface="+mn-ea"/>
            </a:endParaRPr>
          </a:p>
          <a:p>
            <a:r>
              <a:rPr lang="en-US" altLang="ja-JP" sz="2000" b="1" u="sng" dirty="0" smtClean="0">
                <a:latin typeface="+mn-ea"/>
              </a:rPr>
              <a:t>※</a:t>
            </a:r>
            <a:r>
              <a:rPr lang="ja-JP" altLang="en-US" sz="2000" b="1" u="sng" dirty="0" smtClean="0">
                <a:latin typeface="+mn-ea"/>
              </a:rPr>
              <a:t>提出期限必着、当日消印有効の場合も御座います、必ず指定権者ホームページを御確認下さい。</a:t>
            </a:r>
            <a:endParaRPr lang="en-US" altLang="ja-JP" sz="2000" b="1" u="sng" dirty="0" smtClean="0">
              <a:latin typeface="+mn-ea"/>
            </a:endParaRPr>
          </a:p>
          <a:p>
            <a:endParaRPr lang="en-US" altLang="ja-JP" sz="2000" b="1" u="sng" dirty="0" smtClean="0">
              <a:latin typeface="+mn-ea"/>
            </a:endParaRPr>
          </a:p>
          <a:p>
            <a:r>
              <a:rPr lang="en-US" altLang="ja-JP" sz="2000" b="1" u="sng" dirty="0" smtClean="0">
                <a:latin typeface="+mn-ea"/>
              </a:rPr>
              <a:t>※</a:t>
            </a:r>
            <a:r>
              <a:rPr lang="ja-JP" altLang="en-US" sz="2000" b="1" u="sng" dirty="0" smtClean="0">
                <a:latin typeface="+mn-ea"/>
              </a:rPr>
              <a:t>熊本市は震災の影響で提出期限を平成２８年９月３０日（金）必着</a:t>
            </a:r>
            <a:endParaRPr lang="en-US" altLang="ja-JP" sz="2000" b="1" u="sng" dirty="0" smtClean="0">
              <a:latin typeface="+mn-ea"/>
            </a:endParaRPr>
          </a:p>
        </p:txBody>
      </p:sp>
    </p:spTree>
    <p:extLst>
      <p:ext uri="{BB962C8B-B14F-4D97-AF65-F5344CB8AC3E}">
        <p14:creationId xmlns:p14="http://schemas.microsoft.com/office/powerpoint/2010/main" val="1949929583"/>
      </p:ext>
    </p:extLst>
  </p:cSld>
  <p:clrMapOvr>
    <a:masterClrMapping/>
  </p:clrMapOvr>
  <p:transition>
    <p:newsflash/>
    <p:sndAc>
      <p:stSnd>
        <p:snd r:embed="rId3" name="laser.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67544" y="3140968"/>
            <a:ext cx="5941168" cy="646331"/>
          </a:xfrm>
          <a:prstGeom prst="rect">
            <a:avLst/>
          </a:prstGeom>
          <a:noFill/>
        </p:spPr>
        <p:txBody>
          <a:bodyPr wrap="square" rtlCol="0">
            <a:spAutoFit/>
          </a:bodyPr>
          <a:lstStyle/>
          <a:p>
            <a:endParaRPr kumimoji="1" lang="en-US" altLang="ja-JP" dirty="0" smtClean="0"/>
          </a:p>
          <a:p>
            <a:endParaRPr lang="en-US" altLang="ja-JP" dirty="0" smtClean="0"/>
          </a:p>
        </p:txBody>
      </p:sp>
      <p:sp>
        <p:nvSpPr>
          <p:cNvPr id="6" name="テキスト ボックス 5"/>
          <p:cNvSpPr txBox="1"/>
          <p:nvPr/>
        </p:nvSpPr>
        <p:spPr>
          <a:xfrm>
            <a:off x="179512" y="1064925"/>
            <a:ext cx="8784976" cy="3908762"/>
          </a:xfrm>
          <a:prstGeom prst="rect">
            <a:avLst/>
          </a:prstGeom>
          <a:noFill/>
        </p:spPr>
        <p:txBody>
          <a:bodyPr wrap="square" rtlCol="0">
            <a:spAutoFit/>
          </a:bodyPr>
          <a:lstStyle/>
          <a:p>
            <a:r>
              <a:rPr lang="ja-JP" altLang="en-US" sz="2800" b="1" dirty="0" smtClean="0">
                <a:latin typeface="+mn-ea"/>
              </a:rPr>
              <a:t>提出先</a:t>
            </a:r>
            <a:endParaRPr lang="en-US" altLang="ja-JP" sz="2400" b="1" dirty="0" smtClean="0">
              <a:latin typeface="+mn-ea"/>
            </a:endParaRPr>
          </a:p>
          <a:p>
            <a:endParaRPr lang="en-US" altLang="ja-JP" sz="2000" b="1" dirty="0" smtClean="0">
              <a:latin typeface="+mn-ea"/>
            </a:endParaRPr>
          </a:p>
          <a:p>
            <a:r>
              <a:rPr lang="ja-JP" altLang="en-US" sz="2000" b="1" dirty="0" smtClean="0">
                <a:latin typeface="+mn-ea"/>
              </a:rPr>
              <a:t>平成２８年４月１日地域密着型通所介護移行に当たり、都道府県から市</a:t>
            </a:r>
            <a:r>
              <a:rPr lang="ja-JP" altLang="en-US" sz="2000" b="1" dirty="0" smtClean="0">
                <a:latin typeface="+mn-ea"/>
              </a:rPr>
              <a:t>に</a:t>
            </a:r>
            <a:endParaRPr lang="en-US" altLang="ja-JP" sz="2000" b="1" dirty="0" smtClean="0">
              <a:latin typeface="+mn-ea"/>
            </a:endParaRPr>
          </a:p>
          <a:p>
            <a:r>
              <a:rPr lang="ja-JP" altLang="en-US" sz="2000" b="1" dirty="0" smtClean="0">
                <a:latin typeface="+mn-ea"/>
              </a:rPr>
              <a:t>指定権者</a:t>
            </a:r>
            <a:r>
              <a:rPr lang="ja-JP" altLang="en-US" sz="2000" b="1" dirty="0" smtClean="0">
                <a:latin typeface="+mn-ea"/>
              </a:rPr>
              <a:t>変更となった事業所は提出先が変更となります。</a:t>
            </a:r>
            <a:endParaRPr lang="en-US" altLang="ja-JP" sz="2000" b="1" dirty="0" smtClean="0">
              <a:latin typeface="+mn-ea"/>
            </a:endParaRPr>
          </a:p>
          <a:p>
            <a:endParaRPr lang="en-US" altLang="ja-JP" sz="2000" b="1" dirty="0" smtClean="0">
              <a:latin typeface="+mn-ea"/>
            </a:endParaRPr>
          </a:p>
          <a:p>
            <a:r>
              <a:rPr lang="ja-JP" altLang="en-US" sz="2000" b="1" dirty="0" smtClean="0">
                <a:latin typeface="+mn-ea"/>
              </a:rPr>
              <a:t>・移行前の指定権者のみ</a:t>
            </a:r>
            <a:endParaRPr lang="en-US" altLang="ja-JP" sz="2000" b="1" dirty="0">
              <a:latin typeface="+mn-ea"/>
            </a:endParaRPr>
          </a:p>
          <a:p>
            <a:r>
              <a:rPr lang="ja-JP" altLang="en-US" sz="2000" b="1" dirty="0" smtClean="0">
                <a:latin typeface="+mn-ea"/>
              </a:rPr>
              <a:t>・移行後の指定権者のみ</a:t>
            </a:r>
            <a:endParaRPr lang="en-US" altLang="ja-JP" sz="2000" b="1" dirty="0" smtClean="0">
              <a:latin typeface="+mn-ea"/>
            </a:endParaRPr>
          </a:p>
          <a:p>
            <a:r>
              <a:rPr lang="ja-JP" altLang="en-US" sz="2000" b="1" dirty="0" smtClean="0">
                <a:latin typeface="+mn-ea"/>
              </a:rPr>
              <a:t>・移行前と移行後の指定権者の両方</a:t>
            </a:r>
            <a:endParaRPr lang="en-US" altLang="ja-JP" sz="2000" b="1" dirty="0" smtClean="0">
              <a:latin typeface="+mn-ea"/>
            </a:endParaRPr>
          </a:p>
          <a:p>
            <a:endParaRPr lang="en-US" altLang="ja-JP" sz="2000" b="1" dirty="0" smtClean="0">
              <a:latin typeface="+mn-ea"/>
            </a:endParaRPr>
          </a:p>
          <a:p>
            <a:endParaRPr lang="en-US" altLang="ja-JP" sz="2000" b="1" dirty="0" smtClean="0">
              <a:latin typeface="+mn-ea"/>
            </a:endParaRPr>
          </a:p>
          <a:p>
            <a:r>
              <a:rPr lang="en-US" altLang="ja-JP" sz="2000" b="1" dirty="0">
                <a:latin typeface="+mn-ea"/>
              </a:rPr>
              <a:t>※</a:t>
            </a:r>
            <a:r>
              <a:rPr lang="ja-JP" altLang="en-US" sz="2000" b="1" dirty="0" smtClean="0">
                <a:latin typeface="+mn-ea"/>
              </a:rPr>
              <a:t>提出先が異なる場合が御座います、各指定権者ホームページ</a:t>
            </a:r>
            <a:r>
              <a:rPr lang="ja-JP" altLang="en-US" sz="2000" b="1" dirty="0">
                <a:latin typeface="+mn-ea"/>
              </a:rPr>
              <a:t>ご確認の</a:t>
            </a:r>
            <a:r>
              <a:rPr lang="ja-JP" altLang="en-US" sz="2000" b="1" dirty="0" smtClean="0">
                <a:latin typeface="+mn-ea"/>
              </a:rPr>
              <a:t>上</a:t>
            </a:r>
            <a:endParaRPr lang="en-US" altLang="ja-JP" sz="2000" b="1" dirty="0" smtClean="0">
              <a:latin typeface="+mn-ea"/>
            </a:endParaRPr>
          </a:p>
          <a:p>
            <a:r>
              <a:rPr lang="ja-JP" altLang="en-US" sz="2000" b="1" dirty="0">
                <a:latin typeface="+mn-ea"/>
              </a:rPr>
              <a:t>提出</a:t>
            </a:r>
            <a:r>
              <a:rPr lang="ja-JP" altLang="en-US" sz="2000" b="1" dirty="0" smtClean="0">
                <a:latin typeface="+mn-ea"/>
              </a:rPr>
              <a:t>期限</a:t>
            </a:r>
            <a:r>
              <a:rPr lang="ja-JP" altLang="en-US" sz="2000" b="1" dirty="0">
                <a:latin typeface="+mn-ea"/>
              </a:rPr>
              <a:t>までに御提出下さい</a:t>
            </a:r>
            <a:r>
              <a:rPr lang="ja-JP" altLang="en-US" sz="2000" b="1" dirty="0" smtClean="0">
                <a:latin typeface="+mn-ea"/>
              </a:rPr>
              <a:t>。</a:t>
            </a:r>
            <a:endParaRPr lang="en-US" altLang="ja-JP" sz="2000" b="1" dirty="0">
              <a:latin typeface="+mn-ea"/>
            </a:endParaRPr>
          </a:p>
        </p:txBody>
      </p:sp>
      <p:sp>
        <p:nvSpPr>
          <p:cNvPr id="8" name="スライド番号プレースホルダ 7"/>
          <p:cNvSpPr>
            <a:spLocks noGrp="1"/>
          </p:cNvSpPr>
          <p:nvPr>
            <p:ph type="sldNum" sz="quarter" idx="10"/>
          </p:nvPr>
        </p:nvSpPr>
        <p:spPr/>
        <p:txBody>
          <a:bodyPr/>
          <a:lstStyle/>
          <a:p>
            <a:fld id="{EDE73ACA-261E-4BC9-8A40-0CC419A9CACB}" type="slidenum">
              <a:rPr kumimoji="1" lang="ja-JP" altLang="en-US" smtClean="0"/>
              <a:pPr/>
              <a:t>9</a:t>
            </a:fld>
            <a:endParaRPr kumimoji="1" lang="ja-JP" altLang="en-US"/>
          </a:p>
        </p:txBody>
      </p:sp>
      <p:sp>
        <p:nvSpPr>
          <p:cNvPr id="5" name="テキスト ボックス 4"/>
          <p:cNvSpPr txBox="1"/>
          <p:nvPr/>
        </p:nvSpPr>
        <p:spPr>
          <a:xfrm>
            <a:off x="35496" y="8701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提出先及び提出方法</a:t>
            </a:r>
            <a:endParaRPr kumimoji="1"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167652640"/>
      </p:ext>
    </p:extLst>
  </p:cSld>
  <p:clrMapOvr>
    <a:masterClrMapping/>
  </p:clrMapOvr>
  <p:transition>
    <p:newsflash/>
    <p:sndAc>
      <p:stSnd>
        <p:snd r:embed="rId3" name="laser.wav"/>
      </p:stSnd>
    </p:sndAc>
  </p:transition>
  <p:timing>
    <p:tnLst>
      <p:par>
        <p:cTn id="1" dur="indefinite" restart="never" nodeType="tmRoot"/>
      </p:par>
    </p:tnLst>
  </p:timing>
</p:sld>
</file>

<file path=ppt/theme/theme1.xml><?xml version="1.0" encoding="utf-8"?>
<a:theme xmlns:a="http://schemas.openxmlformats.org/drawingml/2006/main" name="テーマ1">
  <a:themeElements>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通常タイプ">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通常タイプ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通常タイプ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通常タイプ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通常タイプ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通常タイプ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通常タイプ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通常タイプ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通常タイプ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通常タイプ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通常タイプ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通常タイプ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テーマ1</Template>
  <TotalTime>12228</TotalTime>
  <Words>1130</Words>
  <Application>Microsoft Office PowerPoint</Application>
  <PresentationFormat>画面に合わせる (4:3)</PresentationFormat>
  <Paragraphs>142</Paragraphs>
  <Slides>12</Slides>
  <Notes>12</Notes>
  <HiddenSlides>0</HiddenSlides>
  <MMClips>0</MMClips>
  <ScaleCrop>false</ScaleCrop>
  <HeadingPairs>
    <vt:vector size="4" baseType="variant">
      <vt:variant>
        <vt:lpstr>テーマ</vt:lpstr>
      </vt:variant>
      <vt:variant>
        <vt:i4>1</vt:i4>
      </vt:variant>
      <vt:variant>
        <vt:lpstr>スライド タイトル</vt:lpstr>
      </vt:variant>
      <vt:variant>
        <vt:i4>12</vt:i4>
      </vt:variant>
    </vt:vector>
  </HeadingPairs>
  <TitlesOfParts>
    <vt:vector size="13" baseType="lpstr">
      <vt:lpstr>テーマ1</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Windows ユーザー</dc:creator>
  <cp:lastModifiedBy>yoshida</cp:lastModifiedBy>
  <cp:revision>653</cp:revision>
  <cp:lastPrinted>2015-04-21T05:05:12Z</cp:lastPrinted>
  <dcterms:created xsi:type="dcterms:W3CDTF">2013-07-03T01:02:10Z</dcterms:created>
  <dcterms:modified xsi:type="dcterms:W3CDTF">2016-06-13T11:38:24Z</dcterms:modified>
</cp:coreProperties>
</file>