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0"/>
  </p:notesMasterIdLst>
  <p:sldIdLst>
    <p:sldId id="375" r:id="rId2"/>
    <p:sldId id="384" r:id="rId3"/>
    <p:sldId id="389" r:id="rId4"/>
    <p:sldId id="393" r:id="rId5"/>
    <p:sldId id="390" r:id="rId6"/>
    <p:sldId id="394" r:id="rId7"/>
    <p:sldId id="391" r:id="rId8"/>
    <p:sldId id="392" r:id="rId9"/>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a:srgbClr val="008000"/>
    <a:srgbClr val="FFCCCC"/>
    <a:srgbClr val="FFFF00"/>
    <a:srgbClr val="66FF99"/>
    <a:srgbClr val="FF5050"/>
    <a:srgbClr val="B2B2B2"/>
    <a:srgbClr val="800080"/>
    <a:srgbClr val="CAC8C8"/>
    <a:srgbClr val="99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17" autoAdjust="0"/>
    <p:restoredTop sz="93202" autoAdjust="0"/>
  </p:normalViewPr>
  <p:slideViewPr>
    <p:cSldViewPr snapToGrid="0">
      <p:cViewPr varScale="1">
        <p:scale>
          <a:sx n="68" d="100"/>
          <a:sy n="68" d="100"/>
        </p:scale>
        <p:origin x="-1590"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04"/>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7" y="6"/>
            <a:ext cx="2950375" cy="497370"/>
          </a:xfrm>
          <a:prstGeom prst="rect">
            <a:avLst/>
          </a:prstGeom>
          <a:noFill/>
          <a:ln w="9525">
            <a:noFill/>
            <a:miter lim="800000"/>
            <a:headEnd/>
            <a:tailEnd/>
          </a:ln>
          <a:effectLst/>
        </p:spPr>
        <p:txBody>
          <a:bodyPr vert="horz" wrap="square" lIns="95626" tIns="47811" rIns="95626" bIns="47811" numCol="1" anchor="t" anchorCtr="0" compatLnSpc="1">
            <a:prstTxWarp prst="textNoShape">
              <a:avLst/>
            </a:prstTxWarp>
          </a:bodyPr>
          <a:lstStyle>
            <a:lvl1pPr defTabSz="956935">
              <a:defRPr sz="1200"/>
            </a:lvl1pPr>
          </a:lstStyle>
          <a:p>
            <a:endParaRPr lang="en-US" altLang="ja-JP"/>
          </a:p>
        </p:txBody>
      </p:sp>
      <p:sp>
        <p:nvSpPr>
          <p:cNvPr id="5123" name="Rectangle 3"/>
          <p:cNvSpPr>
            <a:spLocks noGrp="1" noChangeArrowheads="1"/>
          </p:cNvSpPr>
          <p:nvPr>
            <p:ph type="dt" idx="1"/>
          </p:nvPr>
        </p:nvSpPr>
        <p:spPr bwMode="auto">
          <a:xfrm>
            <a:off x="3855221" y="6"/>
            <a:ext cx="2950374" cy="497370"/>
          </a:xfrm>
          <a:prstGeom prst="rect">
            <a:avLst/>
          </a:prstGeom>
          <a:noFill/>
          <a:ln w="9525">
            <a:noFill/>
            <a:miter lim="800000"/>
            <a:headEnd/>
            <a:tailEnd/>
          </a:ln>
          <a:effectLst/>
        </p:spPr>
        <p:txBody>
          <a:bodyPr vert="horz" wrap="square" lIns="95626" tIns="47811" rIns="95626" bIns="47811" numCol="1" anchor="t" anchorCtr="0" compatLnSpc="1">
            <a:prstTxWarp prst="textNoShape">
              <a:avLst/>
            </a:prstTxWarp>
          </a:bodyPr>
          <a:lstStyle>
            <a:lvl1pPr algn="r" defTabSz="956935">
              <a:defRPr sz="1200"/>
            </a:lvl1pPr>
          </a:lstStyle>
          <a:p>
            <a:endParaRPr lang="en-US" altLang="ja-JP"/>
          </a:p>
        </p:txBody>
      </p:sp>
      <p:sp>
        <p:nvSpPr>
          <p:cNvPr id="5124" name="Rectangle 4"/>
          <p:cNvSpPr>
            <a:spLocks noGrp="1" noRot="1" noChangeAspect="1" noChangeArrowheads="1" noTextEdit="1"/>
          </p:cNvSpPr>
          <p:nvPr>
            <p:ph type="sldImg" idx="2"/>
          </p:nvPr>
        </p:nvSpPr>
        <p:spPr bwMode="auto">
          <a:xfrm>
            <a:off x="711200" y="744538"/>
            <a:ext cx="5386388" cy="3729037"/>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1855" y="4720988"/>
            <a:ext cx="5445118" cy="4473103"/>
          </a:xfrm>
          <a:prstGeom prst="rect">
            <a:avLst/>
          </a:prstGeom>
          <a:noFill/>
          <a:ln w="9525">
            <a:noFill/>
            <a:miter lim="800000"/>
            <a:headEnd/>
            <a:tailEnd/>
          </a:ln>
          <a:effectLst/>
        </p:spPr>
        <p:txBody>
          <a:bodyPr vert="horz" wrap="square" lIns="95626" tIns="47811" rIns="95626" bIns="4781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126" name="Rectangle 6"/>
          <p:cNvSpPr>
            <a:spLocks noGrp="1" noChangeArrowheads="1"/>
          </p:cNvSpPr>
          <p:nvPr>
            <p:ph type="ftr" sz="quarter" idx="4"/>
          </p:nvPr>
        </p:nvSpPr>
        <p:spPr bwMode="auto">
          <a:xfrm>
            <a:off x="17" y="9440380"/>
            <a:ext cx="2950375" cy="497369"/>
          </a:xfrm>
          <a:prstGeom prst="rect">
            <a:avLst/>
          </a:prstGeom>
          <a:noFill/>
          <a:ln w="9525">
            <a:noFill/>
            <a:miter lim="800000"/>
            <a:headEnd/>
            <a:tailEnd/>
          </a:ln>
          <a:effectLst/>
        </p:spPr>
        <p:txBody>
          <a:bodyPr vert="horz" wrap="square" lIns="95626" tIns="47811" rIns="95626" bIns="47811" numCol="1" anchor="b" anchorCtr="0" compatLnSpc="1">
            <a:prstTxWarp prst="textNoShape">
              <a:avLst/>
            </a:prstTxWarp>
          </a:bodyPr>
          <a:lstStyle>
            <a:lvl1pPr defTabSz="956935">
              <a:defRPr sz="1200"/>
            </a:lvl1pPr>
          </a:lstStyle>
          <a:p>
            <a:endParaRPr lang="en-US" altLang="ja-JP"/>
          </a:p>
        </p:txBody>
      </p:sp>
      <p:sp>
        <p:nvSpPr>
          <p:cNvPr id="5127" name="Rectangle 7"/>
          <p:cNvSpPr>
            <a:spLocks noGrp="1" noChangeArrowheads="1"/>
          </p:cNvSpPr>
          <p:nvPr>
            <p:ph type="sldNum" sz="quarter" idx="5"/>
          </p:nvPr>
        </p:nvSpPr>
        <p:spPr bwMode="auto">
          <a:xfrm>
            <a:off x="3855221" y="9440380"/>
            <a:ext cx="2950374" cy="497369"/>
          </a:xfrm>
          <a:prstGeom prst="rect">
            <a:avLst/>
          </a:prstGeom>
          <a:noFill/>
          <a:ln w="9525">
            <a:noFill/>
            <a:miter lim="800000"/>
            <a:headEnd/>
            <a:tailEnd/>
          </a:ln>
          <a:effectLst/>
        </p:spPr>
        <p:txBody>
          <a:bodyPr vert="horz" wrap="square" lIns="95626" tIns="47811" rIns="95626" bIns="47811" numCol="1" anchor="b" anchorCtr="0" compatLnSpc="1">
            <a:prstTxWarp prst="textNoShape">
              <a:avLst/>
            </a:prstTxWarp>
          </a:bodyPr>
          <a:lstStyle>
            <a:lvl1pPr algn="r" defTabSz="956935">
              <a:defRPr sz="1200"/>
            </a:lvl1pPr>
          </a:lstStyle>
          <a:p>
            <a:fld id="{F2D49F3C-187B-4732-82EE-8BC0F0C7457B}" type="slidenum">
              <a:rPr lang="en-US" altLang="ja-JP"/>
              <a:pPr/>
              <a:t>&lt;#&gt;</a:t>
            </a:fld>
            <a:endParaRPr lang="en-US" altLang="ja-JP"/>
          </a:p>
        </p:txBody>
      </p:sp>
    </p:spTree>
    <p:extLst>
      <p:ext uri="{BB962C8B-B14F-4D97-AF65-F5344CB8AC3E}">
        <p14:creationId xmlns:p14="http://schemas.microsoft.com/office/powerpoint/2010/main" xmlns="" val="8278067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a:t>
            </a:fld>
            <a:endParaRPr lang="en-US" altLang="ja-JP"/>
          </a:p>
        </p:txBody>
      </p:sp>
    </p:spTree>
    <p:extLst>
      <p:ext uri="{BB962C8B-B14F-4D97-AF65-F5344CB8AC3E}">
        <p14:creationId xmlns:p14="http://schemas.microsoft.com/office/powerpoint/2010/main" xmlns="" val="20955286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F9064563-A244-454F-9B1D-F19B781A042E}"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1600200"/>
            <a:ext cx="89154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C16808C2-664E-4718-8770-D477262BE7D3}"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38"/>
            <a:ext cx="653415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D927ADB9-7879-47F8-B470-B48FE686E5B2}"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95300" y="1600200"/>
            <a:ext cx="89154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4CF7052C-847C-450A-B984-944CCFBB9DC6}"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402E1DC0-76CA-4C8F-AFED-E5199D513430}"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FFC8CF8D-D02E-4B84-A8AC-0CE8C8CE668F}"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54F935B1-8096-44F9-9AE6-30B40C6CF24D}"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0B0D809-F802-4E7E-AF1B-0E1E676735E3}"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93FCB9F5-05EA-4292-814A-7EE8D9624B3C}"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A9D643F8-2399-4FB8-8609-FB61AB39E467}"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942E9B08-B142-417A-B2BE-CED7A526987C}" type="slidenum">
              <a:rPr lang="en-US" altLang="ja-JP"/>
              <a:pPr/>
              <a:t>&lt;#&gt;</a:t>
            </a:fld>
            <a:endParaRPr lang="en-US" altLang="ja-JP"/>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0"/>
            <a:ext cx="9906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853488" y="6597650"/>
            <a:ext cx="1052512"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7211A6B5-7D6F-4901-9715-CB7D47E03646}" type="slidenum">
              <a:rPr lang="en-US" altLang="ja-JP"/>
              <a:pPr/>
              <a:t>&lt;#&gt;</a:t>
            </a:fld>
            <a:endParaRPr lang="en-US" altLang="ja-JP"/>
          </a:p>
        </p:txBody>
      </p:sp>
      <p:sp>
        <p:nvSpPr>
          <p:cNvPr id="1446921" name="Rectangle 9"/>
          <p:cNvSpPr>
            <a:spLocks noChangeArrowheads="1"/>
          </p:cNvSpPr>
          <p:nvPr/>
        </p:nvSpPr>
        <p:spPr bwMode="auto">
          <a:xfrm>
            <a:off x="31750" y="6346825"/>
            <a:ext cx="3386138"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6038" y="6359525"/>
            <a:ext cx="700087"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806450" y="6410325"/>
            <a:ext cx="2597150"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5"/>
            <a:ext cx="9906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0"/>
            <a:ext cx="9906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3"/>
            <a:ext cx="9906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8380413" y="111125"/>
            <a:ext cx="1428750"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p:newsflash/>
    <p:sndAc>
      <p:stSnd>
        <p:snd r:embed="rId13" name="laser.wav"/>
      </p:stSnd>
    </p:sndAc>
  </p:transition>
  <p:timing>
    <p:tnLst>
      <p:par>
        <p:cTn id="1" dur="indefinite" restart="never" nodeType="tmRoot"/>
      </p:par>
    </p:tnLst>
  </p:timing>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a:t>
            </a:fld>
            <a:endParaRPr lang="en-US" altLang="ja-JP" sz="100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pic>
        <p:nvPicPr>
          <p:cNvPr id="1016976" name="Picture 144"/>
          <p:cNvPicPr>
            <a:picLocks noChangeAspect="1" noChangeArrowheads="1"/>
          </p:cNvPicPr>
          <p:nvPr/>
        </p:nvPicPr>
        <p:blipFill>
          <a:blip r:embed="rId6" cstate="print"/>
          <a:srcRect/>
          <a:stretch>
            <a:fillRect/>
          </a:stretch>
        </p:blipFill>
        <p:spPr bwMode="auto">
          <a:xfrm>
            <a:off x="58738" y="5822950"/>
            <a:ext cx="9790112" cy="954088"/>
          </a:xfrm>
          <a:prstGeom prst="rect">
            <a:avLst/>
          </a:prstGeom>
          <a:noFill/>
          <a:ln w="38100">
            <a:solidFill>
              <a:srgbClr val="FF6600"/>
            </a:solidFill>
            <a:miter lim="800000"/>
            <a:headEnd/>
            <a:tailEnd/>
          </a:ln>
          <a:effectLst/>
        </p:spPr>
      </p:pic>
      <p:sp>
        <p:nvSpPr>
          <p:cNvPr id="1016979" name="Rectangle 6"/>
          <p:cNvSpPr>
            <a:spLocks noChangeArrowheads="1"/>
          </p:cNvSpPr>
          <p:nvPr/>
        </p:nvSpPr>
        <p:spPr bwMode="auto">
          <a:xfrm>
            <a:off x="1408113" y="5994400"/>
            <a:ext cx="6929437" cy="550863"/>
          </a:xfrm>
          <a:prstGeom prst="rect">
            <a:avLst/>
          </a:prstGeom>
          <a:solidFill>
            <a:schemeClr val="bg1"/>
          </a:solidFill>
          <a:ln w="19050">
            <a:solidFill>
              <a:srgbClr val="808080"/>
            </a:solidFill>
            <a:miter lim="800000"/>
            <a:headEnd/>
            <a:tailEnd/>
          </a:ln>
        </p:spPr>
        <p:txBody>
          <a:bodyPr wrap="none" anchor="ctr"/>
          <a:lstStyle/>
          <a:p>
            <a:pPr algn="ctr"/>
            <a:endParaRPr kumimoji="0" lang="ja-JP" altLang="ja-JP" sz="3000">
              <a:latin typeface="ＭＳ Ｐゴシック" pitchFamily="50" charset="-128"/>
            </a:endParaRPr>
          </a:p>
        </p:txBody>
      </p:sp>
      <p:pic>
        <p:nvPicPr>
          <p:cNvPr id="1016980" name="Picture 7" descr="across_1"/>
          <p:cNvPicPr>
            <a:picLocks noChangeAspect="1" noChangeArrowheads="1"/>
          </p:cNvPicPr>
          <p:nvPr/>
        </p:nvPicPr>
        <p:blipFill>
          <a:blip r:embed="rId7" cstate="print"/>
          <a:srcRect/>
          <a:stretch>
            <a:fillRect/>
          </a:stretch>
        </p:blipFill>
        <p:spPr bwMode="auto">
          <a:xfrm>
            <a:off x="1470025" y="6057900"/>
            <a:ext cx="711200" cy="476250"/>
          </a:xfrm>
          <a:prstGeom prst="rect">
            <a:avLst/>
          </a:prstGeom>
          <a:noFill/>
          <a:ln w="3175">
            <a:solidFill>
              <a:srgbClr val="C0C0C0"/>
            </a:solidFill>
            <a:miter lim="800000"/>
            <a:headEnd/>
            <a:tailEnd/>
          </a:ln>
        </p:spPr>
      </p:pic>
      <p:pic>
        <p:nvPicPr>
          <p:cNvPr id="1016981" name="Picture 8" descr="across_2"/>
          <p:cNvPicPr>
            <a:picLocks noChangeAspect="1" noChangeArrowheads="1"/>
          </p:cNvPicPr>
          <p:nvPr/>
        </p:nvPicPr>
        <p:blipFill>
          <a:blip r:embed="rId8" cstate="print"/>
          <a:srcRect/>
          <a:stretch>
            <a:fillRect/>
          </a:stretch>
        </p:blipFill>
        <p:spPr bwMode="auto">
          <a:xfrm>
            <a:off x="3116263" y="6030913"/>
            <a:ext cx="3552825" cy="495300"/>
          </a:xfrm>
          <a:prstGeom prst="rect">
            <a:avLst/>
          </a:prstGeom>
          <a:noFill/>
          <a:ln w="9525">
            <a:noFill/>
            <a:miter lim="800000"/>
            <a:headEnd/>
            <a:tailEnd/>
          </a:ln>
        </p:spPr>
      </p:pic>
      <p:pic>
        <p:nvPicPr>
          <p:cNvPr id="1016983" name="Picture 151" descr="樹楽ロゴ"/>
          <p:cNvPicPr>
            <a:picLocks noChangeAspect="1" noChangeArrowheads="1"/>
          </p:cNvPicPr>
          <p:nvPr/>
        </p:nvPicPr>
        <p:blipFill>
          <a:blip r:embed="rId9" cstate="print"/>
          <a:srcRect/>
          <a:stretch>
            <a:fillRect/>
          </a:stretch>
        </p:blipFill>
        <p:spPr bwMode="auto">
          <a:xfrm>
            <a:off x="9056688" y="5935663"/>
            <a:ext cx="657225" cy="733425"/>
          </a:xfrm>
          <a:prstGeom prst="rect">
            <a:avLst/>
          </a:prstGeom>
          <a:noFill/>
        </p:spPr>
      </p:pic>
      <p:sp>
        <p:nvSpPr>
          <p:cNvPr id="1017006" name="Rectangle 174"/>
          <p:cNvSpPr>
            <a:spLocks noChangeArrowheads="1"/>
          </p:cNvSpPr>
          <p:nvPr/>
        </p:nvSpPr>
        <p:spPr bwMode="auto">
          <a:xfrm>
            <a:off x="7993063" y="5146675"/>
            <a:ext cx="1855787" cy="550863"/>
          </a:xfrm>
          <a:prstGeom prst="rect">
            <a:avLst/>
          </a:prstGeom>
          <a:solidFill>
            <a:schemeClr val="bg1"/>
          </a:solidFill>
          <a:ln w="12700">
            <a:solidFill>
              <a:schemeClr val="tx1"/>
            </a:solidFill>
            <a:miter lim="800000"/>
            <a:headEnd/>
            <a:tailEnd/>
          </a:ln>
          <a:effectLst/>
        </p:spPr>
        <p:txBody>
          <a:bodyPr wrap="none" lIns="198000" tIns="10800" bIns="10800" anchor="ctr"/>
          <a:lstStyle/>
          <a:p>
            <a:pPr>
              <a:lnSpc>
                <a:spcPct val="130000"/>
              </a:lnSpc>
            </a:pPr>
            <a:r>
              <a:rPr lang="ja-JP" altLang="en-US" sz="1000" dirty="0">
                <a:latin typeface="ＭＳ Ｐゴシック" pitchFamily="50" charset="-128"/>
              </a:rPr>
              <a:t>作成日</a:t>
            </a:r>
            <a:r>
              <a:rPr lang="ja-JP" altLang="en-US" sz="1000" dirty="0" smtClean="0">
                <a:latin typeface="ＭＳ Ｐゴシック" pitchFamily="50" charset="-128"/>
              </a:rPr>
              <a:t>：</a:t>
            </a:r>
            <a:r>
              <a:rPr lang="en-US" altLang="ja-JP" sz="1000" dirty="0" smtClean="0">
                <a:latin typeface="ＭＳ Ｐゴシック" pitchFamily="50" charset="-128"/>
              </a:rPr>
              <a:t>2015</a:t>
            </a:r>
            <a:r>
              <a:rPr lang="ja-JP" altLang="en-US" sz="1000" dirty="0" smtClean="0">
                <a:latin typeface="ＭＳ Ｐゴシック" pitchFamily="50" charset="-128"/>
              </a:rPr>
              <a:t>年</a:t>
            </a:r>
            <a:r>
              <a:rPr lang="en-US" altLang="ja-JP" sz="1000" dirty="0">
                <a:latin typeface="ＭＳ Ｐゴシック" pitchFamily="50" charset="-128"/>
              </a:rPr>
              <a:t>5</a:t>
            </a:r>
            <a:r>
              <a:rPr lang="ja-JP" altLang="en-US" sz="1000" dirty="0" smtClean="0">
                <a:latin typeface="ＭＳ Ｐゴシック" pitchFamily="50" charset="-128"/>
              </a:rPr>
              <a:t>月</a:t>
            </a:r>
            <a:r>
              <a:rPr lang="en-US" altLang="ja-JP" sz="1000" dirty="0" smtClean="0">
                <a:latin typeface="ＭＳ Ｐゴシック" pitchFamily="50" charset="-128"/>
              </a:rPr>
              <a:t>11</a:t>
            </a:r>
            <a:r>
              <a:rPr lang="ja-JP" altLang="en-US" sz="1000" dirty="0" smtClean="0">
                <a:latin typeface="ＭＳ Ｐゴシック" pitchFamily="50" charset="-128"/>
              </a:rPr>
              <a:t>日</a:t>
            </a:r>
            <a:endParaRPr lang="ja-JP" altLang="en-US" sz="1000" dirty="0">
              <a:latin typeface="ＭＳ Ｐゴシック" pitchFamily="50" charset="-128"/>
            </a:endParaRPr>
          </a:p>
        </p:txBody>
      </p:sp>
      <p:sp>
        <p:nvSpPr>
          <p:cNvPr id="1017007" name="AutoShape 175"/>
          <p:cNvSpPr>
            <a:spLocks noChangeArrowheads="1"/>
          </p:cNvSpPr>
          <p:nvPr/>
        </p:nvSpPr>
        <p:spPr bwMode="auto">
          <a:xfrm>
            <a:off x="77788" y="57150"/>
            <a:ext cx="1468437" cy="455613"/>
          </a:xfrm>
          <a:prstGeom prst="roundRect">
            <a:avLst>
              <a:gd name="adj" fmla="val 16667"/>
            </a:avLst>
          </a:prstGeom>
          <a:solidFill>
            <a:srgbClr val="FFCC00"/>
          </a:solidFill>
          <a:ln w="38100">
            <a:solidFill>
              <a:srgbClr val="000000"/>
            </a:solidFill>
            <a:round/>
            <a:headEnd/>
            <a:tailEnd/>
          </a:ln>
          <a:effectLst/>
        </p:spPr>
        <p:txBody>
          <a:bodyPr wrap="none" anchor="ctr"/>
          <a:lstStyle/>
          <a:p>
            <a:pPr algn="ctr"/>
            <a:r>
              <a:rPr lang="ja-JP" altLang="en-US" sz="1600" dirty="0">
                <a:latin typeface="ＭＳ Ｐゴシック" pitchFamily="50" charset="-128"/>
              </a:rPr>
              <a:t>社外秘資料</a:t>
            </a:r>
          </a:p>
        </p:txBody>
      </p:sp>
      <p:sp>
        <p:nvSpPr>
          <p:cNvPr id="1017008" name="AutoShape 176"/>
          <p:cNvSpPr>
            <a:spLocks noChangeArrowheads="1"/>
          </p:cNvSpPr>
          <p:nvPr/>
        </p:nvSpPr>
        <p:spPr bwMode="auto">
          <a:xfrm>
            <a:off x="1654175" y="57150"/>
            <a:ext cx="1468438" cy="455613"/>
          </a:xfrm>
          <a:prstGeom prst="roundRect">
            <a:avLst>
              <a:gd name="adj" fmla="val 16667"/>
            </a:avLst>
          </a:prstGeom>
          <a:solidFill>
            <a:srgbClr val="FFCC99"/>
          </a:solidFill>
          <a:ln w="38100">
            <a:solidFill>
              <a:srgbClr val="000000"/>
            </a:solidFill>
            <a:round/>
            <a:headEnd/>
            <a:tailEnd/>
          </a:ln>
          <a:effectLst/>
        </p:spPr>
        <p:txBody>
          <a:bodyPr wrap="none" anchor="ctr"/>
          <a:lstStyle/>
          <a:p>
            <a:pPr algn="ctr"/>
            <a:r>
              <a:rPr lang="ja-JP" altLang="en-US" sz="1600">
                <a:latin typeface="ＭＳ Ｐゴシック" pitchFamily="50" charset="-128"/>
              </a:rPr>
              <a:t>無断複製禁止</a:t>
            </a:r>
          </a:p>
        </p:txBody>
      </p:sp>
      <p:sp>
        <p:nvSpPr>
          <p:cNvPr id="3" name="タイトル 2"/>
          <p:cNvSpPr>
            <a:spLocks noGrp="1"/>
          </p:cNvSpPr>
          <p:nvPr>
            <p:ph type="ctrTitle"/>
          </p:nvPr>
        </p:nvSpPr>
        <p:spPr/>
        <p:txBody>
          <a:bodyPr/>
          <a:lstStyle/>
          <a:p>
            <a:r>
              <a:rPr lang="ja-JP" altLang="en-US" sz="6000" b="1" dirty="0" smtClean="0"/>
              <a:t>運営推進会議について</a:t>
            </a:r>
            <a:endParaRPr kumimoji="1" lang="ja-JP" altLang="en-US" sz="6000" b="1"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2</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運営推進会議について</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494692"/>
            <a:ext cx="8631382" cy="4393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ja-JP" altLang="ja-JP" sz="1600" dirty="0" smtClean="0">
                <a:solidFill>
                  <a:schemeClr val="tx1"/>
                </a:solidFill>
              </a:rPr>
              <a:t>平成</a:t>
            </a:r>
            <a:r>
              <a:rPr lang="en-US" altLang="ja-JP" sz="1600" dirty="0" smtClean="0">
                <a:solidFill>
                  <a:schemeClr val="tx1"/>
                </a:solidFill>
              </a:rPr>
              <a:t>28</a:t>
            </a:r>
            <a:r>
              <a:rPr lang="ja-JP" altLang="ja-JP" sz="1600" dirty="0" smtClean="0">
                <a:solidFill>
                  <a:schemeClr val="tx1"/>
                </a:solidFill>
              </a:rPr>
              <a:t>年２月５日厚生労働省令第</a:t>
            </a:r>
            <a:r>
              <a:rPr lang="en-US" altLang="ja-JP" sz="1600" dirty="0" smtClean="0">
                <a:solidFill>
                  <a:schemeClr val="tx1"/>
                </a:solidFill>
              </a:rPr>
              <a:t>14</a:t>
            </a:r>
            <a:r>
              <a:rPr lang="ja-JP" altLang="ja-JP" sz="1600" dirty="0" smtClean="0">
                <a:solidFill>
                  <a:schemeClr val="tx1"/>
                </a:solidFill>
              </a:rPr>
              <a:t>号により、指定地域密着型サービスの事業の人員、設備及び運営に関する基準の一部が改正され、地域密着型通所介護が創設されました（平成</a:t>
            </a:r>
            <a:r>
              <a:rPr lang="en-US" altLang="ja-JP" sz="1600" dirty="0" smtClean="0">
                <a:solidFill>
                  <a:schemeClr val="tx1"/>
                </a:solidFill>
              </a:rPr>
              <a:t>28</a:t>
            </a:r>
            <a:r>
              <a:rPr lang="ja-JP" altLang="ja-JP" sz="1600" dirty="0" smtClean="0">
                <a:solidFill>
                  <a:schemeClr val="tx1"/>
                </a:solidFill>
              </a:rPr>
              <a:t>年４月１日施行）。その第</a:t>
            </a:r>
            <a:r>
              <a:rPr lang="en-US" altLang="ja-JP" sz="1600" dirty="0" smtClean="0">
                <a:solidFill>
                  <a:schemeClr val="tx1"/>
                </a:solidFill>
              </a:rPr>
              <a:t>34</a:t>
            </a:r>
            <a:r>
              <a:rPr lang="ja-JP" altLang="ja-JP" sz="1600" dirty="0" smtClean="0">
                <a:solidFill>
                  <a:schemeClr val="tx1"/>
                </a:solidFill>
              </a:rPr>
              <a:t>条に運営推進会議についての記載があります</a:t>
            </a:r>
            <a:r>
              <a:rPr lang="ja-JP" altLang="en-US" sz="1600" dirty="0" smtClean="0">
                <a:solidFill>
                  <a:schemeClr val="tx1"/>
                </a:solidFill>
              </a:rPr>
              <a:t>。（下記にて抜粋）</a:t>
            </a:r>
            <a:endParaRPr lang="en-US" altLang="ja-JP" sz="1600" dirty="0" smtClean="0">
              <a:solidFill>
                <a:schemeClr val="tx1"/>
              </a:solidFill>
            </a:endParaRPr>
          </a:p>
          <a:p>
            <a:pPr>
              <a:buNone/>
            </a:pPr>
            <a:endParaRPr lang="en-US" altLang="ja-JP" sz="1600" dirty="0" smtClean="0">
              <a:solidFill>
                <a:schemeClr val="tx1"/>
              </a:solidFill>
            </a:endParaRPr>
          </a:p>
          <a:p>
            <a:pPr>
              <a:buNone/>
            </a:pPr>
            <a:endParaRPr lang="en-US" altLang="ja-JP" sz="1600"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p:txBody>
      </p:sp>
      <p:sp>
        <p:nvSpPr>
          <p:cNvPr id="6" name="タイトル 5"/>
          <p:cNvSpPr txBox="1">
            <a:spLocks/>
          </p:cNvSpPr>
          <p:nvPr/>
        </p:nvSpPr>
        <p:spPr>
          <a:xfrm>
            <a:off x="495300" y="731520"/>
            <a:ext cx="8915400" cy="71745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400" b="0" i="0" u="none" strike="noStrike" kern="0" cap="none" spc="0" normalizeH="0" baseline="0" noProof="0" dirty="0" smtClean="0">
                <a:ln>
                  <a:noFill/>
                </a:ln>
                <a:solidFill>
                  <a:schemeClr val="tx2"/>
                </a:solidFill>
                <a:effectLst/>
                <a:uLnTx/>
                <a:uFillTx/>
                <a:latin typeface="+mj-lt"/>
                <a:ea typeface="+mj-ea"/>
                <a:cs typeface="+mj-cs"/>
              </a:rPr>
              <a:t>運営推進会議とは？</a:t>
            </a:r>
            <a:endParaRPr kumimoji="1" lang="ja-JP" altLang="en-US" sz="4400" b="0" i="0" u="none" strike="noStrike" kern="0" cap="none" spc="0" normalizeH="0" baseline="0" noProof="0" dirty="0">
              <a:ln>
                <a:noFill/>
              </a:ln>
              <a:solidFill>
                <a:schemeClr val="tx2"/>
              </a:solidFill>
              <a:effectLst/>
              <a:uLnTx/>
              <a:uFillTx/>
              <a:latin typeface="+mj-lt"/>
              <a:ea typeface="+mj-ea"/>
              <a:cs typeface="+mj-cs"/>
            </a:endParaRPr>
          </a:p>
        </p:txBody>
      </p:sp>
      <p:sp>
        <p:nvSpPr>
          <p:cNvPr id="7" name="正方形/長方形 6"/>
          <p:cNvSpPr/>
          <p:nvPr/>
        </p:nvSpPr>
        <p:spPr>
          <a:xfrm>
            <a:off x="625340" y="2607883"/>
            <a:ext cx="8651631" cy="34325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ja-JP" altLang="en-US" sz="1600" dirty="0" smtClean="0">
                <a:solidFill>
                  <a:schemeClr val="tx1"/>
                </a:solidFill>
              </a:rPr>
              <a:t>　</a:t>
            </a:r>
            <a:r>
              <a:rPr lang="ja-JP" altLang="ja-JP" sz="1400" dirty="0" smtClean="0">
                <a:solidFill>
                  <a:schemeClr val="tx1"/>
                </a:solidFill>
              </a:rPr>
              <a:t>　</a:t>
            </a:r>
            <a:r>
              <a:rPr lang="ja-JP" altLang="ja-JP" sz="1600" dirty="0" smtClean="0">
                <a:solidFill>
                  <a:schemeClr val="tx1"/>
                </a:solidFill>
              </a:rPr>
              <a:t>（地域との連携等）</a:t>
            </a:r>
          </a:p>
          <a:p>
            <a:pPr>
              <a:buNone/>
            </a:pPr>
            <a:r>
              <a:rPr lang="ja-JP" altLang="ja-JP" sz="1600" dirty="0" smtClean="0">
                <a:solidFill>
                  <a:schemeClr val="tx1"/>
                </a:solidFill>
              </a:rPr>
              <a:t>第</a:t>
            </a:r>
            <a:r>
              <a:rPr lang="en-US" altLang="ja-JP" sz="1600" dirty="0" smtClean="0">
                <a:solidFill>
                  <a:schemeClr val="tx1"/>
                </a:solidFill>
              </a:rPr>
              <a:t>34</a:t>
            </a:r>
            <a:r>
              <a:rPr lang="ja-JP" altLang="ja-JP" sz="1600" dirty="0" smtClean="0">
                <a:solidFill>
                  <a:schemeClr val="tx1"/>
                </a:solidFill>
              </a:rPr>
              <a:t>条　指定地域密着型通所介護事業者は、指定地域密着型通所介護の提供に当たっては、利用者、利用者の家族、地域住民の代表者、指定地域密着型通所介護事業所が所在する市町村の職員又は当該指定地域密着型通所介護事業所が所在する区域を管轄する法第</a:t>
            </a:r>
            <a:r>
              <a:rPr lang="en-US" altLang="ja-JP" sz="1600" dirty="0" smtClean="0">
                <a:solidFill>
                  <a:schemeClr val="tx1"/>
                </a:solidFill>
              </a:rPr>
              <a:t>115</a:t>
            </a:r>
            <a:r>
              <a:rPr lang="ja-JP" altLang="ja-JP" sz="1600" dirty="0" smtClean="0">
                <a:solidFill>
                  <a:schemeClr val="tx1"/>
                </a:solidFill>
              </a:rPr>
              <a:t>条の</a:t>
            </a:r>
            <a:r>
              <a:rPr lang="en-US" altLang="ja-JP" sz="1600" dirty="0" smtClean="0">
                <a:solidFill>
                  <a:schemeClr val="tx1"/>
                </a:solidFill>
              </a:rPr>
              <a:t>46</a:t>
            </a:r>
            <a:r>
              <a:rPr lang="ja-JP" altLang="ja-JP" sz="1600" dirty="0" smtClean="0">
                <a:solidFill>
                  <a:schemeClr val="tx1"/>
                </a:solidFill>
              </a:rPr>
              <a:t>第１項に規定する地域包括支援センターの職員、地域密着型通所介護について知見を有する者等により構成される協議会（以下この項において「運営推進会議」という。）を設置し、おおむね６月に１回以上、運営推進会議に対し活動状況を報告し、運営推進会議による評価を受けるとともに、運営推進会議から必要な要望、助言等を聴く機会を設けなければならない。</a:t>
            </a:r>
          </a:p>
          <a:p>
            <a:pPr>
              <a:buNone/>
            </a:pPr>
            <a:r>
              <a:rPr lang="ja-JP" altLang="ja-JP" sz="1600" dirty="0" smtClean="0">
                <a:solidFill>
                  <a:schemeClr val="tx1"/>
                </a:solidFill>
              </a:rPr>
              <a:t>２　指定地域密着型通所介護事業者は、前項の報告、評価、要望、助言等についての記録を作成するとともに、当該記録を公表しなければならない。</a:t>
            </a:r>
          </a:p>
          <a:p>
            <a:pPr>
              <a:buNone/>
            </a:pPr>
            <a:r>
              <a:rPr lang="ja-JP" altLang="ja-JP" sz="1600" dirty="0" smtClean="0">
                <a:solidFill>
                  <a:schemeClr val="tx1"/>
                </a:solidFill>
              </a:rPr>
              <a:t>３　指定地域密着型通所介護事業者は、その事業の運営に当たっては、地域住民又はその自発的な活動等との連携及び協力を行う等の地域との交流を図らなければならない。</a:t>
            </a:r>
          </a:p>
          <a:p>
            <a:pPr>
              <a:buNone/>
            </a:pPr>
            <a:r>
              <a:rPr lang="ja-JP" altLang="ja-JP" sz="1600" dirty="0" smtClean="0">
                <a:solidFill>
                  <a:schemeClr val="tx1"/>
                </a:solidFill>
              </a:rPr>
              <a:t>４・５　略</a:t>
            </a:r>
          </a:p>
          <a:p>
            <a:pPr algn="ctr"/>
            <a:endParaRPr kumimoji="1" lang="ja-JP" altLang="en-US" dirty="0">
              <a:solidFill>
                <a:schemeClr val="tx1"/>
              </a:solidFill>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3</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運営推進会議について</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494692"/>
            <a:ext cx="8631382" cy="4393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endParaRPr lang="en-US" altLang="ja-JP" sz="1600" dirty="0" smtClean="0">
              <a:solidFill>
                <a:schemeClr val="tx1"/>
              </a:solidFill>
            </a:endParaRPr>
          </a:p>
          <a:p>
            <a:pPr>
              <a:buNone/>
            </a:pPr>
            <a:endParaRPr lang="en-US" altLang="ja-JP" sz="1600" dirty="0" smtClean="0">
              <a:solidFill>
                <a:schemeClr val="tx1"/>
              </a:solidFill>
            </a:endParaRPr>
          </a:p>
          <a:p>
            <a:pPr>
              <a:buNone/>
            </a:pPr>
            <a:endParaRPr lang="en-US" altLang="ja-JP" sz="1600"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pPr>
              <a:buNone/>
            </a:pPr>
            <a:r>
              <a:rPr lang="ja-JP" altLang="en-US" sz="2000" b="1" dirty="0" smtClean="0">
                <a:solidFill>
                  <a:schemeClr val="tx1"/>
                </a:solidFill>
              </a:rPr>
              <a:t>目的</a:t>
            </a:r>
            <a:endParaRPr lang="en-US" altLang="ja-JP" sz="2000" b="1" dirty="0" smtClean="0">
              <a:solidFill>
                <a:schemeClr val="tx1"/>
              </a:solidFill>
            </a:endParaRPr>
          </a:p>
          <a:p>
            <a:pPr>
              <a:buNone/>
            </a:pPr>
            <a:r>
              <a:rPr lang="ja-JP" altLang="en-US" dirty="0" smtClean="0">
                <a:solidFill>
                  <a:schemeClr val="tx1"/>
                </a:solidFill>
              </a:rPr>
              <a:t>　</a:t>
            </a:r>
            <a:r>
              <a:rPr lang="ja-JP" altLang="ja-JP" sz="1600" dirty="0" smtClean="0">
                <a:solidFill>
                  <a:schemeClr val="tx1"/>
                </a:solidFill>
              </a:rPr>
              <a:t>指定地域密着型通所介護事業所が、利用者、市職員、地域住民の代表者等に対し、提供</a:t>
            </a:r>
            <a:r>
              <a:rPr lang="ja-JP" altLang="ja-JP" sz="1600" dirty="0" smtClean="0">
                <a:solidFill>
                  <a:schemeClr val="tx1"/>
                </a:solidFill>
              </a:rPr>
              <a:t>している</a:t>
            </a:r>
            <a:r>
              <a:rPr lang="ja-JP" altLang="ja-JP" sz="1600" dirty="0" smtClean="0">
                <a:solidFill>
                  <a:schemeClr val="tx1"/>
                </a:solidFill>
              </a:rPr>
              <a:t>サービスの内容等を明らかにすることにより、事業所による利用者の「抱え込み」を防止し、地域に開かれたサービスとすることで、サービスの質の確保を図ることを目的とするもの</a:t>
            </a:r>
            <a:r>
              <a:rPr lang="ja-JP" altLang="en-US" sz="1600" dirty="0" smtClean="0">
                <a:solidFill>
                  <a:schemeClr val="tx1"/>
                </a:solidFill>
              </a:rPr>
              <a:t>。</a:t>
            </a:r>
            <a:r>
              <a:rPr lang="ja-JP" altLang="ja-JP" sz="1600" dirty="0" smtClean="0">
                <a:solidFill>
                  <a:schemeClr val="tx1"/>
                </a:solidFill>
              </a:rPr>
              <a:t>とされています。</a:t>
            </a:r>
            <a:endParaRPr lang="en-US" altLang="ja-JP" dirty="0" smtClean="0">
              <a:solidFill>
                <a:schemeClr val="tx1"/>
              </a:solidFill>
            </a:endParaRPr>
          </a:p>
          <a:p>
            <a:pPr>
              <a:buNone/>
            </a:pPr>
            <a:endParaRPr lang="en-US" altLang="ja-JP" dirty="0" smtClean="0">
              <a:solidFill>
                <a:schemeClr val="tx1"/>
              </a:solidFill>
            </a:endParaRPr>
          </a:p>
          <a:p>
            <a:r>
              <a:rPr lang="ja-JP" altLang="ja-JP" sz="2000" b="1" dirty="0" smtClean="0">
                <a:solidFill>
                  <a:schemeClr val="tx1"/>
                </a:solidFill>
              </a:rPr>
              <a:t>運営推進会議の内容</a:t>
            </a:r>
          </a:p>
          <a:p>
            <a:r>
              <a:rPr lang="ja-JP" altLang="en-US" dirty="0" smtClean="0">
                <a:solidFill>
                  <a:schemeClr val="tx1"/>
                </a:solidFill>
              </a:rPr>
              <a:t>　</a:t>
            </a:r>
            <a:r>
              <a:rPr lang="ja-JP" altLang="ja-JP" sz="1600" dirty="0" smtClean="0">
                <a:solidFill>
                  <a:schemeClr val="tx1"/>
                </a:solidFill>
              </a:rPr>
              <a:t>議題</a:t>
            </a:r>
            <a:r>
              <a:rPr lang="ja-JP" altLang="en-US" sz="1600" dirty="0" smtClean="0">
                <a:solidFill>
                  <a:schemeClr val="tx1"/>
                </a:solidFill>
              </a:rPr>
              <a:t>・</a:t>
            </a:r>
            <a:r>
              <a:rPr lang="ja-JP" altLang="ja-JP" sz="1600" dirty="0" smtClean="0">
                <a:solidFill>
                  <a:schemeClr val="tx1"/>
                </a:solidFill>
              </a:rPr>
              <a:t>検討内容として下記のものが考えられます。</a:t>
            </a:r>
            <a:endParaRPr lang="en-US" altLang="ja-JP" sz="1600" dirty="0" smtClean="0">
              <a:solidFill>
                <a:schemeClr val="tx1"/>
              </a:solidFill>
            </a:endParaRPr>
          </a:p>
          <a:p>
            <a:r>
              <a:rPr lang="en-US" altLang="ja-JP" sz="1600" dirty="0" smtClean="0">
                <a:solidFill>
                  <a:schemeClr val="tx1"/>
                </a:solidFill>
              </a:rPr>
              <a:t>(</a:t>
            </a:r>
            <a:r>
              <a:rPr lang="ja-JP" altLang="ja-JP" sz="1600" dirty="0" smtClean="0">
                <a:solidFill>
                  <a:schemeClr val="tx1"/>
                </a:solidFill>
              </a:rPr>
              <a:t>例</a:t>
            </a:r>
            <a:r>
              <a:rPr lang="en-US" altLang="ja-JP" sz="1600" dirty="0" smtClean="0">
                <a:solidFill>
                  <a:schemeClr val="tx1"/>
                </a:solidFill>
              </a:rPr>
              <a:t>)</a:t>
            </a:r>
            <a:r>
              <a:rPr lang="ja-JP" altLang="ja-JP" sz="1600" dirty="0" smtClean="0">
                <a:solidFill>
                  <a:schemeClr val="tx1"/>
                </a:solidFill>
              </a:rPr>
              <a:t>　事業所の運営方針説明、活動状況（行事等、レクリエーション等）報告、利用者の状況報告、利用状況（人数、介護度等）報告、防火・防災訓練実施の検討、地域行事への参加の検討、利用者や家族からの要望及び苦情等に関する報告、地域住民代表からの要望や意見、ヒヤリハット・事故報告、職員の研修状況報告、実地指導結果報告、感染症（インフルエンザ）対策報告</a:t>
            </a:r>
            <a:endParaRPr lang="en-US" altLang="ja-JP" sz="1600" dirty="0" smtClean="0">
              <a:solidFill>
                <a:schemeClr val="tx1"/>
              </a:solidFill>
            </a:endParaRPr>
          </a:p>
          <a:p>
            <a:endParaRPr lang="en-US" altLang="ja-JP" dirty="0" smtClean="0">
              <a:solidFill>
                <a:schemeClr val="tx1"/>
              </a:solidFill>
            </a:endParaRPr>
          </a:p>
          <a:p>
            <a:r>
              <a:rPr lang="en-US" altLang="ja-JP" sz="1600" b="1" dirty="0" smtClean="0">
                <a:solidFill>
                  <a:schemeClr val="tx1"/>
                </a:solidFill>
              </a:rPr>
              <a:t>※</a:t>
            </a:r>
            <a:r>
              <a:rPr lang="ja-JP" altLang="en-US" sz="1600" b="1" dirty="0" smtClean="0">
                <a:solidFill>
                  <a:schemeClr val="tx1"/>
                </a:solidFill>
              </a:rPr>
              <a:t>上記</a:t>
            </a:r>
            <a:r>
              <a:rPr lang="ja-JP" altLang="ja-JP" sz="1600" b="1" dirty="0" smtClean="0">
                <a:solidFill>
                  <a:schemeClr val="tx1"/>
                </a:solidFill>
              </a:rPr>
              <a:t>は例</a:t>
            </a:r>
            <a:r>
              <a:rPr lang="ja-JP" altLang="en-US" sz="1600" b="1" dirty="0" smtClean="0">
                <a:solidFill>
                  <a:schemeClr val="tx1"/>
                </a:solidFill>
              </a:rPr>
              <a:t>の為、開催に際しましては行政に確認して頂き、各事業所にて</a:t>
            </a:r>
            <a:r>
              <a:rPr lang="ja-JP" altLang="ja-JP" sz="1600" b="1" dirty="0" smtClean="0">
                <a:solidFill>
                  <a:schemeClr val="tx1"/>
                </a:solidFill>
              </a:rPr>
              <a:t>運営推進会議に報告した</a:t>
            </a:r>
            <a:r>
              <a:rPr lang="ja-JP" altLang="en-US" sz="1600" b="1" dirty="0" smtClean="0">
                <a:solidFill>
                  <a:schemeClr val="tx1"/>
                </a:solidFill>
              </a:rPr>
              <a:t>方が</a:t>
            </a:r>
            <a:r>
              <a:rPr lang="ja-JP" altLang="ja-JP" sz="1600" b="1" dirty="0" smtClean="0">
                <a:solidFill>
                  <a:schemeClr val="tx1"/>
                </a:solidFill>
              </a:rPr>
              <a:t>よい、意見を聴取したいと判断されるものを議題と</a:t>
            </a:r>
            <a:r>
              <a:rPr lang="ja-JP" altLang="en-US" sz="1600" b="1" dirty="0" smtClean="0">
                <a:solidFill>
                  <a:schemeClr val="tx1"/>
                </a:solidFill>
              </a:rPr>
              <a:t>して頂きますようお願い致します。</a:t>
            </a:r>
            <a:endParaRPr lang="ja-JP" altLang="ja-JP" sz="1600" b="1" dirty="0" smtClean="0">
              <a:solidFill>
                <a:schemeClr val="tx1"/>
              </a:solidFill>
            </a:endParaRPr>
          </a:p>
          <a:p>
            <a:r>
              <a:rPr lang="ja-JP" altLang="ja-JP" dirty="0" smtClean="0">
                <a:solidFill>
                  <a:schemeClr val="tx1"/>
                </a:solidFill>
              </a:rPr>
              <a:t>　</a:t>
            </a: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p:txBody>
      </p:sp>
      <p:sp>
        <p:nvSpPr>
          <p:cNvPr id="6" name="タイトル 5"/>
          <p:cNvSpPr txBox="1">
            <a:spLocks/>
          </p:cNvSpPr>
          <p:nvPr/>
        </p:nvSpPr>
        <p:spPr>
          <a:xfrm>
            <a:off x="495300" y="731520"/>
            <a:ext cx="8915400" cy="71745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400" b="0" i="0" u="none" strike="noStrike" kern="0" cap="none" spc="0" normalizeH="0" baseline="0" noProof="0" dirty="0" smtClean="0">
                <a:ln>
                  <a:noFill/>
                </a:ln>
                <a:solidFill>
                  <a:schemeClr val="tx2"/>
                </a:solidFill>
                <a:effectLst/>
                <a:uLnTx/>
                <a:uFillTx/>
                <a:latin typeface="+mj-lt"/>
                <a:ea typeface="+mj-ea"/>
                <a:cs typeface="+mj-cs"/>
              </a:rPr>
              <a:t>運営推進会議とは？②</a:t>
            </a:r>
            <a:endParaRPr kumimoji="1" lang="ja-JP" alt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4</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運営推進会議について</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494692"/>
            <a:ext cx="8631382" cy="4393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endParaRPr lang="en-US" altLang="ja-JP" sz="1600" dirty="0" smtClean="0">
              <a:solidFill>
                <a:schemeClr val="tx1"/>
              </a:solidFill>
            </a:endParaRPr>
          </a:p>
          <a:p>
            <a:pPr>
              <a:buNone/>
            </a:pPr>
            <a:endParaRPr lang="en-US" altLang="ja-JP" sz="1600" dirty="0" smtClean="0">
              <a:solidFill>
                <a:schemeClr val="tx1"/>
              </a:solidFill>
            </a:endParaRPr>
          </a:p>
          <a:p>
            <a:pPr>
              <a:buNone/>
            </a:pPr>
            <a:endParaRPr lang="en-US" altLang="ja-JP" sz="1600"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r>
              <a:rPr lang="ja-JP" altLang="en-US" sz="1600" dirty="0" smtClean="0">
                <a:solidFill>
                  <a:schemeClr val="tx1"/>
                </a:solidFill>
              </a:rPr>
              <a:t>　</a:t>
            </a:r>
            <a:r>
              <a:rPr lang="ja-JP" altLang="en-US" sz="2000" b="1" dirty="0" smtClean="0">
                <a:solidFill>
                  <a:schemeClr val="tx1"/>
                </a:solidFill>
              </a:rPr>
              <a:t>〇</a:t>
            </a:r>
            <a:r>
              <a:rPr lang="ja-JP" altLang="ja-JP" sz="2000" b="1" dirty="0" smtClean="0">
                <a:solidFill>
                  <a:schemeClr val="tx1"/>
                </a:solidFill>
              </a:rPr>
              <a:t>会議</a:t>
            </a:r>
            <a:r>
              <a:rPr lang="ja-JP" altLang="ja-JP" sz="2000" b="1" dirty="0" smtClean="0">
                <a:solidFill>
                  <a:schemeClr val="tx1"/>
                </a:solidFill>
              </a:rPr>
              <a:t>の進行役</a:t>
            </a:r>
            <a:endParaRPr lang="ja-JP" altLang="ja-JP" sz="1600" b="1" dirty="0" smtClean="0">
              <a:solidFill>
                <a:schemeClr val="tx1"/>
              </a:solidFill>
            </a:endParaRPr>
          </a:p>
          <a:p>
            <a:r>
              <a:rPr lang="ja-JP" altLang="ja-JP" sz="1600" dirty="0" smtClean="0">
                <a:solidFill>
                  <a:schemeClr val="tx1"/>
                </a:solidFill>
              </a:rPr>
              <a:t>　　</a:t>
            </a:r>
            <a:r>
              <a:rPr lang="ja-JP" altLang="ja-JP" sz="1600" dirty="0" smtClean="0">
                <a:solidFill>
                  <a:schemeClr val="tx1"/>
                </a:solidFill>
              </a:rPr>
              <a:t>特</a:t>
            </a:r>
            <a:r>
              <a:rPr lang="ja-JP" altLang="en-US" sz="1600" dirty="0" smtClean="0">
                <a:solidFill>
                  <a:schemeClr val="tx1"/>
                </a:solidFill>
              </a:rPr>
              <a:t>段</a:t>
            </a:r>
            <a:r>
              <a:rPr lang="ja-JP" altLang="ja-JP" sz="1600" dirty="0" smtClean="0">
                <a:solidFill>
                  <a:schemeClr val="tx1"/>
                </a:solidFill>
              </a:rPr>
              <a:t>決まり</a:t>
            </a:r>
            <a:r>
              <a:rPr lang="ja-JP" altLang="ja-JP" sz="1600" dirty="0" smtClean="0">
                <a:solidFill>
                  <a:schemeClr val="tx1"/>
                </a:solidFill>
              </a:rPr>
              <a:t>はありませんが</a:t>
            </a:r>
            <a:r>
              <a:rPr lang="ja-JP" altLang="ja-JP" sz="1600" dirty="0" smtClean="0">
                <a:solidFill>
                  <a:schemeClr val="tx1"/>
                </a:solidFill>
              </a:rPr>
              <a:t>、</a:t>
            </a:r>
            <a:r>
              <a:rPr lang="ja-JP" altLang="en-US" sz="1600" dirty="0" smtClean="0">
                <a:solidFill>
                  <a:schemeClr val="tx1"/>
                </a:solidFill>
              </a:rPr>
              <a:t>既に</a:t>
            </a:r>
            <a:r>
              <a:rPr lang="ja-JP" altLang="ja-JP" sz="1600" dirty="0" smtClean="0">
                <a:solidFill>
                  <a:schemeClr val="tx1"/>
                </a:solidFill>
              </a:rPr>
              <a:t>運営</a:t>
            </a:r>
            <a:r>
              <a:rPr lang="ja-JP" altLang="ja-JP" sz="1600" dirty="0" smtClean="0">
                <a:solidFill>
                  <a:schemeClr val="tx1"/>
                </a:solidFill>
              </a:rPr>
              <a:t>推進会議を行っている地域密着型サービス事業所では、</a:t>
            </a:r>
            <a:r>
              <a:rPr lang="ja-JP" altLang="ja-JP" sz="1600" dirty="0" smtClean="0">
                <a:solidFill>
                  <a:schemeClr val="tx1"/>
                </a:solidFill>
              </a:rPr>
              <a:t>ほとんど管理者</a:t>
            </a:r>
            <a:r>
              <a:rPr lang="ja-JP" altLang="ja-JP" sz="1600" dirty="0" smtClean="0">
                <a:solidFill>
                  <a:schemeClr val="tx1"/>
                </a:solidFill>
              </a:rPr>
              <a:t>により会議を進行します</a:t>
            </a:r>
            <a:r>
              <a:rPr lang="ja-JP" altLang="ja-JP" sz="1600" dirty="0" smtClean="0">
                <a:solidFill>
                  <a:schemeClr val="tx1"/>
                </a:solidFill>
              </a:rPr>
              <a:t>。</a:t>
            </a:r>
            <a:r>
              <a:rPr lang="en-US" altLang="ja-JP" sz="1600" dirty="0" smtClean="0">
                <a:solidFill>
                  <a:schemeClr val="tx1"/>
                </a:solidFill>
              </a:rPr>
              <a:t>※</a:t>
            </a:r>
            <a:r>
              <a:rPr lang="ja-JP" altLang="ja-JP" sz="1600" dirty="0" smtClean="0">
                <a:solidFill>
                  <a:schemeClr val="tx1"/>
                </a:solidFill>
              </a:rPr>
              <a:t>他</a:t>
            </a:r>
            <a:r>
              <a:rPr lang="ja-JP" altLang="ja-JP" sz="1600" dirty="0" smtClean="0">
                <a:solidFill>
                  <a:schemeClr val="tx1"/>
                </a:solidFill>
              </a:rPr>
              <a:t>の従業者</a:t>
            </a:r>
            <a:r>
              <a:rPr lang="ja-JP" altLang="ja-JP" sz="1600" dirty="0" smtClean="0">
                <a:solidFill>
                  <a:schemeClr val="tx1"/>
                </a:solidFill>
              </a:rPr>
              <a:t>等が</a:t>
            </a:r>
            <a:r>
              <a:rPr lang="ja-JP" altLang="en-US" sz="1600" dirty="0" smtClean="0">
                <a:solidFill>
                  <a:schemeClr val="tx1"/>
                </a:solidFill>
              </a:rPr>
              <a:t>進行役を</a:t>
            </a:r>
            <a:r>
              <a:rPr lang="ja-JP" altLang="ja-JP" sz="1600" dirty="0" smtClean="0">
                <a:solidFill>
                  <a:schemeClr val="tx1"/>
                </a:solidFill>
              </a:rPr>
              <a:t>行っても</a:t>
            </a:r>
            <a:r>
              <a:rPr lang="ja-JP" altLang="en-US" sz="1600" dirty="0" smtClean="0">
                <a:solidFill>
                  <a:schemeClr val="tx1"/>
                </a:solidFill>
              </a:rPr>
              <a:t>問題御座いません。</a:t>
            </a:r>
            <a:endParaRPr lang="ja-JP" altLang="ja-JP" sz="1600" dirty="0" smtClean="0">
              <a:solidFill>
                <a:schemeClr val="tx1"/>
              </a:solidFill>
            </a:endParaRPr>
          </a:p>
          <a:p>
            <a:r>
              <a:rPr lang="ja-JP" altLang="en-US" sz="1600" dirty="0" smtClean="0">
                <a:solidFill>
                  <a:schemeClr val="tx1"/>
                </a:solidFill>
              </a:rPr>
              <a:t>　</a:t>
            </a:r>
            <a:endParaRPr lang="en-US" altLang="ja-JP" sz="1600" dirty="0" smtClean="0">
              <a:solidFill>
                <a:schemeClr val="tx1"/>
              </a:solidFill>
            </a:endParaRPr>
          </a:p>
          <a:p>
            <a:r>
              <a:rPr lang="ja-JP" altLang="en-US" sz="1600" b="1" dirty="0" smtClean="0">
                <a:solidFill>
                  <a:schemeClr val="tx1"/>
                </a:solidFill>
              </a:rPr>
              <a:t>　</a:t>
            </a:r>
            <a:r>
              <a:rPr lang="ja-JP" altLang="en-US" sz="2000" b="1" dirty="0" smtClean="0">
                <a:solidFill>
                  <a:schemeClr val="tx1"/>
                </a:solidFill>
              </a:rPr>
              <a:t>〇</a:t>
            </a:r>
            <a:r>
              <a:rPr lang="ja-JP" altLang="ja-JP" sz="2000" b="1" dirty="0" smtClean="0">
                <a:solidFill>
                  <a:schemeClr val="tx1"/>
                </a:solidFill>
              </a:rPr>
              <a:t>会議</a:t>
            </a:r>
            <a:r>
              <a:rPr lang="ja-JP" altLang="ja-JP" sz="2000" b="1" dirty="0" smtClean="0">
                <a:solidFill>
                  <a:schemeClr val="tx1"/>
                </a:solidFill>
              </a:rPr>
              <a:t>進行の例</a:t>
            </a:r>
            <a:endParaRPr lang="en-US" altLang="ja-JP" sz="1600" b="1" dirty="0" smtClean="0">
              <a:solidFill>
                <a:schemeClr val="tx1"/>
              </a:solidFill>
            </a:endParaRPr>
          </a:p>
          <a:p>
            <a:pPr>
              <a:buNone/>
            </a:pPr>
            <a:endParaRPr lang="en-US" altLang="ja-JP" sz="1600" dirty="0" smtClean="0">
              <a:solidFill>
                <a:schemeClr val="tx1"/>
              </a:solidFill>
            </a:endParaRPr>
          </a:p>
          <a:p>
            <a:r>
              <a:rPr lang="ja-JP" altLang="en-US" sz="1600" b="1" dirty="0" smtClean="0">
                <a:solidFill>
                  <a:schemeClr val="tx1"/>
                </a:solidFill>
              </a:rPr>
              <a:t>　</a:t>
            </a:r>
            <a:r>
              <a:rPr lang="en-US" altLang="ja-JP" b="1" dirty="0" smtClean="0">
                <a:solidFill>
                  <a:schemeClr val="tx1"/>
                </a:solidFill>
              </a:rPr>
              <a:t>(</a:t>
            </a:r>
            <a:r>
              <a:rPr lang="ja-JP" altLang="ja-JP" b="1" dirty="0" smtClean="0">
                <a:solidFill>
                  <a:schemeClr val="tx1"/>
                </a:solidFill>
              </a:rPr>
              <a:t>１</a:t>
            </a:r>
            <a:r>
              <a:rPr lang="en-US" altLang="ja-JP" b="1" dirty="0" smtClean="0">
                <a:solidFill>
                  <a:schemeClr val="tx1"/>
                </a:solidFill>
              </a:rPr>
              <a:t>)</a:t>
            </a:r>
            <a:r>
              <a:rPr lang="ja-JP" altLang="ja-JP" b="1" dirty="0" smtClean="0">
                <a:solidFill>
                  <a:schemeClr val="tx1"/>
                </a:solidFill>
              </a:rPr>
              <a:t>　管理者挨拶</a:t>
            </a:r>
          </a:p>
          <a:p>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２</a:t>
            </a:r>
            <a:r>
              <a:rPr lang="en-US" altLang="ja-JP" b="1" dirty="0" smtClean="0">
                <a:solidFill>
                  <a:schemeClr val="tx1"/>
                </a:solidFill>
              </a:rPr>
              <a:t>)</a:t>
            </a:r>
            <a:r>
              <a:rPr lang="ja-JP" altLang="ja-JP" b="1" dirty="0" smtClean="0">
                <a:solidFill>
                  <a:schemeClr val="tx1"/>
                </a:solidFill>
              </a:rPr>
              <a:t>　自己</a:t>
            </a:r>
            <a:r>
              <a:rPr lang="ja-JP" altLang="ja-JP" b="1" dirty="0" smtClean="0">
                <a:solidFill>
                  <a:schemeClr val="tx1"/>
                </a:solidFill>
              </a:rPr>
              <a:t>紹介</a:t>
            </a:r>
            <a:r>
              <a:rPr lang="ja-JP" altLang="en-US" b="1" dirty="0" smtClean="0">
                <a:solidFill>
                  <a:schemeClr val="tx1"/>
                </a:solidFill>
              </a:rPr>
              <a:t>（参加者・構成員）</a:t>
            </a:r>
            <a:endParaRPr lang="ja-JP" altLang="ja-JP" b="1" dirty="0" smtClean="0">
              <a:solidFill>
                <a:schemeClr val="tx1"/>
              </a:solidFill>
            </a:endParaRPr>
          </a:p>
          <a:p>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３</a:t>
            </a:r>
            <a:r>
              <a:rPr lang="en-US" altLang="ja-JP" b="1" dirty="0" smtClean="0">
                <a:solidFill>
                  <a:schemeClr val="tx1"/>
                </a:solidFill>
              </a:rPr>
              <a:t>)</a:t>
            </a:r>
            <a:r>
              <a:rPr lang="ja-JP" altLang="ja-JP" b="1" dirty="0" smtClean="0">
                <a:solidFill>
                  <a:schemeClr val="tx1"/>
                </a:solidFill>
              </a:rPr>
              <a:t>　事業所の運営方針、サービス内容等説明</a:t>
            </a:r>
          </a:p>
          <a:p>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４</a:t>
            </a:r>
            <a:r>
              <a:rPr lang="en-US" altLang="ja-JP" b="1" dirty="0" smtClean="0">
                <a:solidFill>
                  <a:schemeClr val="tx1"/>
                </a:solidFill>
              </a:rPr>
              <a:t>)</a:t>
            </a:r>
            <a:r>
              <a:rPr lang="ja-JP" altLang="ja-JP" b="1" dirty="0" smtClean="0">
                <a:solidFill>
                  <a:schemeClr val="tx1"/>
                </a:solidFill>
              </a:rPr>
              <a:t>　</a:t>
            </a:r>
            <a:r>
              <a:rPr lang="ja-JP" altLang="ja-JP" b="1" dirty="0" smtClean="0">
                <a:solidFill>
                  <a:schemeClr val="tx1"/>
                </a:solidFill>
              </a:rPr>
              <a:t>利用</a:t>
            </a:r>
            <a:r>
              <a:rPr lang="ja-JP" altLang="ja-JP" b="1" dirty="0" smtClean="0">
                <a:solidFill>
                  <a:schemeClr val="tx1"/>
                </a:solidFill>
              </a:rPr>
              <a:t>状況報告</a:t>
            </a:r>
          </a:p>
          <a:p>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５</a:t>
            </a:r>
            <a:r>
              <a:rPr lang="en-US" altLang="ja-JP" b="1" dirty="0" smtClean="0">
                <a:solidFill>
                  <a:schemeClr val="tx1"/>
                </a:solidFill>
              </a:rPr>
              <a:t>)</a:t>
            </a:r>
            <a:r>
              <a:rPr lang="ja-JP" altLang="ja-JP" b="1" dirty="0" smtClean="0">
                <a:solidFill>
                  <a:schemeClr val="tx1"/>
                </a:solidFill>
              </a:rPr>
              <a:t>　ヒヤリハット・事故、苦情</a:t>
            </a:r>
            <a:r>
              <a:rPr lang="ja-JP" altLang="ja-JP" b="1" dirty="0" smtClean="0">
                <a:solidFill>
                  <a:schemeClr val="tx1"/>
                </a:solidFill>
              </a:rPr>
              <a:t>報告</a:t>
            </a:r>
            <a:r>
              <a:rPr lang="ja-JP" altLang="en-US" b="1" dirty="0" smtClean="0">
                <a:solidFill>
                  <a:schemeClr val="tx1"/>
                </a:solidFill>
              </a:rPr>
              <a:t>　</a:t>
            </a:r>
            <a:endParaRPr lang="ja-JP" altLang="ja-JP" b="1" dirty="0" smtClean="0">
              <a:solidFill>
                <a:schemeClr val="tx1"/>
              </a:solidFill>
            </a:endParaRPr>
          </a:p>
          <a:p>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６</a:t>
            </a:r>
            <a:r>
              <a:rPr lang="en-US" altLang="ja-JP" b="1" dirty="0" smtClean="0">
                <a:solidFill>
                  <a:schemeClr val="tx1"/>
                </a:solidFill>
              </a:rPr>
              <a:t>)</a:t>
            </a:r>
            <a:r>
              <a:rPr lang="ja-JP" altLang="ja-JP" b="1" dirty="0" smtClean="0">
                <a:solidFill>
                  <a:schemeClr val="tx1"/>
                </a:solidFill>
              </a:rPr>
              <a:t>　</a:t>
            </a:r>
            <a:r>
              <a:rPr lang="ja-JP" altLang="en-US" b="1" dirty="0" smtClean="0">
                <a:solidFill>
                  <a:schemeClr val="tx1"/>
                </a:solidFill>
              </a:rPr>
              <a:t>活動状況報告</a:t>
            </a:r>
            <a:endParaRPr lang="ja-JP" altLang="ja-JP" b="1" dirty="0" smtClean="0">
              <a:solidFill>
                <a:schemeClr val="tx1"/>
              </a:solidFill>
            </a:endParaRPr>
          </a:p>
          <a:p>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７</a:t>
            </a:r>
            <a:r>
              <a:rPr lang="en-US" altLang="ja-JP" b="1" dirty="0" smtClean="0">
                <a:solidFill>
                  <a:schemeClr val="tx1"/>
                </a:solidFill>
              </a:rPr>
              <a:t>)</a:t>
            </a:r>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３</a:t>
            </a:r>
            <a:r>
              <a:rPr lang="en-US" altLang="ja-JP" b="1" dirty="0" smtClean="0">
                <a:solidFill>
                  <a:schemeClr val="tx1"/>
                </a:solidFill>
              </a:rPr>
              <a:t>)</a:t>
            </a:r>
            <a:r>
              <a:rPr lang="ja-JP" altLang="ja-JP" b="1" dirty="0" smtClean="0">
                <a:solidFill>
                  <a:schemeClr val="tx1"/>
                </a:solidFill>
              </a:rPr>
              <a:t>～</a:t>
            </a:r>
            <a:r>
              <a:rPr lang="en-US" altLang="ja-JP" b="1" dirty="0" smtClean="0">
                <a:solidFill>
                  <a:schemeClr val="tx1"/>
                </a:solidFill>
              </a:rPr>
              <a:t>(</a:t>
            </a:r>
            <a:r>
              <a:rPr lang="ja-JP" altLang="ja-JP" b="1" dirty="0" smtClean="0">
                <a:solidFill>
                  <a:schemeClr val="tx1"/>
                </a:solidFill>
              </a:rPr>
              <a:t>６</a:t>
            </a:r>
            <a:r>
              <a:rPr lang="en-US" altLang="ja-JP" b="1" dirty="0" smtClean="0">
                <a:solidFill>
                  <a:schemeClr val="tx1"/>
                </a:solidFill>
              </a:rPr>
              <a:t>)</a:t>
            </a:r>
            <a:r>
              <a:rPr lang="ja-JP" altLang="ja-JP" b="1" dirty="0" smtClean="0">
                <a:solidFill>
                  <a:schemeClr val="tx1"/>
                </a:solidFill>
              </a:rPr>
              <a:t>についての質疑応答</a:t>
            </a:r>
          </a:p>
          <a:p>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８</a:t>
            </a:r>
            <a:r>
              <a:rPr lang="en-US" altLang="ja-JP" b="1" dirty="0" smtClean="0">
                <a:solidFill>
                  <a:schemeClr val="tx1"/>
                </a:solidFill>
              </a:rPr>
              <a:t>)</a:t>
            </a:r>
            <a:r>
              <a:rPr lang="ja-JP" altLang="ja-JP" b="1" dirty="0" smtClean="0">
                <a:solidFill>
                  <a:schemeClr val="tx1"/>
                </a:solidFill>
              </a:rPr>
              <a:t>　意見交換（地域の助言、家族の要望等）</a:t>
            </a:r>
          </a:p>
          <a:p>
            <a:r>
              <a:rPr lang="ja-JP" altLang="ja-JP" b="1" dirty="0" smtClean="0">
                <a:solidFill>
                  <a:schemeClr val="tx1"/>
                </a:solidFill>
              </a:rPr>
              <a:t>　</a:t>
            </a:r>
            <a:r>
              <a:rPr lang="en-US" altLang="ja-JP" b="1" dirty="0" smtClean="0">
                <a:solidFill>
                  <a:schemeClr val="tx1"/>
                </a:solidFill>
              </a:rPr>
              <a:t>(</a:t>
            </a:r>
            <a:r>
              <a:rPr lang="ja-JP" altLang="ja-JP" b="1" dirty="0" smtClean="0">
                <a:solidFill>
                  <a:schemeClr val="tx1"/>
                </a:solidFill>
              </a:rPr>
              <a:t>９</a:t>
            </a:r>
            <a:r>
              <a:rPr lang="en-US" altLang="ja-JP" b="1" dirty="0" smtClean="0">
                <a:solidFill>
                  <a:schemeClr val="tx1"/>
                </a:solidFill>
              </a:rPr>
              <a:t>)</a:t>
            </a:r>
            <a:r>
              <a:rPr lang="ja-JP" altLang="ja-JP" b="1" dirty="0" smtClean="0">
                <a:solidFill>
                  <a:schemeClr val="tx1"/>
                </a:solidFill>
              </a:rPr>
              <a:t>　閉会の</a:t>
            </a:r>
            <a:r>
              <a:rPr lang="ja-JP" altLang="ja-JP" b="1" dirty="0" smtClean="0">
                <a:solidFill>
                  <a:schemeClr val="tx1"/>
                </a:solidFill>
              </a:rPr>
              <a:t>挨拶</a:t>
            </a:r>
            <a:endParaRPr lang="en-US" altLang="ja-JP" sz="2000"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p:txBody>
      </p:sp>
      <p:sp>
        <p:nvSpPr>
          <p:cNvPr id="6" name="タイトル 5"/>
          <p:cNvSpPr txBox="1">
            <a:spLocks/>
          </p:cNvSpPr>
          <p:nvPr/>
        </p:nvSpPr>
        <p:spPr>
          <a:xfrm>
            <a:off x="495300" y="731520"/>
            <a:ext cx="8915400" cy="71745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chemeClr val="tx2"/>
                </a:solidFill>
                <a:effectLst/>
                <a:uLnTx/>
                <a:uFillTx/>
                <a:latin typeface="+mj-lt"/>
                <a:ea typeface="+mj-ea"/>
                <a:cs typeface="+mj-cs"/>
              </a:rPr>
              <a:t>☆運営</a:t>
            </a:r>
            <a:r>
              <a:rPr kumimoji="1" lang="ja-JP" altLang="en-US" sz="3200" b="0" i="0" u="none" strike="noStrike" kern="0" cap="none" spc="0" normalizeH="0" baseline="0" noProof="0" dirty="0" smtClean="0">
                <a:ln>
                  <a:noFill/>
                </a:ln>
                <a:solidFill>
                  <a:schemeClr val="tx2"/>
                </a:solidFill>
                <a:effectLst/>
                <a:uLnTx/>
                <a:uFillTx/>
                <a:latin typeface="+mj-lt"/>
                <a:ea typeface="+mj-ea"/>
                <a:cs typeface="+mj-cs"/>
              </a:rPr>
              <a:t>推進</a:t>
            </a:r>
            <a:r>
              <a:rPr kumimoji="1" lang="ja-JP" altLang="en-US" sz="3200" b="0" i="0" u="none" strike="noStrike" kern="0" cap="none" spc="0" normalizeH="0" baseline="0" noProof="0" dirty="0" smtClean="0">
                <a:ln>
                  <a:noFill/>
                </a:ln>
                <a:solidFill>
                  <a:schemeClr val="tx2"/>
                </a:solidFill>
                <a:effectLst/>
                <a:uLnTx/>
                <a:uFillTx/>
                <a:latin typeface="+mj-lt"/>
                <a:ea typeface="+mj-ea"/>
                <a:cs typeface="+mj-cs"/>
              </a:rPr>
              <a:t>会議</a:t>
            </a:r>
            <a:r>
              <a:rPr lang="ja-JP" altLang="en-US" sz="3200" kern="0" dirty="0" smtClean="0">
                <a:solidFill>
                  <a:schemeClr val="tx2"/>
                </a:solidFill>
                <a:latin typeface="+mj-lt"/>
                <a:ea typeface="+mj-ea"/>
                <a:cs typeface="+mj-cs"/>
              </a:rPr>
              <a:t>の進行について</a:t>
            </a:r>
            <a:endParaRPr kumimoji="1" lang="ja-JP" altLang="en-US" sz="32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5</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運営推進会議について</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494692"/>
            <a:ext cx="8631382" cy="4393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endParaRPr lang="en-US" altLang="ja-JP" sz="1600" dirty="0" smtClean="0">
              <a:solidFill>
                <a:schemeClr val="tx1"/>
              </a:solidFill>
            </a:endParaRPr>
          </a:p>
          <a:p>
            <a:pPr>
              <a:buNone/>
            </a:pPr>
            <a:endParaRPr lang="en-US" altLang="ja-JP" sz="1600" dirty="0" smtClean="0">
              <a:solidFill>
                <a:schemeClr val="tx1"/>
              </a:solidFill>
            </a:endParaRPr>
          </a:p>
          <a:p>
            <a:pPr>
              <a:buNone/>
            </a:pPr>
            <a:endParaRPr lang="en-US" altLang="ja-JP" sz="1600"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pPr>
              <a:buNone/>
            </a:pPr>
            <a:r>
              <a:rPr lang="ja-JP" altLang="en-US" sz="2000" b="1" dirty="0" smtClean="0">
                <a:solidFill>
                  <a:schemeClr val="tx1"/>
                </a:solidFill>
              </a:rPr>
              <a:t>開催時期について</a:t>
            </a:r>
            <a:endParaRPr lang="en-US" altLang="ja-JP" sz="2000" b="1" dirty="0" smtClean="0">
              <a:solidFill>
                <a:schemeClr val="tx1"/>
              </a:solidFill>
            </a:endParaRPr>
          </a:p>
          <a:p>
            <a:pPr>
              <a:buNone/>
            </a:pPr>
            <a:r>
              <a:rPr lang="ja-JP" altLang="en-US" sz="1600" dirty="0" smtClean="0">
                <a:solidFill>
                  <a:schemeClr val="tx1"/>
                </a:solidFill>
              </a:rPr>
              <a:t>　基準において、運営推進会議は、おおむね６ヶ月に１回以上開催することとされています。 ただし、市町村によっては地域住民代表者等の負担軽減のため、開催時期（日時）に</a:t>
            </a:r>
            <a:r>
              <a:rPr lang="ja-JP" altLang="en-US" sz="1600" dirty="0" smtClean="0">
                <a:solidFill>
                  <a:schemeClr val="tx1"/>
                </a:solidFill>
              </a:rPr>
              <a:t>ついて調整</a:t>
            </a:r>
            <a:r>
              <a:rPr lang="ja-JP" altLang="en-US" sz="1600" dirty="0" smtClean="0">
                <a:solidFill>
                  <a:schemeClr val="tx1"/>
                </a:solidFill>
              </a:rPr>
              <a:t>が行われる場合がありますのでご注意ください。</a:t>
            </a:r>
            <a:endParaRPr lang="en-US" altLang="ja-JP" sz="1600" dirty="0" smtClean="0">
              <a:solidFill>
                <a:schemeClr val="tx1"/>
              </a:solidFill>
            </a:endParaRPr>
          </a:p>
          <a:p>
            <a:pPr>
              <a:buNone/>
            </a:pPr>
            <a:endParaRPr lang="en-US" altLang="ja-JP" sz="1600" dirty="0" smtClean="0">
              <a:solidFill>
                <a:schemeClr val="tx1"/>
              </a:solidFill>
            </a:endParaRPr>
          </a:p>
          <a:p>
            <a:r>
              <a:rPr lang="ja-JP" altLang="en-US" sz="2000" b="1" dirty="0" smtClean="0">
                <a:solidFill>
                  <a:schemeClr val="tx1"/>
                </a:solidFill>
              </a:rPr>
              <a:t>開催場所</a:t>
            </a:r>
            <a:endParaRPr lang="ja-JP" altLang="ja-JP" sz="2000" b="1" dirty="0" smtClean="0">
              <a:solidFill>
                <a:schemeClr val="tx1"/>
              </a:solidFill>
            </a:endParaRPr>
          </a:p>
          <a:p>
            <a:r>
              <a:rPr lang="ja-JP" altLang="en-US" dirty="0" smtClean="0">
                <a:solidFill>
                  <a:schemeClr val="tx1"/>
                </a:solidFill>
              </a:rPr>
              <a:t>　</a:t>
            </a:r>
            <a:r>
              <a:rPr lang="ja-JP" altLang="en-US" sz="1600" dirty="0" smtClean="0">
                <a:solidFill>
                  <a:schemeClr val="tx1"/>
                </a:solidFill>
              </a:rPr>
              <a:t>会議の出席者（構成員）が事業所の雰囲気やサービス提供の様子を把握しやすいよう、事業所において開催することが望ましいと考えます。（市町村によっては地域住民代表者等の負担軽減のため、開催場所の調整が行われる場合があります。）</a:t>
            </a:r>
            <a:endParaRPr lang="en-US" altLang="ja-JP" sz="1600" dirty="0" smtClean="0">
              <a:solidFill>
                <a:schemeClr val="tx1"/>
              </a:solidFill>
            </a:endParaRPr>
          </a:p>
          <a:p>
            <a:r>
              <a:rPr lang="ja-JP" altLang="en-US" sz="1600" dirty="0" smtClean="0">
                <a:solidFill>
                  <a:schemeClr val="tx1"/>
                </a:solidFill>
              </a:rPr>
              <a:t>　なお、サービス提供中の「食堂・機能訓練室」については使用せず、会議室や多目的スペースなどを活用してください。（利用者の承諾が得られれば、会議の中で一時的にサービス提供の様子を見てもらうことは可能です。）</a:t>
            </a:r>
            <a:endParaRPr lang="en-US" altLang="ja-JP" sz="1600" dirty="0" smtClean="0">
              <a:solidFill>
                <a:schemeClr val="tx1"/>
              </a:solidFill>
            </a:endParaRPr>
          </a:p>
          <a:p>
            <a:endParaRPr lang="en-US" altLang="ja-JP" sz="1600" dirty="0" smtClean="0">
              <a:solidFill>
                <a:schemeClr val="tx1"/>
              </a:solidFill>
            </a:endParaRPr>
          </a:p>
          <a:p>
            <a:r>
              <a:rPr lang="en-US" altLang="ja-JP" sz="1600" b="1" dirty="0" smtClean="0">
                <a:solidFill>
                  <a:schemeClr val="tx1"/>
                </a:solidFill>
              </a:rPr>
              <a:t>※</a:t>
            </a:r>
            <a:r>
              <a:rPr lang="ja-JP" altLang="en-US" sz="1600" b="1" dirty="0" smtClean="0">
                <a:solidFill>
                  <a:schemeClr val="tx1"/>
                </a:solidFill>
              </a:rPr>
              <a:t>事業所内にて場所</a:t>
            </a:r>
            <a:r>
              <a:rPr lang="ja-JP" altLang="en-US" sz="1600" b="1" dirty="0" smtClean="0">
                <a:solidFill>
                  <a:schemeClr val="tx1"/>
                </a:solidFill>
              </a:rPr>
              <a:t>の</a:t>
            </a:r>
            <a:r>
              <a:rPr lang="ja-JP" altLang="en-US" sz="1600" b="1" dirty="0" smtClean="0">
                <a:solidFill>
                  <a:schemeClr val="tx1"/>
                </a:solidFill>
              </a:rPr>
              <a:t>確保が困難な場合、</a:t>
            </a:r>
            <a:r>
              <a:rPr lang="ja-JP" altLang="en-US" sz="1600" b="1" dirty="0" smtClean="0">
                <a:solidFill>
                  <a:schemeClr val="tx1"/>
                </a:solidFill>
              </a:rPr>
              <a:t>一度行政</a:t>
            </a:r>
            <a:r>
              <a:rPr lang="ja-JP" altLang="en-US" sz="1600" b="1" dirty="0" smtClean="0">
                <a:solidFill>
                  <a:schemeClr val="tx1"/>
                </a:solidFill>
              </a:rPr>
              <a:t>に</a:t>
            </a:r>
            <a:r>
              <a:rPr lang="ja-JP" altLang="en-US" sz="1600" b="1" dirty="0" smtClean="0">
                <a:solidFill>
                  <a:schemeClr val="tx1"/>
                </a:solidFill>
              </a:rPr>
              <a:t>お問合せ</a:t>
            </a:r>
            <a:r>
              <a:rPr lang="ja-JP" altLang="en-US" sz="1600" b="1" dirty="0" smtClean="0">
                <a:solidFill>
                  <a:schemeClr val="tx1"/>
                </a:solidFill>
              </a:rPr>
              <a:t>頂きます</a:t>
            </a:r>
            <a:r>
              <a:rPr lang="ja-JP" altLang="en-US" sz="1600" b="1" dirty="0" smtClean="0">
                <a:solidFill>
                  <a:schemeClr val="tx1"/>
                </a:solidFill>
              </a:rPr>
              <a:t>ようお願い致します。</a:t>
            </a: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p:txBody>
      </p:sp>
      <p:sp>
        <p:nvSpPr>
          <p:cNvPr id="6" name="タイトル 5"/>
          <p:cNvSpPr txBox="1">
            <a:spLocks/>
          </p:cNvSpPr>
          <p:nvPr/>
        </p:nvSpPr>
        <p:spPr>
          <a:xfrm>
            <a:off x="495300" y="731520"/>
            <a:ext cx="8915400" cy="71745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400" b="0" i="0" u="none" strike="noStrike" kern="0" cap="none" spc="0" normalizeH="0" baseline="0" noProof="0" dirty="0" smtClean="0">
                <a:ln>
                  <a:noFill/>
                </a:ln>
                <a:solidFill>
                  <a:schemeClr val="tx2"/>
                </a:solidFill>
                <a:effectLst/>
                <a:uLnTx/>
                <a:uFillTx/>
                <a:latin typeface="+mj-lt"/>
                <a:ea typeface="+mj-ea"/>
                <a:cs typeface="+mj-cs"/>
              </a:rPr>
              <a:t>運営推進会議とは？③</a:t>
            </a:r>
            <a:endParaRPr kumimoji="1" lang="ja-JP" alt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6</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運営推進会議について</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494692"/>
            <a:ext cx="8631382" cy="4393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endParaRPr lang="en-US" altLang="ja-JP" dirty="0" smtClean="0">
              <a:solidFill>
                <a:schemeClr val="tx1"/>
              </a:solidFill>
            </a:endParaRPr>
          </a:p>
          <a:p>
            <a:pPr>
              <a:buNone/>
            </a:pPr>
            <a:endParaRPr lang="en-US" altLang="ja-JP" sz="2000" b="1" dirty="0" smtClean="0">
              <a:solidFill>
                <a:schemeClr val="tx1"/>
              </a:solidFill>
            </a:endParaRPr>
          </a:p>
          <a:p>
            <a:pPr>
              <a:buNone/>
            </a:pPr>
            <a:r>
              <a:rPr lang="ja-JP" altLang="en-US" sz="2000" b="1" dirty="0" smtClean="0">
                <a:solidFill>
                  <a:schemeClr val="tx1"/>
                </a:solidFill>
              </a:rPr>
              <a:t>議事録</a:t>
            </a:r>
            <a:r>
              <a:rPr lang="ja-JP" altLang="en-US" sz="2000" b="1" dirty="0" smtClean="0">
                <a:solidFill>
                  <a:schemeClr val="tx1"/>
                </a:solidFill>
              </a:rPr>
              <a:t>（報告書）の作成について</a:t>
            </a:r>
            <a:endParaRPr lang="en-US" altLang="ja-JP" sz="2000" b="1" dirty="0" smtClean="0">
              <a:solidFill>
                <a:schemeClr val="tx1"/>
              </a:solidFill>
            </a:endParaRPr>
          </a:p>
          <a:p>
            <a:pPr>
              <a:buNone/>
            </a:pPr>
            <a:r>
              <a:rPr lang="ja-JP" altLang="en-US" sz="1600" dirty="0" smtClean="0">
                <a:solidFill>
                  <a:schemeClr val="tx1"/>
                </a:solidFill>
              </a:rPr>
              <a:t>　基準において、活動状況の報告内容、評価、要望、助言等についての「記録」（議事録）を作成することが義務付けられています。（</a:t>
            </a:r>
            <a:r>
              <a:rPr lang="ja-JP" altLang="en-US" sz="1600" u="sng" dirty="0" smtClean="0">
                <a:solidFill>
                  <a:srgbClr val="FF0000"/>
                </a:solidFill>
              </a:rPr>
              <a:t>作成日より一定期間</a:t>
            </a:r>
            <a:r>
              <a:rPr lang="ja-JP" altLang="en-US" sz="1600" b="1" u="sng" dirty="0" smtClean="0">
                <a:solidFill>
                  <a:srgbClr val="FF0000"/>
                </a:solidFill>
              </a:rPr>
              <a:t>必ず</a:t>
            </a:r>
            <a:r>
              <a:rPr lang="ja-JP" altLang="en-US" sz="1600" u="sng" dirty="0" smtClean="0">
                <a:solidFill>
                  <a:srgbClr val="FF0000"/>
                </a:solidFill>
              </a:rPr>
              <a:t>保存してください</a:t>
            </a:r>
            <a:r>
              <a:rPr lang="ja-JP" altLang="en-US" sz="1600" dirty="0" smtClean="0">
                <a:solidFill>
                  <a:srgbClr val="FF0000"/>
                </a:solidFill>
              </a:rPr>
              <a:t>。</a:t>
            </a:r>
            <a:r>
              <a:rPr lang="ja-JP" altLang="en-US" sz="1600" dirty="0" smtClean="0">
                <a:solidFill>
                  <a:schemeClr val="tx1"/>
                </a:solidFill>
              </a:rPr>
              <a:t>）</a:t>
            </a:r>
            <a:endParaRPr lang="en-US" altLang="ja-JP" sz="1600" dirty="0" smtClean="0">
              <a:solidFill>
                <a:schemeClr val="tx1"/>
              </a:solidFill>
            </a:endParaRPr>
          </a:p>
          <a:p>
            <a:pPr>
              <a:buNone/>
            </a:pPr>
            <a:r>
              <a:rPr lang="ja-JP" altLang="en-US" sz="1600" dirty="0" smtClean="0">
                <a:solidFill>
                  <a:schemeClr val="tx1"/>
                </a:solidFill>
              </a:rPr>
              <a:t>　なお、市町村によっては、上記事項に加え「事業所名」「開催日時、場所」「会議の構成員」または「次回会議の開催予定日時」などを当該記録様式（議事録）に記載することや、その内容を報告することが義務付けられている場合もあります。</a:t>
            </a:r>
            <a:endParaRPr lang="en-US" altLang="ja-JP" sz="1600" dirty="0" smtClean="0">
              <a:solidFill>
                <a:schemeClr val="tx1"/>
              </a:solidFill>
            </a:endParaRPr>
          </a:p>
          <a:p>
            <a:pPr>
              <a:buNone/>
            </a:pPr>
            <a:endParaRPr lang="en-US" altLang="ja-JP" sz="1600" dirty="0" smtClean="0">
              <a:solidFill>
                <a:schemeClr val="tx1"/>
              </a:solidFill>
            </a:endParaRPr>
          </a:p>
          <a:p>
            <a:r>
              <a:rPr lang="ja-JP" altLang="en-US" sz="2000" b="1" dirty="0" smtClean="0">
                <a:solidFill>
                  <a:schemeClr val="tx1"/>
                </a:solidFill>
              </a:rPr>
              <a:t>議事録（報告書）の通知方法につ</a:t>
            </a:r>
            <a:r>
              <a:rPr lang="ja-JP" altLang="en-US" sz="2000" b="1" dirty="0" smtClean="0">
                <a:solidFill>
                  <a:schemeClr val="tx1"/>
                </a:solidFill>
              </a:rPr>
              <a:t>いて</a:t>
            </a:r>
            <a:endParaRPr lang="en-US" altLang="ja-JP" sz="2000" b="1" dirty="0" smtClean="0">
              <a:solidFill>
                <a:schemeClr val="tx1"/>
              </a:solidFill>
            </a:endParaRPr>
          </a:p>
          <a:p>
            <a:r>
              <a:rPr lang="ja-JP" altLang="en-US" sz="1600" dirty="0" smtClean="0">
                <a:solidFill>
                  <a:schemeClr val="tx1"/>
                </a:solidFill>
              </a:rPr>
              <a:t>　</a:t>
            </a:r>
            <a:r>
              <a:rPr lang="ja-JP" altLang="ja-JP" sz="1600" dirty="0" smtClean="0">
                <a:solidFill>
                  <a:schemeClr val="tx1"/>
                </a:solidFill>
              </a:rPr>
              <a:t>記録（会議の概要）を公表する必要がありますが、その方法としては下記のものが考えられます。なお、公表にあたっては、利用者又はその家族の個人情報の保護に十分配慮（</a:t>
            </a:r>
            <a:r>
              <a:rPr lang="ja-JP" altLang="ja-JP" sz="1600" u="sng" dirty="0" smtClean="0">
                <a:solidFill>
                  <a:srgbClr val="FF0000"/>
                </a:solidFill>
              </a:rPr>
              <a:t>名前を伏せる等</a:t>
            </a:r>
            <a:r>
              <a:rPr lang="ja-JP" altLang="ja-JP" sz="1600" dirty="0" smtClean="0">
                <a:solidFill>
                  <a:schemeClr val="tx1"/>
                </a:solidFill>
              </a:rPr>
              <a:t>）してください。また、運営推進会議の記録</a:t>
            </a:r>
            <a:r>
              <a:rPr lang="ja-JP" altLang="ja-JP" sz="1600" dirty="0" smtClean="0">
                <a:solidFill>
                  <a:schemeClr val="tx1"/>
                </a:solidFill>
              </a:rPr>
              <a:t>は</a:t>
            </a:r>
            <a:r>
              <a:rPr lang="ja-JP" altLang="en-US" sz="1600" dirty="0" smtClean="0">
                <a:solidFill>
                  <a:srgbClr val="FF0000"/>
                </a:solidFill>
              </a:rPr>
              <a:t>一定期間</a:t>
            </a:r>
            <a:r>
              <a:rPr lang="ja-JP" altLang="ja-JP" sz="1600" dirty="0" smtClean="0">
                <a:solidFill>
                  <a:srgbClr val="FF0000"/>
                </a:solidFill>
              </a:rPr>
              <a:t>保存</a:t>
            </a:r>
            <a:r>
              <a:rPr lang="ja-JP" altLang="ja-JP" sz="1600" dirty="0" smtClean="0">
                <a:solidFill>
                  <a:srgbClr val="FF0000"/>
                </a:solidFill>
              </a:rPr>
              <a:t>する必要があります</a:t>
            </a:r>
            <a:r>
              <a:rPr lang="ja-JP" altLang="ja-JP" sz="1600" dirty="0" smtClean="0">
                <a:solidFill>
                  <a:srgbClr val="FF0000"/>
                </a:solidFill>
              </a:rPr>
              <a:t>。</a:t>
            </a:r>
            <a:r>
              <a:rPr lang="ja-JP" altLang="en-US" sz="1600" dirty="0" smtClean="0">
                <a:solidFill>
                  <a:schemeClr val="tx1"/>
                </a:solidFill>
              </a:rPr>
              <a:t>　　　　　　　　　　　　　　</a:t>
            </a:r>
            <a:r>
              <a:rPr lang="ja-JP" altLang="ja-JP" sz="1600" dirty="0" smtClean="0">
                <a:solidFill>
                  <a:schemeClr val="tx1"/>
                </a:solidFill>
              </a:rPr>
              <a:t>期限</a:t>
            </a:r>
            <a:r>
              <a:rPr lang="ja-JP" altLang="ja-JP" sz="1600" dirty="0" smtClean="0">
                <a:solidFill>
                  <a:schemeClr val="tx1"/>
                </a:solidFill>
              </a:rPr>
              <a:t>まで廃棄しないよう注意してください</a:t>
            </a:r>
            <a:r>
              <a:rPr lang="ja-JP" altLang="ja-JP" sz="1600" dirty="0" smtClean="0">
                <a:solidFill>
                  <a:schemeClr val="tx1"/>
                </a:solidFill>
              </a:rPr>
              <a:t>。</a:t>
            </a:r>
            <a:endParaRPr lang="ja-JP" altLang="ja-JP" sz="1600" dirty="0" smtClean="0">
              <a:solidFill>
                <a:schemeClr val="tx1"/>
              </a:solidFill>
            </a:endParaRPr>
          </a:p>
          <a:p>
            <a:r>
              <a:rPr lang="ja-JP" altLang="ja-JP" sz="1600" dirty="0" smtClean="0">
                <a:solidFill>
                  <a:schemeClr val="tx1"/>
                </a:solidFill>
              </a:rPr>
              <a:t>　</a:t>
            </a:r>
            <a:r>
              <a:rPr lang="en-US" altLang="ja-JP" sz="1600" b="1" dirty="0" smtClean="0">
                <a:solidFill>
                  <a:schemeClr val="tx1"/>
                </a:solidFill>
              </a:rPr>
              <a:t>(</a:t>
            </a:r>
            <a:r>
              <a:rPr lang="ja-JP" altLang="ja-JP" sz="1600" b="1" dirty="0" smtClean="0">
                <a:solidFill>
                  <a:schemeClr val="tx1"/>
                </a:solidFill>
              </a:rPr>
              <a:t>１</a:t>
            </a:r>
            <a:r>
              <a:rPr lang="en-US" altLang="ja-JP" sz="1600" b="1" dirty="0" smtClean="0">
                <a:solidFill>
                  <a:schemeClr val="tx1"/>
                </a:solidFill>
              </a:rPr>
              <a:t>)</a:t>
            </a:r>
            <a:r>
              <a:rPr lang="ja-JP" altLang="ja-JP" sz="1600" b="1" dirty="0" smtClean="0">
                <a:solidFill>
                  <a:schemeClr val="tx1"/>
                </a:solidFill>
              </a:rPr>
              <a:t>　事業所の窓口等訪問者が見やすいところにファイリングした冊子を設置し、自由に閲覧できるようにする。</a:t>
            </a:r>
          </a:p>
          <a:p>
            <a:r>
              <a:rPr lang="ja-JP" altLang="ja-JP" sz="1600" b="1" dirty="0" smtClean="0">
                <a:solidFill>
                  <a:schemeClr val="tx1"/>
                </a:solidFill>
              </a:rPr>
              <a:t>　</a:t>
            </a:r>
            <a:r>
              <a:rPr lang="en-US" altLang="ja-JP" sz="1600" b="1" dirty="0" smtClean="0">
                <a:solidFill>
                  <a:schemeClr val="tx1"/>
                </a:solidFill>
              </a:rPr>
              <a:t>(</a:t>
            </a:r>
            <a:r>
              <a:rPr lang="ja-JP" altLang="ja-JP" sz="1600" b="1" dirty="0" smtClean="0">
                <a:solidFill>
                  <a:schemeClr val="tx1"/>
                </a:solidFill>
              </a:rPr>
              <a:t>２</a:t>
            </a:r>
            <a:r>
              <a:rPr lang="en-US" altLang="ja-JP" sz="1600" b="1" dirty="0" smtClean="0">
                <a:solidFill>
                  <a:schemeClr val="tx1"/>
                </a:solidFill>
              </a:rPr>
              <a:t>)</a:t>
            </a:r>
            <a:r>
              <a:rPr lang="ja-JP" altLang="ja-JP" sz="1600" b="1" dirty="0" smtClean="0">
                <a:solidFill>
                  <a:schemeClr val="tx1"/>
                </a:solidFill>
              </a:rPr>
              <a:t>　事業所のホームページに掲載し、閲覧できることを周知する</a:t>
            </a:r>
            <a:r>
              <a:rPr lang="ja-JP" altLang="ja-JP" sz="1600" b="1" dirty="0" smtClean="0">
                <a:solidFill>
                  <a:schemeClr val="tx1"/>
                </a:solidFill>
              </a:rPr>
              <a:t>。</a:t>
            </a:r>
            <a:endParaRPr lang="en-US" altLang="ja-JP" sz="1600" b="1" dirty="0" smtClean="0">
              <a:solidFill>
                <a:schemeClr val="tx1"/>
              </a:solidFill>
            </a:endParaRPr>
          </a:p>
          <a:p>
            <a:endParaRPr lang="ja-JP" altLang="ja-JP" sz="1600" b="1" dirty="0" smtClean="0">
              <a:solidFill>
                <a:schemeClr val="tx1"/>
              </a:solidFill>
            </a:endParaRPr>
          </a:p>
          <a:p>
            <a:r>
              <a:rPr lang="en-US" altLang="ja-JP" sz="1600" b="1" dirty="0" smtClean="0">
                <a:solidFill>
                  <a:schemeClr val="tx1"/>
                </a:solidFill>
              </a:rPr>
              <a:t>※</a:t>
            </a:r>
            <a:r>
              <a:rPr lang="ja-JP" altLang="en-US" sz="1600" b="1" u="sng" dirty="0" smtClean="0">
                <a:solidFill>
                  <a:schemeClr val="tx1"/>
                </a:solidFill>
              </a:rPr>
              <a:t>議事録の保存期間に関しましては行政により異なります</a:t>
            </a:r>
            <a:r>
              <a:rPr lang="ja-JP" altLang="en-US" sz="1600" b="1" dirty="0" smtClean="0">
                <a:solidFill>
                  <a:schemeClr val="tx1"/>
                </a:solidFill>
              </a:rPr>
              <a:t>。</a:t>
            </a: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p:txBody>
      </p:sp>
      <p:sp>
        <p:nvSpPr>
          <p:cNvPr id="6" name="タイトル 5"/>
          <p:cNvSpPr txBox="1">
            <a:spLocks/>
          </p:cNvSpPr>
          <p:nvPr/>
        </p:nvSpPr>
        <p:spPr>
          <a:xfrm>
            <a:off x="495300" y="731520"/>
            <a:ext cx="8915400" cy="71745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400" b="0" i="0" u="none" strike="noStrike" kern="0" cap="none" spc="0" normalizeH="0" baseline="0" noProof="0" dirty="0" smtClean="0">
                <a:ln>
                  <a:noFill/>
                </a:ln>
                <a:solidFill>
                  <a:schemeClr val="tx2"/>
                </a:solidFill>
                <a:effectLst/>
                <a:uLnTx/>
                <a:uFillTx/>
                <a:latin typeface="+mj-lt"/>
                <a:ea typeface="+mj-ea"/>
                <a:cs typeface="+mj-cs"/>
              </a:rPr>
              <a:t>運営推進会議とは？④</a:t>
            </a:r>
            <a:endParaRPr kumimoji="1" lang="ja-JP" alt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7</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運営推進会議について</a:t>
            </a:r>
            <a:endParaRPr lang="ja-JP" altLang="en-US" sz="2600" b="1" dirty="0">
              <a:latin typeface="メイリオ" pitchFamily="50" charset="-128"/>
              <a:ea typeface="メイリオ" pitchFamily="50" charset="-128"/>
            </a:endParaRPr>
          </a:p>
        </p:txBody>
      </p:sp>
      <p:sp>
        <p:nvSpPr>
          <p:cNvPr id="5" name="正方形/長方形 4"/>
          <p:cNvSpPr/>
          <p:nvPr/>
        </p:nvSpPr>
        <p:spPr>
          <a:xfrm>
            <a:off x="623455" y="1494692"/>
            <a:ext cx="8631382" cy="4393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000" b="1" dirty="0" smtClean="0">
              <a:solidFill>
                <a:schemeClr val="tx1"/>
              </a:solidFill>
            </a:endParaRPr>
          </a:p>
          <a:p>
            <a:endParaRPr lang="en-US" altLang="ja-JP" sz="2000" b="1" dirty="0" smtClean="0">
              <a:solidFill>
                <a:schemeClr val="tx1"/>
              </a:solidFill>
            </a:endParaRPr>
          </a:p>
          <a:p>
            <a:endParaRPr lang="en-US" altLang="ja-JP" sz="2000" b="1" dirty="0" smtClean="0">
              <a:solidFill>
                <a:schemeClr val="tx1"/>
              </a:solidFill>
            </a:endParaRPr>
          </a:p>
          <a:p>
            <a:endParaRPr lang="en-US" altLang="ja-JP" sz="2000" b="1" dirty="0" smtClean="0">
              <a:solidFill>
                <a:schemeClr val="tx1"/>
              </a:solidFill>
            </a:endParaRPr>
          </a:p>
          <a:p>
            <a:endParaRPr lang="en-US" altLang="ja-JP" sz="2000" b="1" dirty="0" smtClean="0">
              <a:solidFill>
                <a:schemeClr val="tx1"/>
              </a:solidFill>
            </a:endParaRPr>
          </a:p>
          <a:p>
            <a:endParaRPr lang="en-US" altLang="ja-JP" sz="2000" b="1" dirty="0" smtClean="0">
              <a:solidFill>
                <a:schemeClr val="tx1"/>
              </a:solidFill>
            </a:endParaRPr>
          </a:p>
          <a:p>
            <a:endParaRPr lang="en-US" altLang="ja-JP" sz="2000" b="1" dirty="0" smtClean="0">
              <a:solidFill>
                <a:schemeClr val="tx1"/>
              </a:solidFill>
            </a:endParaRPr>
          </a:p>
          <a:p>
            <a:r>
              <a:rPr lang="ja-JP" altLang="en-US" sz="2000" b="1" dirty="0" smtClean="0">
                <a:solidFill>
                  <a:schemeClr val="tx1"/>
                </a:solidFill>
              </a:rPr>
              <a:t>構成員</a:t>
            </a:r>
            <a:r>
              <a:rPr lang="ja-JP" altLang="en-US" sz="2000" b="1" dirty="0" smtClean="0">
                <a:solidFill>
                  <a:schemeClr val="tx1"/>
                </a:solidFill>
              </a:rPr>
              <a:t>について</a:t>
            </a:r>
            <a:endParaRPr lang="en-US" altLang="ja-JP" sz="2000" b="1" dirty="0" smtClean="0">
              <a:solidFill>
                <a:schemeClr val="tx1"/>
              </a:solidFill>
            </a:endParaRPr>
          </a:p>
          <a:p>
            <a:r>
              <a:rPr lang="ja-JP" altLang="en-US" sz="1600" dirty="0" smtClean="0">
                <a:solidFill>
                  <a:schemeClr val="tx1"/>
                </a:solidFill>
              </a:rPr>
              <a:t>　</a:t>
            </a:r>
            <a:r>
              <a:rPr lang="ja-JP" altLang="en-US" sz="1600" dirty="0" smtClean="0">
                <a:solidFill>
                  <a:schemeClr val="tx1"/>
                </a:solidFill>
              </a:rPr>
              <a:t>構成員として当てはまるか否か不明な点等も御座いますので、こちらも行政への確認が必要となります。簡単ではありますが、別途まとめた資料も御座いますので御確認頂きますようお願い致します。</a:t>
            </a:r>
            <a:endParaRPr lang="en-US" altLang="ja-JP" sz="1600" dirty="0" smtClean="0">
              <a:solidFill>
                <a:schemeClr val="tx1"/>
              </a:solidFill>
            </a:endParaRPr>
          </a:p>
          <a:p>
            <a:r>
              <a:rPr lang="ja-JP" altLang="en-US" sz="1600" dirty="0" smtClean="0">
                <a:solidFill>
                  <a:schemeClr val="tx1"/>
                </a:solidFill>
              </a:rPr>
              <a:t>　基本的には事業者より確認して頂く為、行政よりと担当の民生委員を割り振られるといったことはほとんど無く、調べて頂く必要が御座います。</a:t>
            </a:r>
            <a:endParaRPr lang="en-US" altLang="ja-JP" sz="1600" dirty="0" smtClean="0">
              <a:solidFill>
                <a:schemeClr val="tx1"/>
              </a:solidFill>
            </a:endParaRPr>
          </a:p>
          <a:p>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a:p>
            <a:pPr>
              <a:buNone/>
            </a:pPr>
            <a:endParaRPr lang="en-US" altLang="ja-JP" dirty="0" smtClean="0">
              <a:solidFill>
                <a:schemeClr val="tx1"/>
              </a:solidFill>
            </a:endParaRPr>
          </a:p>
        </p:txBody>
      </p:sp>
      <p:sp>
        <p:nvSpPr>
          <p:cNvPr id="6" name="タイトル 5"/>
          <p:cNvSpPr txBox="1">
            <a:spLocks/>
          </p:cNvSpPr>
          <p:nvPr/>
        </p:nvSpPr>
        <p:spPr>
          <a:xfrm>
            <a:off x="495300" y="731520"/>
            <a:ext cx="8915400" cy="71745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400" b="0" i="0" u="none" strike="noStrike" kern="0" cap="none" spc="0" normalizeH="0" baseline="0" noProof="0" dirty="0" smtClean="0">
                <a:ln>
                  <a:noFill/>
                </a:ln>
                <a:solidFill>
                  <a:schemeClr val="tx2"/>
                </a:solidFill>
                <a:effectLst/>
                <a:uLnTx/>
                <a:uFillTx/>
                <a:latin typeface="+mj-lt"/>
                <a:ea typeface="+mj-ea"/>
                <a:cs typeface="+mj-cs"/>
              </a:rPr>
              <a:t>運営推進会議とは</a:t>
            </a:r>
            <a:r>
              <a:rPr kumimoji="1" lang="ja-JP" altLang="en-US" sz="4400" b="0" i="0" u="none" strike="noStrike" kern="0" cap="none" spc="0" normalizeH="0" baseline="0" noProof="0" dirty="0" smtClean="0">
                <a:ln>
                  <a:noFill/>
                </a:ln>
                <a:solidFill>
                  <a:schemeClr val="tx2"/>
                </a:solidFill>
                <a:effectLst/>
                <a:uLnTx/>
                <a:uFillTx/>
                <a:latin typeface="+mj-lt"/>
                <a:ea typeface="+mj-ea"/>
                <a:cs typeface="+mj-cs"/>
              </a:rPr>
              <a:t>？⑤</a:t>
            </a:r>
            <a:endParaRPr kumimoji="1" lang="ja-JP" alt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fld id="{93FCB9F5-05EA-4292-814A-7EE8D9624B3C}" type="slidenum">
              <a:rPr lang="en-US" altLang="ja-JP" smtClean="0"/>
              <a:pPr/>
              <a:t>8</a:t>
            </a:fld>
            <a:endParaRPr lang="en-US" altLang="ja-JP"/>
          </a:p>
        </p:txBody>
      </p:sp>
      <p:sp>
        <p:nvSpPr>
          <p:cNvPr id="3" name="Rectangle 26"/>
          <p:cNvSpPr>
            <a:spLocks noChangeArrowheads="1"/>
          </p:cNvSpPr>
          <p:nvPr/>
        </p:nvSpPr>
        <p:spPr bwMode="auto">
          <a:xfrm>
            <a:off x="236537" y="0"/>
            <a:ext cx="5882909" cy="584200"/>
          </a:xfrm>
          <a:prstGeom prst="rect">
            <a:avLst/>
          </a:prstGeom>
          <a:noFill/>
          <a:ln w="9525">
            <a:noFill/>
            <a:miter lim="800000"/>
            <a:headEnd/>
            <a:tailEnd/>
          </a:ln>
          <a:effectLst/>
        </p:spPr>
        <p:txBody>
          <a:bodyPr tIns="154800" anchor="ctr"/>
          <a:lstStyle/>
          <a:p>
            <a:r>
              <a:rPr lang="ja-JP" altLang="en-US" sz="2600" b="1" dirty="0" smtClean="0"/>
              <a:t>運営推進会議について</a:t>
            </a:r>
            <a:endParaRPr lang="ja-JP" altLang="en-US" sz="2600" b="1" dirty="0">
              <a:latin typeface="メイリオ" pitchFamily="50" charset="-128"/>
              <a:ea typeface="メイリオ" pitchFamily="50" charset="-128"/>
            </a:endParaRPr>
          </a:p>
        </p:txBody>
      </p:sp>
      <p:sp>
        <p:nvSpPr>
          <p:cNvPr id="6" name="タイトル 5"/>
          <p:cNvSpPr txBox="1">
            <a:spLocks/>
          </p:cNvSpPr>
          <p:nvPr/>
        </p:nvSpPr>
        <p:spPr>
          <a:xfrm>
            <a:off x="495300" y="731520"/>
            <a:ext cx="8915400" cy="71745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3200" kern="0" dirty="0" smtClean="0">
                <a:solidFill>
                  <a:schemeClr val="tx2"/>
                </a:solidFill>
                <a:latin typeface="+mj-lt"/>
                <a:ea typeface="+mj-ea"/>
                <a:cs typeface="+mj-cs"/>
              </a:rPr>
              <a:t>構成員について</a:t>
            </a:r>
            <a:endParaRPr kumimoji="1" lang="ja-JP" altLang="en-US" sz="3200" b="0" i="0" u="none" strike="noStrike" kern="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3" cstate="print"/>
          <a:srcRect/>
          <a:stretch>
            <a:fillRect/>
          </a:stretch>
        </p:blipFill>
        <p:spPr bwMode="auto">
          <a:xfrm>
            <a:off x="0" y="1228725"/>
            <a:ext cx="9905999" cy="4932924"/>
          </a:xfrm>
          <a:prstGeom prst="rect">
            <a:avLst/>
          </a:prstGeom>
          <a:noFill/>
          <a:ln w="9525">
            <a:noFill/>
            <a:miter lim="800000"/>
            <a:headEnd/>
            <a:tailEnd/>
          </a:ln>
        </p:spPr>
      </p:pic>
    </p:spTree>
  </p:cSld>
  <p:clrMapOvr>
    <a:masterClrMapping/>
  </p:clrMapOvr>
  <p:transition>
    <p:newsflash/>
    <p:sndAc>
      <p:stSnd>
        <p:snd r:embed="rId2" name="laser.wav"/>
      </p:stSnd>
    </p:sndAc>
  </p:transition>
  <p:timing>
    <p:tnLst>
      <p:par>
        <p:cTn id="1" dur="indefinite" restart="never" nodeType="tmRoot"/>
      </p:par>
    </p:tnLst>
  </p:timing>
</p:sld>
</file>

<file path=ppt/theme/theme1.xml><?xml version="1.0" encoding="utf-8"?>
<a:theme xmlns:a="http://schemas.openxmlformats.org/drawingml/2006/main" name="通常タイプ">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64338</TotalTime>
  <Words>193</Words>
  <Application>Microsoft Office PowerPoint</Application>
  <PresentationFormat>A4 210 x 297 mm</PresentationFormat>
  <Paragraphs>202</Paragraphs>
  <Slides>8</Slides>
  <Notes>1</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通常タイプ</vt:lpstr>
      <vt:lpstr>運営推進会議について</vt:lpstr>
      <vt:lpstr>スライド 2</vt:lpstr>
      <vt:lpstr>スライド 3</vt:lpstr>
      <vt:lpstr>スライド 4</vt:lpstr>
      <vt:lpstr>スライド 5</vt:lpstr>
      <vt:lpstr>スライド 6</vt:lpstr>
      <vt:lpstr>スライド 7</vt:lpstr>
      <vt:lpstr>スライド 8</vt:lpstr>
    </vt:vector>
  </TitlesOfParts>
  <Company>株式会社アクロス</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介護事業部　１７期方針</dc:title>
  <dc:creator>図子　貴士</dc:creator>
  <cp:lastModifiedBy>kazama</cp:lastModifiedBy>
  <cp:revision>1601</cp:revision>
  <cp:lastPrinted>2015-08-18T02:39:24Z</cp:lastPrinted>
  <dcterms:created xsi:type="dcterms:W3CDTF">2007-02-04T03:10:07Z</dcterms:created>
  <dcterms:modified xsi:type="dcterms:W3CDTF">2016-06-11T09:20:39Z</dcterms:modified>
</cp:coreProperties>
</file>