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37" autoAdjust="0"/>
    <p:restoredTop sz="94674"/>
  </p:normalViewPr>
  <p:slideViewPr>
    <p:cSldViewPr>
      <p:cViewPr varScale="1">
        <p:scale>
          <a:sx n="44" d="100"/>
          <a:sy n="44" d="100"/>
        </p:scale>
        <p:origin x="2164" y="24"/>
      </p:cViewPr>
      <p:guideLst>
        <p:guide orient="horz" pos="2881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6967"/>
          </a:xfrm>
          <a:prstGeom prst="rect">
            <a:avLst/>
          </a:prstGeom>
        </p:spPr>
        <p:txBody>
          <a:bodyPr vert="horz" lIns="91543" tIns="45772" rIns="91543" bIns="4577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543" tIns="45772" rIns="91543" bIns="45772" rtlCol="0"/>
          <a:lstStyle>
            <a:lvl1pPr algn="r">
              <a:defRPr sz="1200"/>
            </a:lvl1pPr>
          </a:lstStyle>
          <a:p>
            <a:fld id="{F3BEF40C-4D25-481E-9F8A-35E66A62036C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4538"/>
            <a:ext cx="27940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3" tIns="45772" rIns="91543" bIns="45772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543" tIns="45772" rIns="91543" bIns="45772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646"/>
            <a:ext cx="2949786" cy="496967"/>
          </a:xfrm>
          <a:prstGeom prst="rect">
            <a:avLst/>
          </a:prstGeom>
        </p:spPr>
        <p:txBody>
          <a:bodyPr vert="horz" lIns="91543" tIns="45772" rIns="91543" bIns="4577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6967"/>
          </a:xfrm>
          <a:prstGeom prst="rect">
            <a:avLst/>
          </a:prstGeom>
        </p:spPr>
        <p:txBody>
          <a:bodyPr vert="horz" lIns="91543" tIns="45772" rIns="91543" bIns="45772" rtlCol="0" anchor="b"/>
          <a:lstStyle>
            <a:lvl1pPr algn="r">
              <a:defRPr sz="1200"/>
            </a:lvl1pPr>
          </a:lstStyle>
          <a:p>
            <a:fld id="{4670A26E-082A-49B7-BE9F-64CDA44083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779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0A26E-082A-49B7-BE9F-64CDA44083D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709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F48-2C1C-482A-91A6-B4FFC01A53F7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A09-AF15-4A70-AD4B-95B7FD59B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F48-2C1C-482A-91A6-B4FFC01A53F7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A09-AF15-4A70-AD4B-95B7FD59B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F48-2C1C-482A-91A6-B4FFC01A53F7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A09-AF15-4A70-AD4B-95B7FD59B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F48-2C1C-482A-91A6-B4FFC01A53F7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A09-AF15-4A70-AD4B-95B7FD59B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9"/>
            <a:ext cx="5829300" cy="181609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F48-2C1C-482A-91A6-B4FFC01A53F7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A09-AF15-4A70-AD4B-95B7FD59B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F48-2C1C-482A-91A6-B4FFC01A53F7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A09-AF15-4A70-AD4B-95B7FD59B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4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3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3" y="2899834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F48-2C1C-482A-91A6-B4FFC01A53F7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A09-AF15-4A70-AD4B-95B7FD59B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F48-2C1C-482A-91A6-B4FFC01A53F7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A09-AF15-4A70-AD4B-95B7FD59B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F48-2C1C-482A-91A6-B4FFC01A53F7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A09-AF15-4A70-AD4B-95B7FD59B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4" y="364068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91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4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F48-2C1C-482A-91A6-B4FFC01A53F7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A09-AF15-4A70-AD4B-95B7FD59B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F48-2C1C-482A-91A6-B4FFC01A53F7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A09-AF15-4A70-AD4B-95B7FD59B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B5F48-2C1C-482A-91A6-B4FFC01A53F7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33A09-AF15-4A70-AD4B-95B7FD59B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B6B91CC-F9B8-4B4F-961D-D0E6F9313B6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743" r="2880" b="7231"/>
          <a:stretch/>
        </p:blipFill>
        <p:spPr>
          <a:xfrm>
            <a:off x="5539493" y="7659827"/>
            <a:ext cx="1184646" cy="1008970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-2271" y="4152"/>
            <a:ext cx="6934403" cy="4924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入所前にお泊まりデイサービスを検討ください</a:t>
            </a:r>
            <a:endParaRPr kumimoji="1" lang="ja-JP" altLang="en-US" sz="2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プレースホルダ 4"/>
          <p:cNvSpPr txBox="1">
            <a:spLocks/>
          </p:cNvSpPr>
          <p:nvPr/>
        </p:nvSpPr>
        <p:spPr>
          <a:xfrm>
            <a:off x="-13690" y="-13540"/>
            <a:ext cx="6885380" cy="9586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1" lang="ja-JP" alt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1" name="対角する 2 つの角を丸めた四角形 50"/>
          <p:cNvSpPr/>
          <p:nvPr/>
        </p:nvSpPr>
        <p:spPr>
          <a:xfrm>
            <a:off x="-6305780" y="9420004"/>
            <a:ext cx="6741368" cy="715089"/>
          </a:xfrm>
          <a:prstGeom prst="round2Diag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en-US" altLang="ja-JP" dirty="0">
              <a:ln w="12700">
                <a:noFill/>
                <a:prstDash val="solid"/>
              </a:ln>
              <a:latin typeface="+mj-ea"/>
              <a:ea typeface="+mj-ea"/>
            </a:endParaRPr>
          </a:p>
          <a:p>
            <a:pPr algn="ctr"/>
            <a:endParaRPr lang="en-US" altLang="ja-JP" dirty="0">
              <a:ln w="12700">
                <a:noFill/>
                <a:prstDash val="solid"/>
              </a:ln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-79863" y="570104"/>
            <a:ext cx="7253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「一緒に過ごす、大切な毎日。」</a:t>
            </a:r>
            <a:endParaRPr kumimoji="1"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  <a:cs typeface="Segoe UI Black" panose="020B0A02040204020203" pitchFamily="34" charset="0"/>
            </a:endParaRPr>
          </a:p>
        </p:txBody>
      </p:sp>
      <p:grpSp>
        <p:nvGrpSpPr>
          <p:cNvPr id="45" name="グループ化 8">
            <a:extLst>
              <a:ext uri="{FF2B5EF4-FFF2-40B4-BE49-F238E27FC236}">
                <a16:creationId xmlns:a16="http://schemas.microsoft.com/office/drawing/2014/main" id="{DE97FA84-94FC-6645-830E-C6382225492D}"/>
              </a:ext>
            </a:extLst>
          </p:cNvPr>
          <p:cNvGrpSpPr/>
          <p:nvPr/>
        </p:nvGrpSpPr>
        <p:grpSpPr>
          <a:xfrm>
            <a:off x="-245834" y="7951962"/>
            <a:ext cx="6868872" cy="1100140"/>
            <a:chOff x="-243408" y="159693"/>
            <a:chExt cx="6868872" cy="665983"/>
          </a:xfrm>
        </p:grpSpPr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1EA5E907-F2A1-1344-90C6-D231872A3B87}"/>
                </a:ext>
              </a:extLst>
            </p:cNvPr>
            <p:cNvSpPr/>
            <p:nvPr/>
          </p:nvSpPr>
          <p:spPr>
            <a:xfrm>
              <a:off x="353058" y="174807"/>
              <a:ext cx="3804942" cy="35400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600" b="1" cap="none" spc="0" dirty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Hiragino Maru Gothic Pro W4" panose="020F0400000000000000" pitchFamily="34" charset="-128"/>
                  <a:ea typeface="Hiragino Maru Gothic Pro W4" panose="020F0400000000000000" pitchFamily="34" charset="-128"/>
                </a:rPr>
                <a:t>樹</a:t>
              </a:r>
              <a:r>
                <a:rPr lang="ja-JP" altLang="en-US" sz="1600" b="1" cap="none" spc="0" dirty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</a:rPr>
                <a:t>楽（きらく）</a:t>
              </a:r>
              <a:endParaRPr lang="en-US" altLang="ja-JP" sz="1600" b="1" cap="none" spc="0" dirty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600" b="1" cap="none" spc="0" dirty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</a:rPr>
                <a:t>○○県○○市</a:t>
              </a:r>
              <a:endParaRPr lang="en-US" altLang="ja-JP" sz="1600" b="1" cap="none" spc="0" dirty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05383853-D6C3-D045-BA30-D296A76F56A0}"/>
                </a:ext>
              </a:extLst>
            </p:cNvPr>
            <p:cNvSpPr/>
            <p:nvPr/>
          </p:nvSpPr>
          <p:spPr>
            <a:xfrm>
              <a:off x="-77437" y="528225"/>
              <a:ext cx="4720586" cy="2794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2400" b="1" u="sng" dirty="0">
                  <a:solidFill>
                    <a:sysClr val="windowText" lastClr="000000"/>
                  </a:solidFill>
                  <a:latin typeface="Hiragino Maru Gothic Pro W4" panose="020F0400000000000000" pitchFamily="34" charset="-128"/>
                  <a:ea typeface="Hiragino Maru Gothic Pro W4" panose="020F0400000000000000" pitchFamily="34" charset="-128"/>
                </a:rPr>
                <a:t>TEL</a:t>
              </a:r>
              <a:r>
                <a:rPr lang="ja-JP" altLang="en-US" sz="2000" b="1" u="sng" cap="none" spc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Hiragino Maru Gothic Pro W4" panose="020F0400000000000000" pitchFamily="34" charset="-128"/>
                  <a:ea typeface="Hiragino Maru Gothic Pro W4" panose="020F0400000000000000" pitchFamily="34" charset="-128"/>
                </a:rPr>
                <a:t>：</a:t>
              </a:r>
              <a:r>
                <a:rPr lang="en-US" altLang="ja-JP" sz="2000" b="1" u="sng" cap="none" spc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Hiragino Maru Gothic Pro W4" panose="020F0400000000000000" pitchFamily="34" charset="-128"/>
                  <a:ea typeface="Hiragino Maru Gothic Pro W4" panose="020F0400000000000000" pitchFamily="34" charset="-128"/>
                </a:rPr>
                <a:t>00</a:t>
              </a:r>
              <a:r>
                <a:rPr lang="ja-JP" altLang="en-US" sz="2000" b="1" u="sng" cap="none" spc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Hiragino Maru Gothic Pro W4" panose="020F0400000000000000" pitchFamily="34" charset="-128"/>
                  <a:ea typeface="Hiragino Maru Gothic Pro W4" panose="020F0400000000000000" pitchFamily="34" charset="-128"/>
                </a:rPr>
                <a:t>－</a:t>
              </a:r>
              <a:r>
                <a:rPr lang="en-US" altLang="ja-JP" sz="2000" b="1" u="sng" cap="none" spc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Hiragino Maru Gothic Pro W4" panose="020F0400000000000000" pitchFamily="34" charset="-128"/>
                  <a:ea typeface="Hiragino Maru Gothic Pro W4" panose="020F0400000000000000" pitchFamily="34" charset="-128"/>
                </a:rPr>
                <a:t>0000</a:t>
              </a:r>
              <a:r>
                <a:rPr lang="ja-JP" altLang="en-US" sz="2000" b="1" u="sng" cap="none" spc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Hiragino Maru Gothic Pro W4" panose="020F0400000000000000" pitchFamily="34" charset="-128"/>
                  <a:ea typeface="Hiragino Maru Gothic Pro W4" panose="020F0400000000000000" pitchFamily="34" charset="-128"/>
                </a:rPr>
                <a:t>－</a:t>
              </a:r>
              <a:r>
                <a:rPr lang="en-US" altLang="ja-JP" sz="2000" b="1" u="sng" cap="none" spc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Hiragino Maru Gothic Pro W4" panose="020F0400000000000000" pitchFamily="34" charset="-128"/>
                  <a:ea typeface="Hiragino Maru Gothic Pro W4" panose="020F0400000000000000" pitchFamily="34" charset="-128"/>
                </a:rPr>
                <a:t>0000</a:t>
              </a:r>
              <a:endParaRPr lang="ja-JP" altLang="en-US" sz="2000" b="1" u="sng" cap="none" spc="0" dirty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D26D9854-C496-AF4B-906D-64E405AF8BEF}"/>
                </a:ext>
              </a:extLst>
            </p:cNvPr>
            <p:cNvSpPr/>
            <p:nvPr/>
          </p:nvSpPr>
          <p:spPr>
            <a:xfrm>
              <a:off x="4138595" y="565488"/>
              <a:ext cx="2486869" cy="20494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400" b="1" cap="none" spc="0" dirty="0">
                  <a:ln>
                    <a:noFill/>
                  </a:ln>
                  <a:solidFill>
                    <a:sysClr val="windowText" lastClr="000000"/>
                  </a:solidFill>
                  <a:effectLst/>
                </a:rPr>
                <a:t>　</a:t>
              </a:r>
              <a:r>
                <a:rPr lang="ja-JP" altLang="en-US" sz="1600" b="1" cap="none" spc="0" dirty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</a:rPr>
                <a:t>担当 </a:t>
              </a:r>
              <a:r>
                <a:rPr lang="en-US" altLang="ja-JP" sz="1600" b="1" cap="none" spc="0" dirty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</a:rPr>
                <a:t>: </a:t>
              </a:r>
              <a:r>
                <a:rPr lang="ja-JP" altLang="en-US" sz="1600" b="1" cap="none" spc="0" dirty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</a:rPr>
                <a:t>　　　（○○）</a:t>
              </a:r>
              <a:endParaRPr lang="en-US" altLang="ja-JP" sz="14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8AA518B8-3D1C-954C-8368-6DBE99139387}"/>
                </a:ext>
              </a:extLst>
            </p:cNvPr>
            <p:cNvSpPr/>
            <p:nvPr/>
          </p:nvSpPr>
          <p:spPr>
            <a:xfrm>
              <a:off x="2576850" y="159693"/>
              <a:ext cx="3162300" cy="22358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1400" b="1" cap="none" spc="0" dirty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Hiragino Maru Gothic Pro W4" panose="020F0400000000000000" pitchFamily="34" charset="-128"/>
                  <a:ea typeface="Hiragino Maru Gothic Pro W4" panose="020F0400000000000000" pitchFamily="34" charset="-128"/>
                </a:rPr>
                <a:t>&lt;</a:t>
              </a:r>
              <a:r>
                <a:rPr lang="ja-JP" altLang="en-US" sz="1400" b="1" cap="none" spc="0" dirty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</a:rPr>
                <a:t>事業所番号</a:t>
              </a:r>
              <a:r>
                <a:rPr lang="en-US" altLang="ja-JP" sz="1400" b="1" cap="none" spc="0" dirty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</a:rPr>
                <a:t>:</a:t>
              </a:r>
              <a:r>
                <a:rPr lang="en-US" altLang="ja-JP" sz="1600" dirty="0">
                  <a:ln w="12700">
                    <a:noFill/>
                    <a:prstDash val="solid"/>
                  </a:ln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r>
                <a:rPr lang="en-US" altLang="ja-JP" sz="1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00000</a:t>
              </a:r>
              <a:r>
                <a:rPr lang="en-US" altLang="ja-JP" sz="1400" b="1" cap="none" spc="0" dirty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Hiragino Maru Gothic Pro W4" panose="020F0400000000000000" pitchFamily="34" charset="-128"/>
                  <a:ea typeface="Hiragino Maru Gothic Pro W4" panose="020F0400000000000000" pitchFamily="34" charset="-128"/>
                </a:rPr>
                <a:t>&gt;</a:t>
              </a:r>
              <a:endParaRPr lang="ja-JP" altLang="en-US" sz="1400" b="1" cap="none" spc="0" dirty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iragino Maru Gothic Pro W4" panose="020F0400000000000000" pitchFamily="34" charset="-128"/>
                <a:ea typeface="Hiragino Maru Gothic Pro W4" panose="020F0400000000000000" pitchFamily="34" charset="-128"/>
              </a:endParaRPr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DE61392D-542A-F542-B649-B5EFB413C572}"/>
                </a:ext>
              </a:extLst>
            </p:cNvPr>
            <p:cNvSpPr/>
            <p:nvPr/>
          </p:nvSpPr>
          <p:spPr>
            <a:xfrm>
              <a:off x="-243408" y="541574"/>
              <a:ext cx="3162300" cy="28410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en-US" sz="1400" b="1" cap="none" spc="0" dirty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126C61C8-C25A-D541-AB3D-1EAC5C60398D}"/>
              </a:ext>
            </a:extLst>
          </p:cNvPr>
          <p:cNvSpPr/>
          <p:nvPr/>
        </p:nvSpPr>
        <p:spPr>
          <a:xfrm>
            <a:off x="255079" y="7624528"/>
            <a:ext cx="3849183" cy="418287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cap="none" spc="0" dirty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見学随時受付しております。</a:t>
            </a:r>
          </a:p>
        </p:txBody>
      </p:sp>
      <p:sp>
        <p:nvSpPr>
          <p:cNvPr id="47" name="角丸四角形 46">
            <a:extLst>
              <a:ext uri="{FF2B5EF4-FFF2-40B4-BE49-F238E27FC236}">
                <a16:creationId xmlns:a16="http://schemas.microsoft.com/office/drawing/2014/main" id="{E4EBA0A9-B755-F04A-AD23-A3295B7D321E}"/>
              </a:ext>
            </a:extLst>
          </p:cNvPr>
          <p:cNvSpPr/>
          <p:nvPr/>
        </p:nvSpPr>
        <p:spPr>
          <a:xfrm>
            <a:off x="69012" y="7563802"/>
            <a:ext cx="6715148" cy="152226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7FD27CDE-92B0-344E-973C-776A275EF83A}"/>
              </a:ext>
            </a:extLst>
          </p:cNvPr>
          <p:cNvSpPr/>
          <p:nvPr/>
        </p:nvSpPr>
        <p:spPr>
          <a:xfrm>
            <a:off x="2823644" y="7563802"/>
            <a:ext cx="3279069" cy="469309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お気軽に</a:t>
            </a:r>
            <a:r>
              <a:rPr lang="ja-JP" altLang="en-US" sz="2000" b="1" cap="none" spc="0" dirty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お問合せ下さい。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1FCD10B-0972-9241-B6A5-188CA01FA0A7}"/>
              </a:ext>
            </a:extLst>
          </p:cNvPr>
          <p:cNvSpPr txBox="1"/>
          <p:nvPr/>
        </p:nvSpPr>
        <p:spPr>
          <a:xfrm>
            <a:off x="0" y="1557057"/>
            <a:ext cx="6866614" cy="33547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☆家族と共に心地よい時間を過ごすために☆</a:t>
            </a:r>
            <a:endParaRPr lang="en-US" altLang="ja-JP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◎認知症利用者対応可能</a:t>
            </a:r>
            <a:endParaRPr lang="en-US" altLang="ja-JP" sz="2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⇒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ご家族の安心のために、認知症の方にも温かなサポートを提供します。</a:t>
            </a:r>
            <a:endParaRPr lang="en-US" altLang="ja-JP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◎家族負担の軽減</a:t>
            </a:r>
            <a:endParaRPr lang="en-US" altLang="ja-JP" sz="2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⇒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家族の皆様にもゆとりを持っていただけるよう、お手伝いをさせていただきます。</a:t>
            </a:r>
            <a:endParaRPr lang="en-US" altLang="ja-JP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◎融通が利く</a:t>
            </a:r>
            <a:endParaRPr lang="en-US" altLang="ja-JP" sz="2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⇒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利用者様のライフスタイルに合わせて柔軟に対応します。</a:t>
            </a:r>
            <a:endParaRPr lang="en-US" altLang="ja-JP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　 安心してお泊りいただけます。</a:t>
            </a:r>
            <a:endParaRPr lang="en-US" altLang="ja-JP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◎個別対応が可能</a:t>
            </a:r>
            <a:endParaRPr lang="en-US" altLang="ja-JP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⇒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個別のニーズに寄り添い、心温まるケアを提供いたします。</a:t>
            </a:r>
            <a:endParaRPr lang="en-US" altLang="ja-JP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A6C1B91-0080-87DE-20DB-0FEE018C04FD}"/>
              </a:ext>
            </a:extLst>
          </p:cNvPr>
          <p:cNvSpPr txBox="1"/>
          <p:nvPr/>
        </p:nvSpPr>
        <p:spPr>
          <a:xfrm>
            <a:off x="0" y="4932040"/>
            <a:ext cx="6866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特養やショートステイとの違いは、</a:t>
            </a:r>
            <a:r>
              <a:rPr lang="ja-JP" altLang="en-US" sz="1600" b="1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家庭的な雰囲気で個別のプランを提供し、利用者様のライフスタイルに合わせたアットホームな環境での過ごし方を重視しています。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Segoe UI Black" panose="020B0A02040204020203" pitchFamily="34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3C8CFD6-CB54-EB36-532D-264968FC33C5}"/>
              </a:ext>
            </a:extLst>
          </p:cNvPr>
          <p:cNvSpPr txBox="1"/>
          <p:nvPr/>
        </p:nvSpPr>
        <p:spPr>
          <a:xfrm>
            <a:off x="98246" y="7160457"/>
            <a:ext cx="67333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※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通院サポート（病院までの送迎、診察付添いなど）も対応可能！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Segoe UI Black" panose="020B0A02040204020203" pitchFamily="34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30F9197-98BB-CA89-E39C-4BE8366657A5}"/>
              </a:ext>
            </a:extLst>
          </p:cNvPr>
          <p:cNvSpPr txBox="1"/>
          <p:nvPr/>
        </p:nvSpPr>
        <p:spPr>
          <a:xfrm>
            <a:off x="-13690" y="1135859"/>
            <a:ext cx="6885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365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日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24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時間、あなたと共に、心地よい時間を提供します。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  <a:cs typeface="Segoe UI Black" panose="020B0A02040204020203" pitchFamily="34" charset="0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E4796C46-6D44-2CA2-8E04-71CC70E1FD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677011"/>
              </p:ext>
            </p:extLst>
          </p:nvPr>
        </p:nvGraphicFramePr>
        <p:xfrm>
          <a:off x="50336" y="6000402"/>
          <a:ext cx="6765941" cy="1110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4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75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575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泊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泊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泊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泊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3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6,874</a:t>
                      </a:r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11,646</a:t>
                      </a:r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35,507</a:t>
                      </a:r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141,321</a:t>
                      </a:r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E934AD-77F2-C293-D4DF-101962C34E7E}"/>
              </a:ext>
            </a:extLst>
          </p:cNvPr>
          <p:cNvSpPr txBox="1"/>
          <p:nvPr/>
        </p:nvSpPr>
        <p:spPr>
          <a:xfrm>
            <a:off x="-13690" y="5644639"/>
            <a:ext cx="38792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●利用料金（要介護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3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・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1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割負担の場合）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425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1855</TotalTime>
  <Words>264</Words>
  <Application>Microsoft Office PowerPoint</Application>
  <PresentationFormat>画面に合わせる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Hiragino Maru Gothic Pro W4</vt:lpstr>
      <vt:lpstr>Meiryo UI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たまやん</dc:creator>
  <cp:lastModifiedBy>藤田裕介</cp:lastModifiedBy>
  <cp:revision>177</cp:revision>
  <cp:lastPrinted>2017-02-21T10:41:24Z</cp:lastPrinted>
  <dcterms:created xsi:type="dcterms:W3CDTF">2009-12-20T03:31:15Z</dcterms:created>
  <dcterms:modified xsi:type="dcterms:W3CDTF">2023-09-05T01:37:15Z</dcterms:modified>
</cp:coreProperties>
</file>