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6" r:id="rId20"/>
    <p:sldId id="275" r:id="rId21"/>
    <p:sldId id="277" r:id="rId22"/>
    <p:sldId id="271" r:id="rId23"/>
  </p:sldIdLst>
  <p:sldSz cx="12192000" cy="6858000"/>
  <p:notesSz cx="6805613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687" cy="497531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322" y="0"/>
            <a:ext cx="2949686" cy="497531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r">
              <a:defRPr sz="1200"/>
            </a:lvl1pPr>
          </a:lstStyle>
          <a:p>
            <a:fld id="{34B5F351-0700-4B46-999E-835C974437AE}" type="datetimeFigureOut">
              <a:rPr kumimoji="1" lang="ja-JP" altLang="en-US" smtClean="0"/>
              <a:t>2018/1/18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92" tIns="46296" rIns="92592" bIns="4629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1" y="4720904"/>
            <a:ext cx="5445453" cy="4472943"/>
          </a:xfrm>
          <a:prstGeom prst="rect">
            <a:avLst/>
          </a:prstGeom>
        </p:spPr>
        <p:txBody>
          <a:bodyPr vert="horz" lIns="92592" tIns="46296" rIns="92592" bIns="4629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198"/>
            <a:ext cx="2949687" cy="497530"/>
          </a:xfrm>
          <a:prstGeom prst="rect">
            <a:avLst/>
          </a:prstGeom>
        </p:spPr>
        <p:txBody>
          <a:bodyPr vert="horz" lIns="92592" tIns="46296" rIns="92592" bIns="4629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322" y="9440198"/>
            <a:ext cx="2949686" cy="497530"/>
          </a:xfrm>
          <a:prstGeom prst="rect">
            <a:avLst/>
          </a:prstGeom>
        </p:spPr>
        <p:txBody>
          <a:bodyPr vert="horz" lIns="92592" tIns="46296" rIns="92592" bIns="46296" rtlCol="0" anchor="b"/>
          <a:lstStyle>
            <a:lvl1pPr algn="r">
              <a:defRPr sz="1200"/>
            </a:lvl1pPr>
          </a:lstStyle>
          <a:p>
            <a:fld id="{C83AF5D4-43FC-4FF2-B5F0-9171326211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304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893C-2F22-46C4-A2CB-BC7556599B0F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2DA5-B3D1-4078-8CA9-6EB693522810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A6F6-CD9B-4892-966F-0A0FAEA612DF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2040-30E2-4C7E-B9EF-772A1D345CD0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2F1-950B-4848-901A-E6BE4D4EC95E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A97C-2554-4A09-83E1-F52E25E17731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65318-6558-4520-A6EA-06359F2F1049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56DC-564D-4BDB-9A66-15C207AF26B8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38D14-27B6-41B1-BC38-E9B795D6B5F2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C7E94-3F57-41C9-93E8-4061229EBB91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043-1DDF-4581-8900-39AEE36FD188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7B39-2CBC-4100-B446-F686E570B749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9B8B-AE6D-40B5-9E94-4F8FDD45128C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3CBF7-5ECA-4D4A-8EE7-1B5FD1A6F6F7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625D-CEC3-4B99-8C9C-05EFF7E62ADE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6B06-7BD2-4154-A4ED-2E9AE363132B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36ED4-8657-487A-8120-A14B8B8163B3}" type="datetime1">
              <a:rPr lang="en-US" altLang="ja-JP" smtClean="0"/>
              <a:t>1/18/2018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第一回　運営推進会議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9187628" cy="1882913"/>
          </a:xfrm>
        </p:spPr>
        <p:txBody>
          <a:bodyPr>
            <a:normAutofit/>
          </a:bodyPr>
          <a:lstStyle/>
          <a:p>
            <a:r>
              <a:rPr lang="ja-JP" altLang="en-US" sz="2700" dirty="0" smtClean="0">
                <a:solidFill>
                  <a:schemeClr val="tx1"/>
                </a:solidFill>
              </a:rPr>
              <a:t>株式会社〇〇</a:t>
            </a:r>
            <a:endParaRPr lang="en-US" altLang="ja-JP" sz="2700" dirty="0" smtClean="0">
              <a:solidFill>
                <a:schemeClr val="tx1"/>
              </a:solidFill>
            </a:endParaRPr>
          </a:p>
          <a:p>
            <a:r>
              <a:rPr kumimoji="1" lang="ja-JP" altLang="en-US" sz="2600" dirty="0" smtClean="0">
                <a:solidFill>
                  <a:schemeClr val="tx1"/>
                </a:solidFill>
              </a:rPr>
              <a:t>デイサービス施設　樹</a:t>
            </a:r>
            <a:r>
              <a:rPr kumimoji="1" lang="ja-JP" altLang="en-US" sz="2600" dirty="0" smtClean="0">
                <a:solidFill>
                  <a:schemeClr val="tx1"/>
                </a:solidFill>
              </a:rPr>
              <a:t>楽〇〇</a:t>
            </a:r>
            <a:r>
              <a:rPr kumimoji="1" lang="ja-JP" altLang="en-US" dirty="0" smtClean="0">
                <a:solidFill>
                  <a:schemeClr val="tx1"/>
                </a:solidFill>
              </a:rPr>
              <a:t>　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</a:rPr>
              <a:t>　　　　　　　　　　　　　　　　　　　　　　　　</a:t>
            </a:r>
            <a:r>
              <a:rPr lang="ja-JP" altLang="en-US" dirty="0" smtClean="0">
                <a:solidFill>
                  <a:schemeClr val="tx1"/>
                </a:solidFill>
              </a:rPr>
              <a:t>開催</a:t>
            </a:r>
            <a:r>
              <a:rPr lang="ja-JP" altLang="en-US" dirty="0" smtClean="0">
                <a:solidFill>
                  <a:schemeClr val="tx1"/>
                </a:solidFill>
              </a:rPr>
              <a:t>日：</a:t>
            </a:r>
            <a:r>
              <a:rPr lang="ja-JP" altLang="en-US" dirty="0" smtClean="0">
                <a:solidFill>
                  <a:schemeClr val="tx1"/>
                </a:solidFill>
              </a:rPr>
              <a:t>平成</a:t>
            </a:r>
            <a:r>
              <a:rPr lang="ja-JP" altLang="en-US" dirty="0" smtClean="0">
                <a:solidFill>
                  <a:schemeClr val="tx1"/>
                </a:solidFill>
              </a:rPr>
              <a:t>〇〇</a:t>
            </a:r>
            <a:r>
              <a:rPr lang="ja-JP" altLang="en-US" dirty="0" smtClean="0">
                <a:solidFill>
                  <a:schemeClr val="tx1"/>
                </a:solidFill>
              </a:rPr>
              <a:t>年</a:t>
            </a:r>
            <a:r>
              <a:rPr lang="ja-JP" altLang="en-US" dirty="0" smtClean="0">
                <a:solidFill>
                  <a:schemeClr val="tx1"/>
                </a:solidFill>
              </a:rPr>
              <a:t>〇</a:t>
            </a:r>
            <a:r>
              <a:rPr lang="ja-JP" altLang="en-US" dirty="0" smtClean="0">
                <a:solidFill>
                  <a:schemeClr val="tx1"/>
                </a:solidFill>
              </a:rPr>
              <a:t>月〇日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038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lang="ja-JP" altLang="en-US" dirty="0" smtClean="0"/>
              <a:t>状況②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02676"/>
            <a:ext cx="8915400" cy="5155324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利用者様サービス提供時間状況</a:t>
            </a:r>
            <a:endParaRPr kumimoji="1" lang="en-US" altLang="ja-JP" sz="2400" dirty="0" smtClean="0"/>
          </a:p>
          <a:p>
            <a:endParaRPr lang="en-US" altLang="ja-JP" sz="2400" dirty="0"/>
          </a:p>
          <a:p>
            <a:endParaRPr kumimoji="1" lang="en-US" altLang="ja-JP" sz="2400" dirty="0" smtClean="0"/>
          </a:p>
          <a:p>
            <a:endParaRPr lang="en-US" altLang="ja-JP" sz="2400" dirty="0"/>
          </a:p>
          <a:p>
            <a:endParaRPr kumimoji="1" lang="en-US" altLang="ja-JP" sz="2400" dirty="0" smtClean="0"/>
          </a:p>
          <a:p>
            <a:endParaRPr lang="en-US" altLang="ja-JP" sz="2400" dirty="0"/>
          </a:p>
          <a:p>
            <a:endParaRPr kumimoji="1" lang="en-US" altLang="ja-JP" sz="2400" dirty="0" smtClean="0"/>
          </a:p>
          <a:p>
            <a:r>
              <a:rPr lang="ja-JP" altLang="en-US" sz="2400" dirty="0" smtClean="0"/>
              <a:t>利用者様と医療行為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　現在、当施設では、痰の吸引や胃瘻等の医療行為が必要な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kumimoji="1" lang="ja-JP" altLang="en-US" sz="2400" dirty="0" smtClean="0"/>
              <a:t>方、ストレッチャー送迎の方などの</a:t>
            </a:r>
            <a:r>
              <a:rPr lang="ja-JP" altLang="en-US" sz="2400" dirty="0" smtClean="0"/>
              <a:t>ご利用はございません。</a:t>
            </a:r>
            <a:endParaRPr kumimoji="1" lang="en-US" altLang="ja-JP" sz="2400" dirty="0" smtClean="0"/>
          </a:p>
          <a:p>
            <a:pPr marL="0" indent="0">
              <a:buNone/>
            </a:pPr>
            <a:endParaRPr kumimoji="1" lang="ja-JP" altLang="en-US" sz="2400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924932"/>
              </p:ext>
            </p:extLst>
          </p:nvPr>
        </p:nvGraphicFramePr>
        <p:xfrm>
          <a:off x="2853558" y="2516935"/>
          <a:ext cx="8376909" cy="22250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20208"/>
                <a:gridCol w="2207172"/>
                <a:gridCol w="2149529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時間～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時間（例：</a:t>
                      </a:r>
                      <a:r>
                        <a:rPr kumimoji="1" lang="en-US" altLang="ja-JP" dirty="0" smtClean="0"/>
                        <a:t>10:00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14:30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時間～</a:t>
                      </a:r>
                      <a:r>
                        <a:rPr kumimoji="1" lang="en-US" altLang="ja-JP" dirty="0" smtClean="0"/>
                        <a:t>7</a:t>
                      </a:r>
                      <a:r>
                        <a:rPr kumimoji="1" lang="ja-JP" altLang="en-US" dirty="0" smtClean="0"/>
                        <a:t>時間（例：</a:t>
                      </a:r>
                      <a:r>
                        <a:rPr kumimoji="1" lang="en-US" altLang="ja-JP" dirty="0" smtClean="0"/>
                        <a:t>9:45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16:00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r>
                        <a:rPr kumimoji="1" lang="ja-JP" altLang="en-US" dirty="0" smtClean="0"/>
                        <a:t>時間～</a:t>
                      </a:r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時間（例：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延長</a:t>
                      </a:r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時間～（例：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20:00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お泊り　（上記重複　含）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091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施設活動内容（日常）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34206"/>
            <a:ext cx="8915400" cy="5123793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一日の流れ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＿＿＿＿＿＿＿＿＿＿＿＿＿＿＿＿＿＿＿＿＿＿＿＿＿</a:t>
            </a:r>
            <a:r>
              <a:rPr lang="ja-JP" altLang="en-US" sz="2400" dirty="0"/>
              <a:t>＿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en-US" altLang="ja-JP" sz="2400" dirty="0" smtClean="0"/>
              <a:t>9:00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9:40</a:t>
            </a:r>
            <a:r>
              <a:rPr lang="ja-JP" altLang="en-US" sz="2400" dirty="0" smtClean="0"/>
              <a:t>　　　　朝の挨拶、新聞や</a:t>
            </a:r>
            <a:r>
              <a:rPr lang="ja-JP" altLang="en-US" sz="2400" dirty="0"/>
              <a:t>会話</a:t>
            </a:r>
            <a:r>
              <a:rPr lang="ja-JP" altLang="en-US" sz="2400" dirty="0" smtClean="0"/>
              <a:t>を楽しみます。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en-US" altLang="ja-JP" sz="2400" dirty="0" smtClean="0"/>
              <a:t>9:40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10:30</a:t>
            </a:r>
            <a:r>
              <a:rPr lang="ja-JP" altLang="en-US" sz="2400" dirty="0" smtClean="0"/>
              <a:t>　　　バイタル（血圧・体温等）チェック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en-US" altLang="ja-JP" sz="2400" dirty="0" smtClean="0"/>
              <a:t>10:30</a:t>
            </a:r>
            <a:r>
              <a:rPr kumimoji="1" lang="ja-JP" altLang="en-US" sz="2400" dirty="0" smtClean="0"/>
              <a:t>～</a:t>
            </a:r>
            <a:r>
              <a:rPr kumimoji="1" lang="en-US" altLang="ja-JP" sz="2400" dirty="0" smtClean="0"/>
              <a:t>11:50</a:t>
            </a:r>
            <a:r>
              <a:rPr kumimoji="1" lang="ja-JP" altLang="en-US" sz="2400" dirty="0" smtClean="0"/>
              <a:t>　　入浴、料理や午前の体操、脳トレーニング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en-US" altLang="ja-JP" sz="2400" dirty="0" smtClean="0"/>
              <a:t>12:00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13:00</a:t>
            </a:r>
            <a:r>
              <a:rPr lang="ja-JP" altLang="en-US" sz="2400" dirty="0" smtClean="0"/>
              <a:t>　　ホールにて昼食、口腔ケア、家事援助レク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en-US" altLang="ja-JP" sz="2400" dirty="0" smtClean="0"/>
              <a:t>13:00</a:t>
            </a:r>
            <a:r>
              <a:rPr kumimoji="1" lang="ja-JP" altLang="en-US" sz="2400" dirty="0" smtClean="0"/>
              <a:t>～</a:t>
            </a:r>
            <a:r>
              <a:rPr kumimoji="1" lang="en-US" altLang="ja-JP" sz="2400" dirty="0" smtClean="0"/>
              <a:t>15:00</a:t>
            </a:r>
            <a:r>
              <a:rPr kumimoji="1" lang="ja-JP" altLang="en-US" sz="2400" dirty="0" smtClean="0"/>
              <a:t>　　お昼寝、レクレーション、工作、散歩　等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en-US" altLang="ja-JP" sz="2400" dirty="0" smtClean="0"/>
              <a:t>15:00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15:30</a:t>
            </a:r>
            <a:r>
              <a:rPr lang="ja-JP" altLang="en-US" sz="2400" dirty="0" smtClean="0"/>
              <a:t>　　おやつタイム、会話を楽しみます。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en-US" altLang="ja-JP" sz="2400" dirty="0" smtClean="0"/>
              <a:t>15:30</a:t>
            </a:r>
            <a:r>
              <a:rPr kumimoji="1" lang="ja-JP" altLang="en-US" sz="2400" dirty="0" smtClean="0"/>
              <a:t>～</a:t>
            </a:r>
            <a:r>
              <a:rPr kumimoji="1" lang="en-US" altLang="ja-JP" sz="2400" dirty="0" smtClean="0"/>
              <a:t>16:30</a:t>
            </a:r>
            <a:r>
              <a:rPr kumimoji="1" lang="ja-JP" altLang="en-US" sz="2400" dirty="0" smtClean="0"/>
              <a:t>　　午後の体操、読書、カラオケ　等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　</a:t>
            </a:r>
            <a:r>
              <a:rPr kumimoji="1" lang="en-US" altLang="ja-JP" sz="2400" dirty="0" smtClean="0"/>
              <a:t>16:30</a:t>
            </a:r>
            <a:r>
              <a:rPr kumimoji="1" lang="ja-JP" altLang="en-US" sz="2400" dirty="0" smtClean="0"/>
              <a:t>～</a:t>
            </a:r>
            <a:r>
              <a:rPr kumimoji="1" lang="en-US" altLang="ja-JP" sz="2400" dirty="0" smtClean="0"/>
              <a:t>17:00</a:t>
            </a:r>
            <a:r>
              <a:rPr kumimoji="1" lang="ja-JP" altLang="en-US" sz="2400" dirty="0" smtClean="0"/>
              <a:t>　　帰りの支度、穏やかに過ごします。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562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施設活動内容（日常）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65738"/>
            <a:ext cx="8915400" cy="4903076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当施設の日常の特徴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当施設では、利用者様と職員との会話のキャッチボールを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最も大切にしております。又、利用者様個々の好きなことや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生活スタイルを最大限尊重しております。従って体操等に拒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否が見られる場合は強制はせず、好きな事を楽しんで頂き</a:t>
            </a:r>
            <a:r>
              <a:rPr lang="ja-JP" altLang="en-US" sz="2400" dirty="0" err="1" smtClean="0"/>
              <a:t>ま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す。例えばカラオケが好きな方にはカラオケをして頂くよう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に、時には個人を尊重し、時には皆で楽しく過ごして頂き</a:t>
            </a:r>
            <a:r>
              <a:rPr lang="ja-JP" altLang="en-US" sz="2400" dirty="0" err="1" smtClean="0"/>
              <a:t>ま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す。このように個々のニーズの尊重と潜在能力を活用します。</a:t>
            </a:r>
            <a:endParaRPr lang="en-US" altLang="ja-JP" sz="2400" dirty="0"/>
          </a:p>
          <a:p>
            <a:r>
              <a:rPr kumimoji="1" lang="ja-JP" altLang="en-US" sz="2400" dirty="0" smtClean="0"/>
              <a:t>細かな場にも気配り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お飲み物の温度や種類、</a:t>
            </a:r>
            <a:r>
              <a:rPr lang="ja-JP" altLang="en-US" sz="2400" dirty="0"/>
              <a:t>身体状況</a:t>
            </a:r>
            <a:r>
              <a:rPr lang="ja-JP" altLang="en-US" sz="2400" dirty="0" smtClean="0"/>
              <a:t>に考慮した体操内容等。</a:t>
            </a:r>
            <a:endParaRPr kumimoji="1" lang="en-US" altLang="ja-JP" sz="24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77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施設活動内容</a:t>
            </a:r>
            <a:r>
              <a:rPr lang="zh-TW" altLang="en-US" dirty="0" smtClean="0"/>
              <a:t>（</a:t>
            </a:r>
            <a:r>
              <a:rPr lang="ja-JP" altLang="en-US" dirty="0"/>
              <a:t>レクレーション</a:t>
            </a:r>
            <a:r>
              <a:rPr lang="zh-TW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18441"/>
            <a:ext cx="8915400" cy="5013435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多様なレクレーションの例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・野外レク：　散歩・季節の花見・庭の花摘み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・運動レク：　ボール投げ・バスケットボール・卓球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　　　　　　ボーリング・ミニテニス</a:t>
            </a:r>
            <a:r>
              <a:rPr lang="ja-JP" altLang="en-US" sz="2400" dirty="0"/>
              <a:t>・</a:t>
            </a:r>
            <a:r>
              <a:rPr lang="ja-JP" altLang="en-US" sz="2400" dirty="0" smtClean="0"/>
              <a:t>釣りゲーム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・脳レク　：　文字合わせ、計算、カラオケ、音楽鑑賞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・工作レク：　季節のカレンダー作り・塗り絵・書道</a:t>
            </a:r>
            <a:endParaRPr lang="en-US" altLang="ja-JP" sz="2400" dirty="0" smtClean="0"/>
          </a:p>
          <a:p>
            <a:pPr marL="0" indent="0">
              <a:buNone/>
            </a:pPr>
            <a:endParaRPr kumimoji="1" lang="en-US" altLang="ja-JP" sz="2400" dirty="0"/>
          </a:p>
          <a:p>
            <a:r>
              <a:rPr lang="ja-JP" altLang="en-US" sz="2400" dirty="0" smtClean="0"/>
              <a:t>文化活動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　茶道の免許保持者や華道の免許保持者による、本格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茶道レクや華道レクなどを不定期に開催しております。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300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施設活動内容</a:t>
            </a:r>
            <a:r>
              <a:rPr lang="ja-JP" altLang="en-US" dirty="0" smtClean="0"/>
              <a:t>（食事）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5157953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食事の特徴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</a:t>
            </a:r>
            <a:r>
              <a:rPr lang="ja-JP" altLang="en-US" sz="2400" dirty="0"/>
              <a:t>　</a:t>
            </a:r>
            <a:r>
              <a:rPr lang="ja-JP" altLang="en-US" sz="2400" dirty="0" smtClean="0"/>
              <a:t>当施設は、外部の業者からの安全で安心な食材を利用し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</a:t>
            </a:r>
            <a:r>
              <a:rPr lang="ja-JP" altLang="en-US" sz="2400" dirty="0" err="1" smtClean="0"/>
              <a:t>て</a:t>
            </a:r>
            <a:r>
              <a:rPr kumimoji="1" lang="ja-JP" altLang="en-US" sz="2400" dirty="0" smtClean="0"/>
              <a:t>手作りにて調理を行っております。調理の際は、利用者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　様</a:t>
            </a:r>
            <a:r>
              <a:rPr lang="ja-JP" altLang="en-US" sz="2400" dirty="0" smtClean="0"/>
              <a:t>と一緒に行うことも多々あります。</a:t>
            </a:r>
            <a:r>
              <a:rPr kumimoji="1" lang="ja-JP" altLang="en-US" sz="2400" dirty="0" smtClean="0"/>
              <a:t>又、一部トッピング　　　　　　　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kumimoji="1" lang="ja-JP" altLang="en-US" sz="2400" dirty="0" smtClean="0"/>
              <a:t>やおやつ材料、おかずの一部は利用者様と買い物へ行き購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　</a:t>
            </a:r>
            <a:r>
              <a:rPr kumimoji="1" lang="ja-JP" altLang="en-US" sz="2400" dirty="0" err="1" smtClean="0"/>
              <a:t>入して</a:t>
            </a:r>
            <a:r>
              <a:rPr lang="ja-JP" altLang="en-US" sz="2400" dirty="0" smtClean="0"/>
              <a:t>おります。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食事内容は、利用者様の疾病や適正摂取量等を配慮して行　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い、内容</a:t>
            </a:r>
            <a:r>
              <a:rPr lang="ja-JP" altLang="en-US" sz="2400" dirty="0"/>
              <a:t>や</a:t>
            </a:r>
            <a:r>
              <a:rPr lang="ja-JP" altLang="en-US" sz="2400" dirty="0" smtClean="0"/>
              <a:t>バランス（ビタミンや炭水化物等）を考慮して</a:t>
            </a:r>
            <a:r>
              <a:rPr lang="ja-JP" altLang="en-US" sz="2400" dirty="0" err="1" smtClean="0"/>
              <a:t>お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ります。又、完成した食材はすべて検食として一定期間保存　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する事を徹底しております。　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999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施設活動内容</a:t>
            </a:r>
            <a:r>
              <a:rPr lang="zh-TW" altLang="en-US" dirty="0" smtClean="0"/>
              <a:t>（</a:t>
            </a:r>
            <a:r>
              <a:rPr lang="ja-JP" altLang="en-US" dirty="0"/>
              <a:t>法令</a:t>
            </a:r>
            <a:r>
              <a:rPr lang="zh-TW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1" y="1718440"/>
            <a:ext cx="9203395" cy="5139559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大まかな関連法令と対策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・高齢者虐待防止法・・・</a:t>
            </a:r>
            <a:r>
              <a:rPr lang="ja-JP" altLang="en-US" sz="2400" dirty="0"/>
              <a:t>安全</a:t>
            </a:r>
            <a:r>
              <a:rPr lang="ja-JP" altLang="en-US" sz="2400" dirty="0" smtClean="0"/>
              <a:t>カメラと社内勉強会の実施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・食品衛生法・・・・・・検食保存と家具アルコール消毒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　</a:t>
            </a:r>
            <a:r>
              <a:rPr lang="ja-JP" altLang="en-US" sz="2400" dirty="0" smtClean="0"/>
              <a:t>　　　　　　　　　　　温度、湿度管理、社内勉強会実施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・個人情報保護法・・・・鍵付ロッカー、専用無線</a:t>
            </a:r>
            <a:r>
              <a:rPr kumimoji="1" lang="en-US" altLang="ja-JP" sz="2400" dirty="0" smtClean="0"/>
              <a:t>LAN</a:t>
            </a:r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　　　　　　　　　　　勉強会実施、電子システム化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・消防法・・・・・・・・火災報知器、避難訓練、非常口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・有印私文書偽造・・・・上司のチェック、随時勉強会実施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・道路交通法・・・・・・社内の注意喚起、燃料消費チェック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　　　</a:t>
            </a:r>
            <a:r>
              <a:rPr lang="ja-JP" altLang="en-US" b="1" u="sng" dirty="0" smtClean="0"/>
              <a:t>その他法令も遵守するよう外部と連携を取っていきます。</a:t>
            </a:r>
            <a:endParaRPr kumimoji="1" lang="ja-JP" altLang="en-US" b="1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399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施設活動内容</a:t>
            </a:r>
            <a:r>
              <a:rPr lang="zh-TW" altLang="en-US" dirty="0" smtClean="0"/>
              <a:t>（</a:t>
            </a:r>
            <a:r>
              <a:rPr lang="ja-JP" altLang="en-US" dirty="0"/>
              <a:t>地域</a:t>
            </a:r>
            <a:r>
              <a:rPr lang="zh-TW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34207"/>
            <a:ext cx="8915400" cy="4950372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地域と共存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・地域のイベントや慈善活動に積極的に参加していきます。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・地域の方を招いた食事会の開催を今後も行います。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・非常食の設置や救急セット、看護師常勤を活用します。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・樹楽通信など役立つ情報を皆様と共有いたします。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r>
              <a:rPr lang="ja-JP" altLang="en-US" sz="2400" dirty="0" smtClean="0"/>
              <a:t>社会活動への参加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・運営企業と今後もさらに連携し環境貢献活動への参加を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今以上に推進いたします。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・コンプライアンスの精神に基づいて情報開示を徹底します。</a:t>
            </a:r>
            <a:endParaRPr kumimoji="1" lang="en-US" altLang="ja-JP" sz="24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620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ヒヤリハット報告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81502"/>
            <a:ext cx="8915400" cy="5076497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ヒヤリハット件数　　　　　　　　</a:t>
            </a:r>
            <a:r>
              <a:rPr kumimoji="1" lang="ja-JP" altLang="en-US" dirty="0" smtClean="0"/>
              <a:t>（平成</a:t>
            </a:r>
            <a:r>
              <a:rPr kumimoji="1" lang="en-US" altLang="ja-JP" dirty="0" smtClean="0"/>
              <a:t>27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月～現在）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・転倒及び落下に準ずるもの・・・・・・・・・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件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・立ち上がり歩行不安定関連・・・・・・・・・</a:t>
            </a:r>
            <a:r>
              <a:rPr lang="en-US" altLang="ja-JP" sz="2400" dirty="0" smtClean="0"/>
              <a:t>6</a:t>
            </a:r>
            <a:r>
              <a:rPr kumimoji="1" lang="ja-JP" altLang="en-US" sz="2400" dirty="0" smtClean="0"/>
              <a:t>件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・徘徊（玄関まで等）・・・・・・・・・・・・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件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・内装及び設備不良等注意喚起怠る・・・・・・</a:t>
            </a:r>
            <a:r>
              <a:rPr lang="en-US" altLang="ja-JP" sz="2400" dirty="0"/>
              <a:t>3</a:t>
            </a:r>
            <a:r>
              <a:rPr kumimoji="1" lang="ja-JP" altLang="en-US" sz="2400" dirty="0" smtClean="0"/>
              <a:t>件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・薬剤、投薬・・・・・・・・・・・・・・・・</a:t>
            </a:r>
            <a:r>
              <a:rPr lang="en-US" altLang="ja-JP" sz="2400" dirty="0"/>
              <a:t>3</a:t>
            </a:r>
            <a:r>
              <a:rPr lang="ja-JP" altLang="en-US" sz="2400" dirty="0" smtClean="0"/>
              <a:t>件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・車両の運転等・・・・・・・・・・・・・・・</a:t>
            </a:r>
            <a:r>
              <a:rPr lang="en-US" altLang="ja-JP" sz="2400" dirty="0"/>
              <a:t>1</a:t>
            </a:r>
            <a:r>
              <a:rPr kumimoji="1" lang="ja-JP" altLang="en-US" sz="2400" dirty="0" smtClean="0"/>
              <a:t>件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sz="2400" dirty="0" smtClean="0"/>
          </a:p>
          <a:p>
            <a:r>
              <a:rPr lang="ja-JP" altLang="en-US" sz="2400" dirty="0" smtClean="0"/>
              <a:t>事故報告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・現在に至るまで、事故は発生しておりません。</a:t>
            </a:r>
            <a:r>
              <a:rPr lang="en-US" altLang="ja-JP" sz="2400" dirty="0" smtClean="0"/>
              <a:t>0</a:t>
            </a:r>
            <a:r>
              <a:rPr lang="ja-JP" altLang="en-US" sz="2400" dirty="0" smtClean="0"/>
              <a:t>件</a:t>
            </a:r>
            <a:endParaRPr lang="en-US" altLang="ja-JP" sz="2400" dirty="0"/>
          </a:p>
          <a:p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629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ヒヤリハット事例と問題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81503"/>
            <a:ext cx="8915400" cy="4918841"/>
          </a:xfrm>
        </p:spPr>
        <p:txBody>
          <a:bodyPr>
            <a:normAutofit/>
          </a:bodyPr>
          <a:lstStyle/>
          <a:p>
            <a:r>
              <a:rPr lang="ja-JP" altLang="en-US" sz="2400" dirty="0" smtClean="0"/>
              <a:t>事例　（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さん　女性</a:t>
            </a:r>
            <a:r>
              <a:rPr lang="ja-JP" altLang="en-US" sz="2400" dirty="0"/>
              <a:t>　</a:t>
            </a:r>
            <a:r>
              <a:rPr lang="en-US" altLang="ja-JP" sz="2400" dirty="0" smtClean="0"/>
              <a:t>80</a:t>
            </a:r>
            <a:r>
              <a:rPr lang="ja-JP" altLang="en-US" sz="2400" dirty="0" smtClean="0"/>
              <a:t>代）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lang="ja-JP" altLang="en-US" sz="2400" dirty="0" smtClean="0"/>
              <a:t>：場所　　　帰宅時当施設玄関の段差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：状況　　　段差を降りる際に手すりを掴っておられたが、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　　　　　片足が一時着地しておらずその際に転倒しそう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　　　　　　になってしまった。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：対策　　　声掛けをしっかりと行うこと、誘導をゆっくり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　　　　　　行い、椅子などに座って頂きゆっくり行う。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sz="2400" dirty="0"/>
          </a:p>
          <a:p>
            <a:r>
              <a:rPr kumimoji="1" lang="ja-JP" altLang="en-US" sz="2400" dirty="0" smtClean="0"/>
              <a:t>ヒヤリハットの問題点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・件数が少ないので、意識を高めてより見つけていきたい。</a:t>
            </a:r>
            <a:endParaRPr kumimoji="1" lang="en-US" altLang="ja-JP" sz="24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33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今後の改善策①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49972"/>
            <a:ext cx="8915400" cy="4981904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サービスの充実（多様なレク）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・外食レクや日帰り温泉旅行レク、野外レク等を企画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・施設内イベント（運動会や映画日、園芸）をする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・衛生面、空調面などをより快適にする。</a:t>
            </a:r>
            <a:endParaRPr lang="en-US" altLang="ja-JP" sz="2400" dirty="0" smtClean="0"/>
          </a:p>
          <a:p>
            <a:r>
              <a:rPr lang="ja-JP" altLang="en-US" sz="2400" dirty="0"/>
              <a:t>事故</a:t>
            </a:r>
            <a:r>
              <a:rPr lang="ja-JP" altLang="en-US" sz="2400" dirty="0" smtClean="0"/>
              <a:t>の防止とヒヤリハットの発見</a:t>
            </a:r>
            <a:endParaRPr lang="en-US" altLang="ja-JP" sz="2400" dirty="0"/>
          </a:p>
          <a:p>
            <a:pPr marL="0" indent="0">
              <a:buNone/>
            </a:pPr>
            <a:r>
              <a:rPr kumimoji="1" lang="ja-JP" altLang="en-US" sz="2400" dirty="0" smtClean="0"/>
              <a:t>　・衛生管理や清掃、送迎に関しては安全運転について指導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・ヒヤリハットの必要性について議論し促進する声掛け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・情報共有化シートと申し送りノートの確認を強制化</a:t>
            </a:r>
            <a:endParaRPr kumimoji="1" lang="en-US" altLang="ja-JP" sz="2400" dirty="0" smtClean="0"/>
          </a:p>
          <a:p>
            <a:pPr marL="0" indent="0" algn="ctr">
              <a:buNone/>
            </a:pPr>
            <a:r>
              <a:rPr lang="ja-JP" altLang="en-US" sz="2400" dirty="0" smtClean="0"/>
              <a:t>↓</a:t>
            </a:r>
            <a:endParaRPr lang="en-US" altLang="ja-JP" sz="2400" dirty="0" smtClean="0"/>
          </a:p>
          <a:p>
            <a:pPr marL="0" indent="0" algn="ctr">
              <a:buNone/>
            </a:pPr>
            <a:r>
              <a:rPr kumimoji="1" lang="ja-JP" altLang="en-US" sz="2400" b="1" u="sng" dirty="0" smtClean="0"/>
              <a:t>カンファレンスなどを通じて周知し責任者による監査をする</a:t>
            </a:r>
            <a:endParaRPr kumimoji="1" lang="en-US" altLang="ja-JP" sz="2400" b="1" u="sng" dirty="0" smtClean="0"/>
          </a:p>
          <a:p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7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本日の流れ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49061" y="1408670"/>
            <a:ext cx="9585435" cy="5449329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+mn-ea"/>
              </a:rPr>
              <a:t>はじめに</a:t>
            </a:r>
            <a:r>
              <a:rPr kumimoji="1" lang="ja-JP" altLang="en-US" sz="2400" dirty="0" smtClean="0">
                <a:latin typeface="+mn-ea"/>
              </a:rPr>
              <a:t>・・・・・・・・・・・・・・・・・・</a:t>
            </a:r>
            <a:r>
              <a:rPr lang="en-US" altLang="ja-JP" sz="2400" dirty="0">
                <a:latin typeface="+mn-ea"/>
              </a:rPr>
              <a:t>3</a:t>
            </a:r>
            <a:r>
              <a:rPr kumimoji="1" lang="ja-JP" altLang="en-US" sz="2400" dirty="0" smtClean="0">
                <a:latin typeface="+mn-ea"/>
              </a:rPr>
              <a:t>頁</a:t>
            </a:r>
            <a:endParaRPr kumimoji="1" lang="en-US" altLang="ja-JP" sz="2400" dirty="0" smtClean="0">
              <a:latin typeface="+mn-ea"/>
            </a:endParaRPr>
          </a:p>
          <a:p>
            <a:r>
              <a:rPr lang="ja-JP" altLang="en-US" sz="2400" dirty="0" smtClean="0">
                <a:latin typeface="+mn-ea"/>
              </a:rPr>
              <a:t>施設紹介（施設概要）・・・・・・・・・・・・</a:t>
            </a:r>
            <a:r>
              <a:rPr lang="en-US" altLang="ja-JP" sz="2400" dirty="0" smtClean="0">
                <a:latin typeface="+mn-ea"/>
              </a:rPr>
              <a:t>4</a:t>
            </a:r>
            <a:r>
              <a:rPr lang="ja-JP" altLang="en-US" sz="2400" dirty="0" smtClean="0">
                <a:latin typeface="+mn-ea"/>
              </a:rPr>
              <a:t>頁</a:t>
            </a:r>
            <a:endParaRPr lang="en-US" altLang="ja-JP" sz="2400" dirty="0" smtClean="0">
              <a:latin typeface="+mn-ea"/>
            </a:endParaRPr>
          </a:p>
          <a:p>
            <a:r>
              <a:rPr kumimoji="1" lang="ja-JP" altLang="en-US" sz="2400" dirty="0" smtClean="0">
                <a:latin typeface="+mn-ea"/>
              </a:rPr>
              <a:t>施設紹介（当施設特徴）・・・・・・・・・・・</a:t>
            </a:r>
            <a:r>
              <a:rPr lang="en-US" altLang="ja-JP" sz="2400" dirty="0">
                <a:latin typeface="+mn-ea"/>
              </a:rPr>
              <a:t>5</a:t>
            </a:r>
            <a:r>
              <a:rPr kumimoji="1" lang="ja-JP" altLang="en-US" sz="2400" dirty="0" err="1" smtClean="0">
                <a:latin typeface="+mn-ea"/>
              </a:rPr>
              <a:t>，</a:t>
            </a:r>
            <a:r>
              <a:rPr lang="en-US" altLang="ja-JP" sz="2400" dirty="0">
                <a:latin typeface="+mn-ea"/>
              </a:rPr>
              <a:t>6</a:t>
            </a:r>
            <a:r>
              <a:rPr kumimoji="1" lang="ja-JP" altLang="en-US" sz="2400" dirty="0" err="1" smtClean="0">
                <a:latin typeface="+mn-ea"/>
              </a:rPr>
              <a:t>，</a:t>
            </a:r>
            <a:r>
              <a:rPr lang="en-US" altLang="ja-JP" sz="2400" dirty="0">
                <a:latin typeface="+mn-ea"/>
              </a:rPr>
              <a:t>7</a:t>
            </a:r>
            <a:r>
              <a:rPr kumimoji="1" lang="ja-JP" altLang="en-US" sz="2400" dirty="0" smtClean="0">
                <a:latin typeface="+mn-ea"/>
              </a:rPr>
              <a:t>頁</a:t>
            </a:r>
            <a:endParaRPr kumimoji="1" lang="en-US" altLang="ja-JP" sz="2400" dirty="0" smtClean="0">
              <a:latin typeface="+mn-ea"/>
            </a:endParaRPr>
          </a:p>
          <a:p>
            <a:r>
              <a:rPr kumimoji="1" lang="ja-JP" altLang="en-US" sz="2400" dirty="0" smtClean="0">
                <a:latin typeface="+mn-ea"/>
              </a:rPr>
              <a:t>利用者様人数と職員人員・・・・・・・・・・・</a:t>
            </a:r>
            <a:r>
              <a:rPr kumimoji="1" lang="en-US" altLang="ja-JP" sz="2400" dirty="0" smtClean="0">
                <a:latin typeface="+mn-ea"/>
              </a:rPr>
              <a:t>8</a:t>
            </a:r>
            <a:r>
              <a:rPr kumimoji="1" lang="ja-JP" altLang="en-US" sz="2400" dirty="0" smtClean="0">
                <a:latin typeface="+mn-ea"/>
              </a:rPr>
              <a:t>頁</a:t>
            </a:r>
            <a:endParaRPr kumimoji="1" lang="en-US" altLang="ja-JP" sz="2400" dirty="0" smtClean="0">
              <a:latin typeface="+mn-ea"/>
            </a:endParaRPr>
          </a:p>
          <a:p>
            <a:r>
              <a:rPr kumimoji="1" lang="ja-JP" altLang="en-US" sz="2400" smtClean="0">
                <a:latin typeface="+mn-ea"/>
              </a:rPr>
              <a:t>利用状況</a:t>
            </a:r>
            <a:r>
              <a:rPr lang="ja-JP" altLang="en-US" sz="2400">
                <a:latin typeface="+mn-ea"/>
              </a:rPr>
              <a:t>・・・・</a:t>
            </a:r>
            <a:r>
              <a:rPr kumimoji="1" lang="ja-JP" altLang="en-US" sz="2400" smtClean="0">
                <a:latin typeface="+mn-ea"/>
              </a:rPr>
              <a:t>・</a:t>
            </a:r>
            <a:r>
              <a:rPr kumimoji="1" lang="ja-JP" altLang="en-US" sz="2400" dirty="0" smtClean="0">
                <a:latin typeface="+mn-ea"/>
              </a:rPr>
              <a:t>・・・・・・・・・・・・・</a:t>
            </a:r>
            <a:r>
              <a:rPr lang="en-US" altLang="ja-JP" sz="2400" dirty="0" smtClean="0">
                <a:latin typeface="+mn-ea"/>
              </a:rPr>
              <a:t>9</a:t>
            </a:r>
            <a:r>
              <a:rPr kumimoji="1" lang="ja-JP" altLang="en-US" sz="2400" dirty="0" err="1" smtClean="0">
                <a:latin typeface="+mn-ea"/>
              </a:rPr>
              <a:t>，</a:t>
            </a:r>
            <a:r>
              <a:rPr lang="en-US" altLang="ja-JP" sz="2400" dirty="0" smtClean="0">
                <a:latin typeface="+mn-ea"/>
              </a:rPr>
              <a:t>10</a:t>
            </a:r>
            <a:r>
              <a:rPr lang="ja-JP" altLang="en-US" sz="2400" dirty="0" smtClean="0">
                <a:latin typeface="+mn-ea"/>
              </a:rPr>
              <a:t>頁</a:t>
            </a:r>
            <a:endParaRPr lang="en-US" altLang="ja-JP" sz="2400" dirty="0">
              <a:latin typeface="+mn-ea"/>
            </a:endParaRPr>
          </a:p>
          <a:p>
            <a:r>
              <a:rPr kumimoji="1" lang="ja-JP" altLang="en-US" sz="2400" dirty="0" smtClean="0">
                <a:latin typeface="+mn-ea"/>
              </a:rPr>
              <a:t>施設活動状況（日常）・・・・・・・・・・・・</a:t>
            </a:r>
            <a:r>
              <a:rPr lang="en-US" altLang="ja-JP" sz="2400" dirty="0">
                <a:latin typeface="+mn-ea"/>
              </a:rPr>
              <a:t>11</a:t>
            </a:r>
            <a:r>
              <a:rPr kumimoji="1" lang="ja-JP" altLang="en-US" sz="2400" dirty="0" err="1" smtClean="0">
                <a:latin typeface="+mn-ea"/>
              </a:rPr>
              <a:t>，</a:t>
            </a:r>
            <a:r>
              <a:rPr lang="en-US" altLang="ja-JP" sz="2400" dirty="0">
                <a:latin typeface="+mn-ea"/>
              </a:rPr>
              <a:t>12</a:t>
            </a:r>
            <a:r>
              <a:rPr kumimoji="1" lang="ja-JP" altLang="en-US" sz="2400" dirty="0" smtClean="0">
                <a:latin typeface="+mn-ea"/>
              </a:rPr>
              <a:t>頁</a:t>
            </a:r>
            <a:endParaRPr kumimoji="1" lang="en-US" altLang="ja-JP" sz="2400" dirty="0" smtClean="0">
              <a:latin typeface="+mn-ea"/>
            </a:endParaRPr>
          </a:p>
          <a:p>
            <a:r>
              <a:rPr lang="ja-JP" altLang="en-US" sz="2400" dirty="0" smtClean="0">
                <a:latin typeface="+mn-ea"/>
              </a:rPr>
              <a:t>施設活動状況（レクと食事）・・・・・・・・・</a:t>
            </a:r>
            <a:r>
              <a:rPr lang="en-US" altLang="ja-JP" sz="2400" dirty="0">
                <a:latin typeface="+mn-ea"/>
              </a:rPr>
              <a:t>13</a:t>
            </a:r>
            <a:r>
              <a:rPr lang="ja-JP" altLang="en-US" sz="2400" dirty="0" err="1" smtClean="0">
                <a:latin typeface="+mn-ea"/>
              </a:rPr>
              <a:t>，</a:t>
            </a:r>
            <a:r>
              <a:rPr lang="en-US" altLang="ja-JP" sz="2400" dirty="0">
                <a:latin typeface="+mn-ea"/>
              </a:rPr>
              <a:t>14</a:t>
            </a:r>
            <a:r>
              <a:rPr lang="ja-JP" altLang="en-US" sz="2400" dirty="0" smtClean="0">
                <a:latin typeface="+mn-ea"/>
              </a:rPr>
              <a:t>頁</a:t>
            </a:r>
            <a:endParaRPr lang="en-US" altLang="ja-JP" sz="2400" dirty="0" smtClean="0">
              <a:latin typeface="+mn-ea"/>
            </a:endParaRPr>
          </a:p>
          <a:p>
            <a:r>
              <a:rPr kumimoji="1" lang="ja-JP" altLang="en-US" sz="2400" dirty="0" smtClean="0">
                <a:latin typeface="+mn-ea"/>
              </a:rPr>
              <a:t>施設活動状況（法令と地域）・・・・・・・・・</a:t>
            </a:r>
            <a:r>
              <a:rPr lang="en-US" altLang="ja-JP" sz="2400" dirty="0">
                <a:latin typeface="+mn-ea"/>
              </a:rPr>
              <a:t>15</a:t>
            </a:r>
            <a:r>
              <a:rPr kumimoji="1" lang="ja-JP" altLang="en-US" sz="2400" dirty="0" err="1" smtClean="0">
                <a:latin typeface="+mn-ea"/>
              </a:rPr>
              <a:t>，</a:t>
            </a:r>
            <a:r>
              <a:rPr lang="en-US" altLang="ja-JP" sz="2400" dirty="0">
                <a:latin typeface="+mn-ea"/>
              </a:rPr>
              <a:t>16</a:t>
            </a:r>
            <a:r>
              <a:rPr kumimoji="1" lang="ja-JP" altLang="en-US" sz="2400" dirty="0" smtClean="0">
                <a:latin typeface="+mn-ea"/>
              </a:rPr>
              <a:t>頁</a:t>
            </a:r>
            <a:endParaRPr kumimoji="1" lang="en-US" altLang="ja-JP" sz="2400" dirty="0" smtClean="0">
              <a:latin typeface="+mn-ea"/>
            </a:endParaRPr>
          </a:p>
          <a:p>
            <a:r>
              <a:rPr lang="ja-JP" altLang="en-US" sz="2400" dirty="0" smtClean="0">
                <a:latin typeface="+mn-ea"/>
              </a:rPr>
              <a:t>ヒヤリハット報告と改善・・・・・・・・・・・</a:t>
            </a:r>
            <a:r>
              <a:rPr lang="en-US" altLang="ja-JP" sz="2400" dirty="0">
                <a:latin typeface="+mn-ea"/>
              </a:rPr>
              <a:t>17</a:t>
            </a:r>
            <a:r>
              <a:rPr lang="ja-JP" altLang="en-US" sz="2400" dirty="0" err="1" smtClean="0">
                <a:latin typeface="+mn-ea"/>
              </a:rPr>
              <a:t>，</a:t>
            </a:r>
            <a:r>
              <a:rPr lang="en-US" altLang="ja-JP" sz="2400" dirty="0">
                <a:latin typeface="+mn-ea"/>
              </a:rPr>
              <a:t>18</a:t>
            </a:r>
            <a:r>
              <a:rPr lang="ja-JP" altLang="en-US" sz="2400" dirty="0" smtClean="0">
                <a:latin typeface="+mn-ea"/>
              </a:rPr>
              <a:t>頁</a:t>
            </a:r>
            <a:endParaRPr lang="en-US" altLang="ja-JP" sz="2400" dirty="0" smtClean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今後</a:t>
            </a:r>
            <a:r>
              <a:rPr kumimoji="1" lang="ja-JP" altLang="en-US" sz="2400" dirty="0" smtClean="0">
                <a:latin typeface="+mn-ea"/>
              </a:rPr>
              <a:t>の改善策・・・・・・・・・・・・・・・・</a:t>
            </a:r>
            <a:r>
              <a:rPr lang="en-US" altLang="ja-JP" sz="2400" dirty="0">
                <a:latin typeface="+mn-ea"/>
              </a:rPr>
              <a:t>19</a:t>
            </a:r>
            <a:r>
              <a:rPr kumimoji="1" lang="ja-JP" altLang="en-US" sz="2400" dirty="0" err="1" smtClean="0">
                <a:latin typeface="+mn-ea"/>
              </a:rPr>
              <a:t>，</a:t>
            </a:r>
            <a:r>
              <a:rPr lang="en-US" altLang="ja-JP" sz="2400" dirty="0" smtClean="0">
                <a:latin typeface="+mn-ea"/>
              </a:rPr>
              <a:t>20</a:t>
            </a:r>
            <a:r>
              <a:rPr lang="ja-JP" altLang="en-US" sz="2400" dirty="0" err="1" smtClean="0">
                <a:latin typeface="+mn-ea"/>
              </a:rPr>
              <a:t>，</a:t>
            </a:r>
            <a:r>
              <a:rPr lang="en-US" altLang="ja-JP" sz="2400" dirty="0" smtClean="0">
                <a:latin typeface="+mn-ea"/>
              </a:rPr>
              <a:t>21</a:t>
            </a:r>
            <a:r>
              <a:rPr kumimoji="1" lang="ja-JP" altLang="en-US" sz="2400" dirty="0" smtClean="0">
                <a:latin typeface="+mn-ea"/>
              </a:rPr>
              <a:t>頁</a:t>
            </a:r>
            <a:endParaRPr kumimoji="1" lang="en-US" altLang="ja-JP" sz="2400" dirty="0" smtClean="0">
              <a:latin typeface="+mn-ea"/>
            </a:endParaRPr>
          </a:p>
          <a:p>
            <a:r>
              <a:rPr kumimoji="1" lang="ja-JP" altLang="en-US" sz="2400" dirty="0" smtClean="0">
                <a:latin typeface="+mn-ea"/>
              </a:rPr>
              <a:t>終わりに・・・・・・・・・・・・・・・・・・</a:t>
            </a:r>
            <a:r>
              <a:rPr lang="en-US" altLang="ja-JP" sz="2400" dirty="0">
                <a:latin typeface="+mn-ea"/>
              </a:rPr>
              <a:t>22</a:t>
            </a:r>
            <a:r>
              <a:rPr kumimoji="1" lang="ja-JP" altLang="en-US" sz="2400" dirty="0" smtClean="0">
                <a:latin typeface="+mn-ea"/>
              </a:rPr>
              <a:t>頁</a:t>
            </a:r>
            <a:endParaRPr kumimoji="1" lang="ja-JP" altLang="en-US" sz="2400" dirty="0">
              <a:latin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89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今後の改善策②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34207"/>
            <a:ext cx="8915400" cy="4950372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地域との交流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・今後も、率先して地域のイベントや祭りに参加いたします。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・ゴミ拾いや貢献活動にも参加し、職員一同推進いたします。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・樹楽新聞や通信など周知と役立つ情報を提供する。</a:t>
            </a:r>
            <a:endParaRPr lang="en-US" altLang="ja-JP" sz="2400" dirty="0"/>
          </a:p>
          <a:p>
            <a:r>
              <a:rPr kumimoji="1" lang="ja-JP" altLang="en-US" sz="2400" dirty="0" smtClean="0"/>
              <a:t>営業活動及び周知活動の徹底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・地域密着としての意義を考えた、営業周知活動。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・施設イベントを毎月開催致します。</a:t>
            </a:r>
            <a:endParaRPr lang="en-US" altLang="ja-JP" sz="2400" dirty="0" smtClean="0"/>
          </a:p>
          <a:p>
            <a:pPr marL="0" indent="0" algn="ctr">
              <a:buNone/>
            </a:pPr>
            <a:r>
              <a:rPr lang="ja-JP" altLang="en-US" sz="2400" dirty="0" smtClean="0"/>
              <a:t>↓</a:t>
            </a:r>
            <a:endParaRPr lang="en-US" altLang="ja-JP" sz="2400" dirty="0" smtClean="0"/>
          </a:p>
          <a:p>
            <a:pPr marL="0" indent="0" algn="ctr">
              <a:buNone/>
            </a:pPr>
            <a:r>
              <a:rPr lang="ja-JP" altLang="en-US" sz="2400" b="1" u="sng" dirty="0" smtClean="0"/>
              <a:t>平成</a:t>
            </a:r>
            <a:r>
              <a:rPr lang="en-US" altLang="ja-JP" sz="2400" b="1" u="sng" dirty="0" smtClean="0"/>
              <a:t>28</a:t>
            </a:r>
            <a:r>
              <a:rPr lang="ja-JP" altLang="en-US" sz="2400" b="1" u="sng" dirty="0" smtClean="0"/>
              <a:t>年</a:t>
            </a:r>
            <a:r>
              <a:rPr lang="en-US" altLang="ja-JP" sz="2400" b="1" u="sng" dirty="0" smtClean="0"/>
              <a:t>9</a:t>
            </a:r>
            <a:r>
              <a:rPr lang="ja-JP" altLang="en-US" sz="2400" b="1" u="sng" dirty="0" smtClean="0"/>
              <a:t>月</a:t>
            </a:r>
            <a:r>
              <a:rPr lang="en-US" altLang="ja-JP" sz="2400" b="1" u="sng" dirty="0"/>
              <a:t>10</a:t>
            </a:r>
            <a:r>
              <a:rPr lang="ja-JP" altLang="en-US" sz="2400" b="1" u="sng" dirty="0" smtClean="0"/>
              <a:t>日より、</a:t>
            </a:r>
            <a:r>
              <a:rPr lang="ja-JP" altLang="en-US" sz="2400" b="1" u="sng" dirty="0"/>
              <a:t>役割分担表</a:t>
            </a:r>
            <a:r>
              <a:rPr lang="ja-JP" altLang="en-US" sz="2400" b="1" u="sng" dirty="0" smtClean="0"/>
              <a:t>を作成し実行していく</a:t>
            </a:r>
            <a:endParaRPr lang="en-US" altLang="ja-JP" sz="2400" b="1" u="sng" dirty="0" smtClean="0"/>
          </a:p>
          <a:p>
            <a:pPr marL="0" indent="0" algn="ctr">
              <a:buNone/>
            </a:pPr>
            <a:r>
              <a:rPr lang="ja-JP" altLang="en-US" sz="2400" b="1" u="sng" dirty="0"/>
              <a:t>外部</a:t>
            </a:r>
            <a:r>
              <a:rPr lang="ja-JP" altLang="en-US" sz="2400" b="1" u="sng" dirty="0" smtClean="0"/>
              <a:t>の勉強会や講習会へ参加することや情報収集を徹底する</a:t>
            </a:r>
            <a:endParaRPr lang="en-US" altLang="ja-JP" sz="2400" b="1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9334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今後の改善策③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18441"/>
            <a:ext cx="8915400" cy="5029200"/>
          </a:xfrm>
        </p:spPr>
        <p:txBody>
          <a:bodyPr>
            <a:normAutofit/>
          </a:bodyPr>
          <a:lstStyle/>
          <a:p>
            <a:r>
              <a:rPr lang="ja-JP" altLang="en-US" sz="2400" dirty="0" smtClean="0"/>
              <a:t>緊急</a:t>
            </a:r>
            <a:r>
              <a:rPr lang="ja-JP" altLang="en-US" sz="2400" dirty="0"/>
              <a:t>事態</a:t>
            </a:r>
            <a:r>
              <a:rPr lang="ja-JP" altLang="en-US" sz="2400" dirty="0" smtClean="0"/>
              <a:t>の対応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・台風及び特定非常災害時における施設側の対応を共有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・ＡＥＤ等の緊急時使用する機器の設置を検討していく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・防災訓練を非常勤社員にも参加するよう指導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・防犯面（玄関がオープン）の強化と防犯指導</a:t>
            </a:r>
            <a:endParaRPr lang="en-US" altLang="ja-JP" sz="2400" dirty="0" smtClean="0"/>
          </a:p>
          <a:p>
            <a:r>
              <a:rPr lang="ja-JP" altLang="en-US" sz="2400" dirty="0" smtClean="0"/>
              <a:t>法令順守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・個人情報保護や虐待防止、食品衛生法の徹底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・安全運転を推進するドライブレコーダーの設置検討</a:t>
            </a:r>
            <a:endParaRPr lang="en-US" altLang="ja-JP" sz="2400" dirty="0" smtClean="0"/>
          </a:p>
          <a:p>
            <a:pPr marL="0" indent="0" algn="ctr">
              <a:buNone/>
            </a:pPr>
            <a:r>
              <a:rPr lang="ja-JP" altLang="en-US" sz="2400" dirty="0" smtClean="0"/>
              <a:t>↓</a:t>
            </a:r>
            <a:endParaRPr lang="en-US" altLang="ja-JP" sz="2400" dirty="0" smtClean="0"/>
          </a:p>
          <a:p>
            <a:pPr marL="0" indent="0" algn="ctr">
              <a:buNone/>
            </a:pPr>
            <a:r>
              <a:rPr lang="ja-JP" altLang="en-US" sz="2400" b="1" u="sng" dirty="0"/>
              <a:t>上司</a:t>
            </a:r>
            <a:r>
              <a:rPr lang="ja-JP" altLang="en-US" sz="2400" b="1" u="sng" dirty="0" smtClean="0"/>
              <a:t>と相談しながら設備購入や指導で管理をしていきます。</a:t>
            </a:r>
            <a:endParaRPr lang="en-US" altLang="ja-JP" sz="2400" b="1" u="sng" dirty="0"/>
          </a:p>
          <a:p>
            <a:pPr marL="0" indent="0">
              <a:buNone/>
            </a:pPr>
            <a:endParaRPr kumimoji="1" lang="en-US" altLang="ja-JP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185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終わりに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671145"/>
            <a:ext cx="8915400" cy="5517931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謝辞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</a:t>
            </a:r>
            <a:r>
              <a:rPr kumimoji="1" lang="ja-JP" altLang="en-US" sz="2400" dirty="0" smtClean="0"/>
              <a:t>今年</a:t>
            </a:r>
            <a:r>
              <a:rPr kumimoji="1" lang="en-US" altLang="ja-JP" sz="2400" dirty="0" smtClean="0"/>
              <a:t>8</a:t>
            </a:r>
            <a:r>
              <a:rPr kumimoji="1" lang="ja-JP" altLang="en-US" sz="2400" dirty="0" smtClean="0"/>
              <a:t>月に当事業所は、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年を迎える事が出来ました。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kumimoji="1" lang="ja-JP" altLang="en-US" sz="2400" dirty="0" smtClean="0"/>
              <a:t>これも、近所の皆さま、ケアマネージャの皆さま、地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　域包括支援センターの皆さま</a:t>
            </a:r>
            <a:r>
              <a:rPr lang="ja-JP" altLang="en-US" sz="2400" dirty="0" smtClean="0"/>
              <a:t>市役所などの官公庁の皆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さまのおかげと真摯に感じております。</a:t>
            </a:r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　今後とも、地域、社会における当事業所を意義を再認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　</a:t>
            </a:r>
            <a:r>
              <a:rPr kumimoji="1" lang="ja-JP" altLang="en-US" sz="2400" dirty="0" err="1" smtClean="0"/>
              <a:t>識し</a:t>
            </a:r>
            <a:r>
              <a:rPr kumimoji="1" lang="ja-JP" altLang="en-US" sz="2400" dirty="0" smtClean="0"/>
              <a:t>、職員一同、邁進して</a:t>
            </a:r>
            <a:r>
              <a:rPr lang="ja-JP" altLang="en-US" sz="2400" dirty="0" smtClean="0"/>
              <a:t>まいります</a:t>
            </a:r>
            <a:r>
              <a:rPr lang="ja-JP" altLang="en-US" sz="2400" dirty="0"/>
              <a:t>ゆえ、これから</a:t>
            </a:r>
            <a:r>
              <a:rPr lang="ja-JP" altLang="en-US" sz="2400" dirty="0" smtClean="0"/>
              <a:t>も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変わらぬ</a:t>
            </a:r>
            <a:r>
              <a:rPr lang="ja-JP" altLang="en-US" sz="2400" dirty="0"/>
              <a:t>ご愛顧を</a:t>
            </a:r>
            <a:r>
              <a:rPr lang="ja-JP" altLang="en-US" sz="2400" dirty="0" smtClean="0"/>
              <a:t>賜りますようお願い</a:t>
            </a:r>
            <a:r>
              <a:rPr lang="ja-JP" altLang="en-US" sz="2400" dirty="0"/>
              <a:t>申し上げます</a:t>
            </a:r>
            <a:r>
              <a:rPr lang="ja-JP" altLang="en-US" sz="2400" dirty="0" smtClean="0"/>
              <a:t>。</a:t>
            </a:r>
            <a:endParaRPr lang="en-US" altLang="ja-JP" sz="2400" dirty="0" smtClean="0"/>
          </a:p>
          <a:p>
            <a:pPr marL="0" indent="0">
              <a:buNone/>
            </a:pPr>
            <a:endParaRPr lang="en-US" altLang="ja-JP" sz="700" dirty="0"/>
          </a:p>
          <a:p>
            <a:pPr marL="0" indent="0">
              <a:buNone/>
            </a:pPr>
            <a:r>
              <a:rPr kumimoji="1" lang="ja-JP" altLang="en-US" sz="2400" dirty="0" smtClean="0"/>
              <a:t>　　　　　　　　　　　　　</a:t>
            </a:r>
            <a:r>
              <a:rPr kumimoji="1" lang="ja-JP" altLang="en-US" sz="2000" dirty="0" smtClean="0"/>
              <a:t>最後まで御清聴ありがとうございました。</a:t>
            </a: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452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はじめに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65737"/>
            <a:ext cx="8915400" cy="4981903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ご挨拶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本日は、ご多忙中の中、樹</a:t>
            </a:r>
            <a:r>
              <a:rPr lang="ja-JP" altLang="en-US" sz="2400" dirty="0" smtClean="0"/>
              <a:t>楽〇〇の運営推進会議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　</a:t>
            </a:r>
            <a:r>
              <a:rPr kumimoji="1" lang="ja-JP" altLang="en-US" sz="2400" dirty="0" smtClean="0"/>
              <a:t>に</a:t>
            </a:r>
            <a:r>
              <a:rPr kumimoji="1" lang="ja-JP" altLang="en-US" sz="2400" dirty="0" smtClean="0"/>
              <a:t>ご参加頂き誠にありがとうございます。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kumimoji="1" lang="ja-JP" altLang="en-US" sz="2400" dirty="0" smtClean="0"/>
              <a:t>　　これから、簡単にではございますが、施設紹介～利用者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　様状況～施設の活動状況（内容）～ヒヤリハット～今後の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課題と施設運営について説明させて頂きます。</a:t>
            </a:r>
            <a:endParaRPr lang="en-US" altLang="ja-JP" sz="2400" dirty="0" smtClean="0"/>
          </a:p>
          <a:p>
            <a:pPr marL="0" indent="0">
              <a:buNone/>
            </a:pPr>
            <a:endParaRPr kumimoji="1" lang="en-US" altLang="ja-JP" sz="2400" dirty="0"/>
          </a:p>
          <a:p>
            <a:pPr marL="0" indent="0">
              <a:buNone/>
            </a:pPr>
            <a:r>
              <a:rPr lang="ja-JP" altLang="en-US" sz="2400" dirty="0" smtClean="0"/>
              <a:t>　　最後に質疑応答の時間はございますが、気になったこと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がございましたら何なりとお申し付け下さいませ。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75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施設概要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37690"/>
          </a:xfrm>
        </p:spPr>
        <p:txBody>
          <a:bodyPr>
            <a:normAutofit/>
          </a:bodyPr>
          <a:lstStyle/>
          <a:p>
            <a:r>
              <a:rPr lang="ja-JP" altLang="en-US" sz="2400" dirty="0" smtClean="0"/>
              <a:t>施設名　　：樹</a:t>
            </a:r>
            <a:r>
              <a:rPr lang="ja-JP" altLang="en-US" sz="2400" dirty="0"/>
              <a:t>楽　</a:t>
            </a:r>
            <a:r>
              <a:rPr lang="ja-JP" altLang="en-US" sz="2400" dirty="0" smtClean="0"/>
              <a:t>〇〇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運営</a:t>
            </a:r>
            <a:r>
              <a:rPr kumimoji="1" lang="ja-JP" altLang="en-US" sz="2400" dirty="0" smtClean="0"/>
              <a:t>企業　</a:t>
            </a:r>
            <a:r>
              <a:rPr kumimoji="1" lang="ja-JP" altLang="en-US" sz="2400" dirty="0" smtClean="0"/>
              <a:t>：株式会社〇〇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開業</a:t>
            </a:r>
            <a:r>
              <a:rPr kumimoji="1" lang="ja-JP" altLang="en-US" sz="2400" dirty="0" smtClean="0"/>
              <a:t>年月　：</a:t>
            </a:r>
            <a:r>
              <a:rPr kumimoji="1" lang="ja-JP" altLang="en-US" sz="2400" dirty="0" smtClean="0"/>
              <a:t>平成</a:t>
            </a:r>
            <a:r>
              <a:rPr lang="ja-JP" altLang="en-US" sz="2400" dirty="0" smtClean="0"/>
              <a:t>〇〇</a:t>
            </a:r>
            <a:r>
              <a:rPr kumimoji="1" lang="ja-JP" altLang="en-US" sz="2400" dirty="0" smtClean="0"/>
              <a:t>年</a:t>
            </a:r>
            <a:r>
              <a:rPr lang="ja-JP" altLang="en-US" sz="2400" dirty="0"/>
              <a:t>〇</a:t>
            </a:r>
            <a:r>
              <a:rPr kumimoji="1" lang="ja-JP" altLang="en-US" sz="2400" dirty="0" smtClean="0"/>
              <a:t>月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利用定員　：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日</a:t>
            </a:r>
            <a:r>
              <a:rPr kumimoji="1" lang="en-US" altLang="ja-JP" sz="2400" dirty="0" smtClean="0"/>
              <a:t>10</a:t>
            </a:r>
            <a:r>
              <a:rPr kumimoji="1" lang="ja-JP" altLang="en-US" sz="2400" dirty="0" smtClean="0"/>
              <a:t>名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利用範囲　：要支援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～要介護</a:t>
            </a:r>
            <a:r>
              <a:rPr lang="en-US" altLang="ja-JP" sz="2400" dirty="0" smtClean="0"/>
              <a:t>5</a:t>
            </a:r>
          </a:p>
          <a:p>
            <a:r>
              <a:rPr kumimoji="1" lang="ja-JP" altLang="en-US" sz="2400" dirty="0" smtClean="0"/>
              <a:t>宿泊有無　：有　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職</a:t>
            </a:r>
            <a:r>
              <a:rPr lang="ja-JP" altLang="en-US" sz="2400" dirty="0" smtClean="0"/>
              <a:t>員数　　</a:t>
            </a:r>
            <a:r>
              <a:rPr lang="ja-JP" altLang="en-US" sz="2400" dirty="0" smtClean="0"/>
              <a:t>：</a:t>
            </a:r>
            <a:r>
              <a:rPr lang="ja-JP" altLang="en-US" sz="2400" dirty="0"/>
              <a:t>〇</a:t>
            </a:r>
            <a:r>
              <a:rPr lang="ja-JP" altLang="en-US" sz="2400" dirty="0" smtClean="0"/>
              <a:t>名</a:t>
            </a:r>
            <a:r>
              <a:rPr lang="ja-JP" altLang="en-US" sz="2400" dirty="0" smtClean="0"/>
              <a:t>（一日平均</a:t>
            </a:r>
            <a:r>
              <a:rPr lang="en-US" altLang="ja-JP" sz="2400" dirty="0" smtClean="0"/>
              <a:t>3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4</a:t>
            </a:r>
            <a:r>
              <a:rPr lang="ja-JP" altLang="en-US" sz="2400" dirty="0" smtClean="0"/>
              <a:t>名程度）</a:t>
            </a:r>
            <a:endParaRPr lang="en-US" altLang="ja-JP" sz="2400" dirty="0" smtClean="0"/>
          </a:p>
          <a:p>
            <a:r>
              <a:rPr lang="ja-JP" altLang="en-US" sz="2400" dirty="0" smtClean="0"/>
              <a:t>利用者数　</a:t>
            </a:r>
            <a:r>
              <a:rPr lang="ja-JP" altLang="en-US" sz="2400" dirty="0" smtClean="0"/>
              <a:t>：</a:t>
            </a:r>
            <a:r>
              <a:rPr lang="ja-JP" altLang="en-US" sz="2400" dirty="0"/>
              <a:t>〇</a:t>
            </a:r>
            <a:r>
              <a:rPr lang="ja-JP" altLang="en-US" sz="2400" dirty="0" smtClean="0"/>
              <a:t>名</a:t>
            </a:r>
            <a:r>
              <a:rPr lang="ja-JP" altLang="en-US" sz="2400" dirty="0" smtClean="0"/>
              <a:t>（一日平均</a:t>
            </a:r>
            <a:r>
              <a:rPr lang="en-US" altLang="ja-JP" sz="2400" dirty="0" smtClean="0"/>
              <a:t>3</a:t>
            </a:r>
            <a:r>
              <a:rPr lang="ja-JP" altLang="en-US" sz="2400" dirty="0" smtClean="0"/>
              <a:t>～</a:t>
            </a:r>
            <a:r>
              <a:rPr lang="en-US" altLang="ja-JP" sz="2400" dirty="0"/>
              <a:t>5</a:t>
            </a:r>
            <a:r>
              <a:rPr lang="ja-JP" altLang="en-US" sz="2400" dirty="0" smtClean="0"/>
              <a:t>名程度）</a:t>
            </a:r>
            <a:endParaRPr lang="en-US" altLang="ja-JP" sz="2400" dirty="0" smtClean="0"/>
          </a:p>
          <a:p>
            <a:r>
              <a:rPr lang="ja-JP" altLang="en-US" sz="2400" dirty="0" smtClean="0"/>
              <a:t>施設管理者</a:t>
            </a:r>
            <a:r>
              <a:rPr lang="ja-JP" altLang="en-US" sz="2400" dirty="0" smtClean="0"/>
              <a:t>：〇〇</a:t>
            </a:r>
            <a:endParaRPr lang="en-US" altLang="ja-JP" sz="2400" dirty="0" smtClean="0"/>
          </a:p>
          <a:p>
            <a:pPr marL="0" indent="0">
              <a:buNone/>
            </a:pP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361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施設特徴①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02675"/>
            <a:ext cx="8915400" cy="5266536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手厚い介護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利用者様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2.5</a:t>
            </a:r>
            <a:r>
              <a:rPr lang="ja-JP" altLang="en-US" sz="2400" dirty="0" smtClean="0"/>
              <a:t>人に対して、職員１人の手厚いケア</a:t>
            </a:r>
            <a:r>
              <a:rPr kumimoji="1" lang="ja-JP" altLang="en-US" sz="2400" dirty="0" smtClean="0"/>
              <a:t>体制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kumimoji="1" lang="ja-JP" altLang="en-US" sz="2400" dirty="0" smtClean="0"/>
              <a:t>を構築しております。個々のニーズに対応したレクレーシ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kumimoji="1" lang="ja-JP" altLang="en-US" sz="2400" dirty="0" smtClean="0"/>
              <a:t>ョンや機能訓練、食事介助などの各種介助も可能です。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sz="2400" dirty="0"/>
          </a:p>
          <a:p>
            <a:r>
              <a:rPr kumimoji="1" lang="ja-JP" altLang="en-US" sz="2400" dirty="0" smtClean="0"/>
              <a:t>幅広い個々のニーズに対応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利用者様の生活の一部となっている事を尊重し、個々の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ニーズに対応しております。例えば休憩したい方、散歩に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行く方、卓球、ゲームやカラオケを</a:t>
            </a:r>
            <a:r>
              <a:rPr lang="ja-JP" altLang="en-US" sz="2400" dirty="0"/>
              <a:t>する</a:t>
            </a:r>
            <a:r>
              <a:rPr lang="ja-JP" altLang="en-US" sz="2400" dirty="0" smtClean="0"/>
              <a:t>方、バルコニーで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読書を楽しむ方など同時に一人一人のニーズに対応します。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356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施設特徴②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81503"/>
            <a:ext cx="8915400" cy="5076497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看護師を常駐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　</a:t>
            </a:r>
            <a:r>
              <a:rPr lang="ja-JP" altLang="en-US" sz="2400" dirty="0" smtClean="0"/>
              <a:t>当施設では、小規模でありながらも看護師が常勤しており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ます。職員配置では、常勤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名、非常勤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名の配置にしており、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ほぼ、毎日勤務している状況となっております。又、法令</a:t>
            </a:r>
            <a:r>
              <a:rPr lang="ja-JP" altLang="en-US" sz="2400" dirty="0" smtClean="0"/>
              <a:t>や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条例の範囲内の</a:t>
            </a:r>
            <a:r>
              <a:rPr lang="ja-JP" altLang="en-US" sz="2400" dirty="0"/>
              <a:t>簡単な</a:t>
            </a:r>
            <a:r>
              <a:rPr lang="ja-JP" altLang="en-US" sz="2400" dirty="0" smtClean="0"/>
              <a:t>医療行為や緊急時の処置行為も可能と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なっており安心してご利用頂ける環境となっております。</a:t>
            </a:r>
            <a:endParaRPr lang="en-US" altLang="ja-JP" sz="2400" dirty="0" smtClean="0"/>
          </a:p>
          <a:p>
            <a:pPr marL="0" indent="0">
              <a:buNone/>
            </a:pPr>
            <a:endParaRPr kumimoji="1" lang="en-US" altLang="ja-JP" sz="2400" dirty="0"/>
          </a:p>
          <a:p>
            <a:r>
              <a:rPr lang="ja-JP" altLang="en-US" sz="2400" dirty="0" smtClean="0"/>
              <a:t>機能訓練士による徹底した機能訓練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　看護師とは別に機能訓練士を在籍し週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回程度本格的な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機能訓練を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時間程度行っております。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971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施設特徴③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655379"/>
            <a:ext cx="8915400" cy="4934607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延長・お泊り対応</a:t>
            </a:r>
            <a:r>
              <a:rPr lang="ja-JP" altLang="en-US" sz="2400" dirty="0"/>
              <a:t>　</a:t>
            </a:r>
            <a:r>
              <a:rPr lang="ja-JP" altLang="en-US" sz="2400" dirty="0" smtClean="0"/>
              <a:t>　　　　　　　　　　</a:t>
            </a:r>
            <a:r>
              <a:rPr kumimoji="1" lang="en-US" altLang="ja-JP" sz="1600" dirty="0" smtClean="0"/>
              <a:t>※</a:t>
            </a:r>
            <a:r>
              <a:rPr lang="ja-JP" altLang="en-US" sz="1600" dirty="0" smtClean="0"/>
              <a:t>お</a:t>
            </a:r>
            <a:r>
              <a:rPr lang="ja-JP" altLang="en-US" sz="1600" dirty="0"/>
              <a:t>泊</a:t>
            </a:r>
            <a:r>
              <a:rPr lang="ja-JP" altLang="en-US" sz="1600" dirty="0" smtClean="0"/>
              <a:t>りは要介護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未満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小規模デイサービスで、且つ、宿泊が可能な施設となって　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おります。内装も民家そのままのなので、落ち着いた雰囲気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お泊りが可能です。又、夜</a:t>
            </a:r>
            <a:r>
              <a:rPr lang="en-US" altLang="ja-JP" sz="2400" dirty="0" smtClean="0"/>
              <a:t>9:00</a:t>
            </a:r>
            <a:r>
              <a:rPr lang="ja-JP" altLang="en-US" sz="2400" dirty="0" smtClean="0"/>
              <a:t>頃までの延長ご利用も可能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なっており、ご家族様の生活に合わせてご利用が可能です。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r>
              <a:rPr lang="ja-JP" altLang="en-US" sz="2400" dirty="0" smtClean="0"/>
              <a:t>快適で安心な設備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　当施設は、民家を</a:t>
            </a:r>
            <a:r>
              <a:rPr lang="ja-JP" altLang="en-US" sz="2400" dirty="0"/>
              <a:t>改装</a:t>
            </a:r>
            <a:r>
              <a:rPr lang="ja-JP" altLang="en-US" sz="2400" dirty="0" smtClean="0"/>
              <a:t>しアットホームで穏やかなサービス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提供環境を目指しております。四季を感じる庭や静かな静養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室、開放的なトイレなどあらゆる面で快適を提供します。</a:t>
            </a:r>
            <a:endParaRPr lang="en-US" altLang="ja-JP" dirty="0"/>
          </a:p>
          <a:p>
            <a:endParaRPr lang="en-US" altLang="ja-JP" sz="24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503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利用者様人数及び職員人員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519882"/>
            <a:ext cx="8915400" cy="5338118"/>
          </a:xfrm>
        </p:spPr>
        <p:txBody>
          <a:bodyPr>
            <a:normAutofit lnSpcReduction="10000"/>
          </a:bodyPr>
          <a:lstStyle/>
          <a:p>
            <a:r>
              <a:rPr kumimoji="1" lang="ja-JP" altLang="en-US" sz="2400" dirty="0" smtClean="0"/>
              <a:t>利用者様人数　　　（在籍</a:t>
            </a:r>
            <a:r>
              <a:rPr kumimoji="1" lang="en-US" altLang="ja-JP" sz="2400" dirty="0" smtClean="0"/>
              <a:t>12</a:t>
            </a:r>
            <a:r>
              <a:rPr kumimoji="1" lang="ja-JP" altLang="en-US" sz="2400" dirty="0" smtClean="0"/>
              <a:t>名）</a:t>
            </a:r>
            <a:endParaRPr kumimoji="1" lang="en-US" altLang="ja-JP" sz="2400" dirty="0" smtClean="0"/>
          </a:p>
          <a:p>
            <a:endParaRPr lang="en-US" altLang="ja-JP" sz="2800" dirty="0"/>
          </a:p>
          <a:p>
            <a:endParaRPr kumimoji="1" lang="en-US" altLang="ja-JP" sz="4000" dirty="0" smtClean="0"/>
          </a:p>
          <a:p>
            <a:endParaRPr lang="en-US" altLang="ja-JP" sz="2400" dirty="0"/>
          </a:p>
          <a:p>
            <a:endParaRPr kumimoji="1" lang="en-US" altLang="ja-JP" sz="2400" dirty="0" smtClean="0"/>
          </a:p>
          <a:p>
            <a:endParaRPr lang="en-US" altLang="ja-JP" sz="2400" dirty="0"/>
          </a:p>
          <a:p>
            <a:r>
              <a:rPr lang="ja-JP" altLang="en-US" sz="2400" dirty="0" smtClean="0"/>
              <a:t>職員人員　　　　　（在籍</a:t>
            </a:r>
            <a:r>
              <a:rPr lang="en-US" altLang="ja-JP" sz="2400" dirty="0"/>
              <a:t>9</a:t>
            </a:r>
            <a:r>
              <a:rPr lang="ja-JP" altLang="en-US" sz="2400" dirty="0" smtClean="0"/>
              <a:t>名）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dirty="0" smtClean="0"/>
              <a:t>　・管理者　　　　</a:t>
            </a:r>
            <a:r>
              <a:rPr lang="en-US" altLang="ja-JP" dirty="0" smtClean="0"/>
              <a:t>1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（介護福祉士）　　　　　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lang="ja-JP" altLang="en-US" dirty="0" smtClean="0"/>
              <a:t>・相談員</a:t>
            </a:r>
            <a:r>
              <a:rPr lang="ja-JP" altLang="en-US" dirty="0"/>
              <a:t>　</a:t>
            </a:r>
            <a:r>
              <a:rPr lang="ja-JP" altLang="en-US" dirty="0" smtClean="0"/>
              <a:t>　　　</a:t>
            </a:r>
            <a:r>
              <a:rPr lang="en-US" altLang="ja-JP" dirty="0"/>
              <a:t>4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（内　介護福祉士：</a:t>
            </a:r>
            <a:r>
              <a:rPr lang="en-US" altLang="ja-JP" sz="1600" dirty="0" smtClean="0"/>
              <a:t>1</a:t>
            </a:r>
            <a:r>
              <a:rPr lang="ja-JP" altLang="en-US" sz="1600" dirty="0" smtClean="0"/>
              <a:t>名　社会福祉主事任用：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名）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ja-JP" altLang="en-US" dirty="0" smtClean="0"/>
              <a:t>　・介護職員　　　</a:t>
            </a:r>
            <a:r>
              <a:rPr lang="en-US" altLang="ja-JP" dirty="0" smtClean="0"/>
              <a:t>8</a:t>
            </a:r>
            <a:r>
              <a:rPr lang="ja-JP" altLang="en-US" dirty="0" smtClean="0"/>
              <a:t>名　</a:t>
            </a:r>
            <a:r>
              <a:rPr lang="en-US" altLang="ja-JP" sz="1600" dirty="0" smtClean="0"/>
              <a:t>※</a:t>
            </a:r>
            <a:r>
              <a:rPr lang="ja-JP" altLang="en-US" sz="1600" dirty="0" smtClean="0"/>
              <a:t>兼任含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dirty="0" smtClean="0"/>
              <a:t>・看護師　　　　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名</a:t>
            </a:r>
            <a:r>
              <a:rPr kumimoji="1" lang="ja-JP" altLang="en-US" sz="1600" dirty="0" smtClean="0"/>
              <a:t>（内　</a:t>
            </a:r>
            <a:r>
              <a:rPr lang="ja-JP" altLang="en-US" sz="1600" dirty="0" smtClean="0"/>
              <a:t>正看護師：</a:t>
            </a:r>
            <a:r>
              <a:rPr lang="en-US" altLang="ja-JP" sz="1600" dirty="0" smtClean="0"/>
              <a:t>1</a:t>
            </a:r>
            <a:r>
              <a:rPr lang="ja-JP" altLang="en-US" sz="1600" dirty="0" smtClean="0"/>
              <a:t>名　準看護師：</a:t>
            </a:r>
            <a:r>
              <a:rPr lang="en-US" altLang="ja-JP" sz="1600" dirty="0" smtClean="0"/>
              <a:t>1</a:t>
            </a:r>
            <a:r>
              <a:rPr lang="ja-JP" altLang="en-US" sz="1600" dirty="0" smtClean="0"/>
              <a:t>名）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・訓練士　　　　</a:t>
            </a:r>
            <a:r>
              <a:rPr lang="en-US" altLang="ja-JP" dirty="0" smtClean="0"/>
              <a:t>1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（柔道整復師）</a:t>
            </a:r>
            <a:endParaRPr kumimoji="1" lang="en-US" altLang="ja-JP" sz="1600" dirty="0" smtClean="0"/>
          </a:p>
          <a:p>
            <a:pPr marL="0" indent="0">
              <a:buNone/>
            </a:pPr>
            <a:endParaRPr kumimoji="1" lang="ja-JP" altLang="en-US" sz="2400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103451"/>
              </p:ext>
            </p:extLst>
          </p:nvPr>
        </p:nvGraphicFramePr>
        <p:xfrm>
          <a:off x="3070018" y="2030489"/>
          <a:ext cx="7803929" cy="226880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732651"/>
                <a:gridCol w="3058177"/>
                <a:gridCol w="3013101"/>
              </a:tblGrid>
              <a:tr h="345844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男性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女性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19241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要支援１・２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0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19241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要介護１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0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0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19241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要介護２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41193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要介護３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19241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要介護４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0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要介護５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0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0</a:t>
                      </a:r>
                      <a:r>
                        <a:rPr kumimoji="1" lang="ja-JP" altLang="en-US" sz="1400" dirty="0" smtClean="0"/>
                        <a:t>名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137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利用状況①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781503"/>
            <a:ext cx="8915400" cy="4903076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利用者様移行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開業した当初では、回転率は</a:t>
            </a:r>
            <a:r>
              <a:rPr lang="en-US" altLang="ja-JP" sz="2400" dirty="0" smtClean="0"/>
              <a:t>10</a:t>
            </a:r>
            <a:r>
              <a:rPr lang="ja-JP" altLang="en-US" sz="2400" dirty="0" smtClean="0"/>
              <a:t>％未満でしたが、本年</a:t>
            </a:r>
            <a:r>
              <a:rPr kumimoji="1" lang="en-US" altLang="ja-JP" sz="2400" dirty="0" smtClean="0"/>
              <a:t>4</a:t>
            </a:r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kumimoji="1" lang="ja-JP" altLang="en-US" sz="2400" dirty="0" smtClean="0"/>
              <a:t>月より、</a:t>
            </a:r>
            <a:r>
              <a:rPr kumimoji="1" lang="en-US" altLang="ja-JP" sz="2400" dirty="0" smtClean="0"/>
              <a:t>25</a:t>
            </a:r>
            <a:r>
              <a:rPr kumimoji="1" lang="ja-JP" altLang="en-US" sz="2400" dirty="0" smtClean="0"/>
              <a:t>％程度に上昇し現在は</a:t>
            </a:r>
            <a:r>
              <a:rPr kumimoji="1" lang="en-US" altLang="ja-JP" sz="2400" dirty="0" smtClean="0"/>
              <a:t>30</a:t>
            </a:r>
            <a:r>
              <a:rPr kumimoji="1" lang="ja-JP" altLang="en-US" sz="2400" dirty="0" smtClean="0"/>
              <a:t>％～</a:t>
            </a:r>
            <a:r>
              <a:rPr kumimoji="1" lang="en-US" altLang="ja-JP" sz="2400" dirty="0" smtClean="0"/>
              <a:t>35</a:t>
            </a:r>
            <a:r>
              <a:rPr kumimoji="1" lang="ja-JP" altLang="en-US" sz="2400" dirty="0" smtClean="0"/>
              <a:t>％と多少では</a:t>
            </a:r>
            <a:r>
              <a:rPr lang="ja-JP" altLang="en-US" sz="2400" dirty="0" smtClean="0"/>
              <a:t>あ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るが、上昇を継続しております。職員も安定して確保して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おり</a:t>
            </a:r>
            <a:r>
              <a:rPr kumimoji="1" lang="ja-JP" altLang="en-US" sz="2400" dirty="0" smtClean="0"/>
              <a:t>安定運営回転率の</a:t>
            </a:r>
            <a:r>
              <a:rPr kumimoji="1" lang="en-US" altLang="ja-JP" sz="2400" dirty="0" smtClean="0"/>
              <a:t>80</a:t>
            </a:r>
            <a:r>
              <a:rPr kumimoji="1" lang="ja-JP" altLang="en-US" sz="2400" dirty="0" smtClean="0"/>
              <a:t>％を目指して行きます。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sz="2400" dirty="0"/>
          </a:p>
          <a:p>
            <a:r>
              <a:rPr kumimoji="1" lang="ja-JP" altLang="en-US" sz="2400" dirty="0" smtClean="0"/>
              <a:t>サービス別利用状況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　　以下現在のサービス別の提供人数です。</a:t>
            </a:r>
            <a:r>
              <a:rPr lang="ja-JP" altLang="en-US" sz="2400" dirty="0"/>
              <a:t>　</a:t>
            </a:r>
            <a:r>
              <a:rPr lang="ja-JP" altLang="en-US" sz="2400" dirty="0" smtClean="0"/>
              <a:t>（在籍</a:t>
            </a:r>
            <a:r>
              <a:rPr lang="en-US" altLang="ja-JP" sz="2400" dirty="0" smtClean="0"/>
              <a:t>12</a:t>
            </a:r>
            <a:r>
              <a:rPr lang="ja-JP" altLang="en-US" sz="2400" dirty="0" smtClean="0"/>
              <a:t>名）</a:t>
            </a:r>
            <a:endParaRPr kumimoji="1" lang="ja-JP" altLang="en-US" sz="2400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664340"/>
              </p:ext>
            </p:extLst>
          </p:nvPr>
        </p:nvGraphicFramePr>
        <p:xfrm>
          <a:off x="2806263" y="5942899"/>
          <a:ext cx="8210055" cy="7416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457715"/>
                <a:gridCol w="1470454"/>
                <a:gridCol w="1445741"/>
                <a:gridCol w="1445741"/>
                <a:gridCol w="139040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　　　</a:t>
                      </a:r>
                      <a:r>
                        <a:rPr kumimoji="1" lang="ja-JP" altLang="en-US" b="0" dirty="0" smtClean="0"/>
                        <a:t>種別→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入浴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食事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延長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お泊り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人数（重複含）→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　</a:t>
                      </a:r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　</a:t>
                      </a:r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３～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　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名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07525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763</TotalTime>
  <Words>543</Words>
  <Application>Microsoft Office PowerPoint</Application>
  <PresentationFormat>ワイド画面</PresentationFormat>
  <Paragraphs>305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0" baseType="lpstr">
      <vt:lpstr>微軟正黑體</vt:lpstr>
      <vt:lpstr>ＭＳ Ｐゴシック</vt:lpstr>
      <vt:lpstr>メイリオ</vt:lpstr>
      <vt:lpstr>Arial</vt:lpstr>
      <vt:lpstr>Calibri</vt:lpstr>
      <vt:lpstr>Century Gothic</vt:lpstr>
      <vt:lpstr>Wingdings 3</vt:lpstr>
      <vt:lpstr>ウィスプ</vt:lpstr>
      <vt:lpstr>第一回　運営推進会議</vt:lpstr>
      <vt:lpstr>本日の流れ</vt:lpstr>
      <vt:lpstr>はじめに</vt:lpstr>
      <vt:lpstr>施設概要</vt:lpstr>
      <vt:lpstr>施設特徴①</vt:lpstr>
      <vt:lpstr>施設特徴②</vt:lpstr>
      <vt:lpstr>施設特徴③ </vt:lpstr>
      <vt:lpstr>利用者様人数及び職員人員</vt:lpstr>
      <vt:lpstr>利用状況① </vt:lpstr>
      <vt:lpstr>利用状況②</vt:lpstr>
      <vt:lpstr>施設活動内容（日常）</vt:lpstr>
      <vt:lpstr>施設活動内容（日常）</vt:lpstr>
      <vt:lpstr>施設活動内容（レクレーション）</vt:lpstr>
      <vt:lpstr>施設活動内容（食事）</vt:lpstr>
      <vt:lpstr>施設活動内容（法令）</vt:lpstr>
      <vt:lpstr>施設活動内容（地域）</vt:lpstr>
      <vt:lpstr>ヒヤリハット報告</vt:lpstr>
      <vt:lpstr>ヒヤリハット事例と問題</vt:lpstr>
      <vt:lpstr>今後の改善策①</vt:lpstr>
      <vt:lpstr>今後の改善策②</vt:lpstr>
      <vt:lpstr>今後の改善策③</vt:lpstr>
      <vt:lpstr>終わりに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第一回　運営推進会議</dc:title>
  <dc:creator>Home</dc:creator>
  <cp:lastModifiedBy>Owner</cp:lastModifiedBy>
  <cp:revision>56</cp:revision>
  <cp:lastPrinted>2016-09-13T00:41:51Z</cp:lastPrinted>
  <dcterms:created xsi:type="dcterms:W3CDTF">2016-09-05T13:20:14Z</dcterms:created>
  <dcterms:modified xsi:type="dcterms:W3CDTF">2018-01-18T08:32:59Z</dcterms:modified>
</cp:coreProperties>
</file>