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sldIdLst>
    <p:sldId id="256" r:id="rId2"/>
    <p:sldId id="281" r:id="rId3"/>
    <p:sldId id="270" r:id="rId4"/>
    <p:sldId id="260" r:id="rId5"/>
    <p:sldId id="272" r:id="rId6"/>
    <p:sldId id="277" r:id="rId7"/>
    <p:sldId id="274" r:id="rId8"/>
    <p:sldId id="268" r:id="rId9"/>
    <p:sldId id="276" r:id="rId10"/>
    <p:sldId id="275" r:id="rId11"/>
    <p:sldId id="342" r:id="rId12"/>
    <p:sldId id="343" r:id="rId13"/>
    <p:sldId id="344" r:id="rId14"/>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4FF5"/>
    <a:srgbClr val="FDBEB1"/>
    <a:srgbClr val="6113ED"/>
    <a:srgbClr val="9FF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31" autoAdjust="0"/>
    <p:restoredTop sz="95426" autoAdjust="0"/>
  </p:normalViewPr>
  <p:slideViewPr>
    <p:cSldViewPr>
      <p:cViewPr varScale="1">
        <p:scale>
          <a:sx n="104" d="100"/>
          <a:sy n="104" d="100"/>
        </p:scale>
        <p:origin x="2032" y="20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CCC75A52-6AA2-4CDE-9D4C-D73750267D8C}" type="datetimeFigureOut">
              <a:rPr kumimoji="1" lang="ja-JP" altLang="en-US" smtClean="0"/>
              <a:t>2019/7/23</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05B2521D-BE45-4165-9A4D-20B317D58182}" type="slidenum">
              <a:rPr kumimoji="1" lang="ja-JP" altLang="en-US" smtClean="0"/>
              <a:t>‹#›</a:t>
            </a:fld>
            <a:endParaRPr kumimoji="1" lang="ja-JP" altLang="en-US"/>
          </a:p>
        </p:txBody>
      </p:sp>
    </p:spTree>
    <p:extLst>
      <p:ext uri="{BB962C8B-B14F-4D97-AF65-F5344CB8AC3E}">
        <p14:creationId xmlns:p14="http://schemas.microsoft.com/office/powerpoint/2010/main" val="300776055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B2521D-BE45-4165-9A4D-20B317D58182}" type="slidenum">
              <a:rPr kumimoji="1" lang="ja-JP" altLang="en-US" smtClean="0"/>
              <a:t>1</a:t>
            </a:fld>
            <a:endParaRPr kumimoji="1" lang="ja-JP" altLang="en-US"/>
          </a:p>
        </p:txBody>
      </p:sp>
    </p:spTree>
    <p:extLst>
      <p:ext uri="{BB962C8B-B14F-4D97-AF65-F5344CB8AC3E}">
        <p14:creationId xmlns:p14="http://schemas.microsoft.com/office/powerpoint/2010/main" val="3777473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03288" y="741363"/>
            <a:ext cx="4929187" cy="369887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0E5C2D1-7B00-4B54-A24D-A81C155E9A95}" type="slidenum">
              <a:rPr kumimoji="1" lang="ja-JP" altLang="en-US" smtClean="0"/>
              <a:pPr/>
              <a:t>2</a:t>
            </a:fld>
            <a:endParaRPr kumimoji="1" lang="ja-JP" altLang="en-US"/>
          </a:p>
        </p:txBody>
      </p:sp>
    </p:spTree>
    <p:extLst>
      <p:ext uri="{BB962C8B-B14F-4D97-AF65-F5344CB8AC3E}">
        <p14:creationId xmlns:p14="http://schemas.microsoft.com/office/powerpoint/2010/main" val="235333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B2521D-BE45-4165-9A4D-20B317D58182}" type="slidenum">
              <a:rPr kumimoji="1" lang="ja-JP" altLang="en-US" smtClean="0"/>
              <a:t>3</a:t>
            </a:fld>
            <a:endParaRPr kumimoji="1" lang="ja-JP" altLang="en-US"/>
          </a:p>
        </p:txBody>
      </p:sp>
    </p:spTree>
    <p:extLst>
      <p:ext uri="{BB962C8B-B14F-4D97-AF65-F5344CB8AC3E}">
        <p14:creationId xmlns:p14="http://schemas.microsoft.com/office/powerpoint/2010/main" val="503261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B2521D-BE45-4165-9A4D-20B317D58182}" type="slidenum">
              <a:rPr kumimoji="1" lang="ja-JP" altLang="en-US" smtClean="0"/>
              <a:t>7</a:t>
            </a:fld>
            <a:endParaRPr kumimoji="1" lang="ja-JP" altLang="en-US"/>
          </a:p>
        </p:txBody>
      </p:sp>
    </p:spTree>
    <p:extLst>
      <p:ext uri="{BB962C8B-B14F-4D97-AF65-F5344CB8AC3E}">
        <p14:creationId xmlns:p14="http://schemas.microsoft.com/office/powerpoint/2010/main" val="261884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B2521D-BE45-4165-9A4D-20B317D58182}" type="slidenum">
              <a:rPr kumimoji="1" lang="ja-JP" altLang="en-US" smtClean="0"/>
              <a:t>8</a:t>
            </a:fld>
            <a:endParaRPr kumimoji="1" lang="ja-JP" altLang="en-US"/>
          </a:p>
        </p:txBody>
      </p:sp>
    </p:spTree>
    <p:extLst>
      <p:ext uri="{BB962C8B-B14F-4D97-AF65-F5344CB8AC3E}">
        <p14:creationId xmlns:p14="http://schemas.microsoft.com/office/powerpoint/2010/main" val="381451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03288" y="741363"/>
            <a:ext cx="4929187" cy="369887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0E5C2D1-7B00-4B54-A24D-A81C155E9A95}" type="slidenum">
              <a:rPr kumimoji="1" lang="ja-JP" altLang="en-US" smtClean="0"/>
              <a:pPr/>
              <a:t>11</a:t>
            </a:fld>
            <a:endParaRPr kumimoji="1" lang="ja-JP" altLang="en-US"/>
          </a:p>
        </p:txBody>
      </p:sp>
    </p:spTree>
    <p:extLst>
      <p:ext uri="{BB962C8B-B14F-4D97-AF65-F5344CB8AC3E}">
        <p14:creationId xmlns:p14="http://schemas.microsoft.com/office/powerpoint/2010/main" val="26085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03288" y="741363"/>
            <a:ext cx="4929187" cy="369887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0E5C2D1-7B00-4B54-A24D-A81C155E9A95}" type="slidenum">
              <a:rPr kumimoji="1" lang="ja-JP" altLang="en-US" smtClean="0"/>
              <a:pPr/>
              <a:t>12</a:t>
            </a:fld>
            <a:endParaRPr kumimoji="1" lang="ja-JP" altLang="en-US"/>
          </a:p>
        </p:txBody>
      </p:sp>
    </p:spTree>
    <p:extLst>
      <p:ext uri="{BB962C8B-B14F-4D97-AF65-F5344CB8AC3E}">
        <p14:creationId xmlns:p14="http://schemas.microsoft.com/office/powerpoint/2010/main" val="533246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03288" y="741363"/>
            <a:ext cx="4929187" cy="369887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0E5C2D1-7B00-4B54-A24D-A81C155E9A95}" type="slidenum">
              <a:rPr kumimoji="1" lang="ja-JP" altLang="en-US" smtClean="0"/>
              <a:pPr/>
              <a:t>13</a:t>
            </a:fld>
            <a:endParaRPr kumimoji="1" lang="ja-JP" altLang="en-US"/>
          </a:p>
        </p:txBody>
      </p:sp>
    </p:spTree>
    <p:extLst>
      <p:ext uri="{BB962C8B-B14F-4D97-AF65-F5344CB8AC3E}">
        <p14:creationId xmlns:p14="http://schemas.microsoft.com/office/powerpoint/2010/main" val="19698504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6"/>
            <a:ext cx="77724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スライド番号プレースホルダ 3"/>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1600201"/>
            <a:ext cx="8229600" cy="4525963"/>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 3"/>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9"/>
            <a:ext cx="2057400" cy="5851525"/>
          </a:xfrm>
          <a:prstGeom prst="rect">
            <a:avLst/>
          </a:prstGeo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9"/>
            <a:ext cx="6031523" cy="5851525"/>
          </a:xfrm>
          <a:prstGeom prst="rect">
            <a:avLst/>
          </a:prstGeo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 3"/>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457200" y="1600201"/>
            <a:ext cx="82296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スライド番号プレースホルダ 3"/>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435" y="4406901"/>
            <a:ext cx="7772400" cy="1362075"/>
          </a:xfrm>
          <a:prstGeom prst="rect">
            <a:avLst/>
          </a:prstGeo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435"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スライド番号プレースホルダ 3"/>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1"/>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2338" y="1600201"/>
            <a:ext cx="4044462"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スライド番号プレースホルダ 4"/>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06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06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270" y="1535113"/>
            <a:ext cx="4041531"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270" y="2174875"/>
            <a:ext cx="4041531"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スライド番号プレースホルダ 6"/>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a:t>マスタ タイトルの書式設定</a:t>
            </a:r>
          </a:p>
        </p:txBody>
      </p:sp>
      <p:sp>
        <p:nvSpPr>
          <p:cNvPr id="3" name="スライド番号プレースホルダ 2"/>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 1"/>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435" cy="1162050"/>
          </a:xfrm>
          <a:prstGeom prst="rect">
            <a:avLst/>
          </a:prstGeo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538" y="273051"/>
            <a:ext cx="511126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1"/>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スライド番号プレースホルダ 4"/>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166" y="4800600"/>
            <a:ext cx="5486400" cy="566738"/>
          </a:xfrm>
          <a:prstGeom prst="rect">
            <a:avLst/>
          </a:prstGeo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166"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p>
        </p:txBody>
      </p:sp>
      <p:sp>
        <p:nvSpPr>
          <p:cNvPr id="4" name="テキスト プレースホルダ 3"/>
          <p:cNvSpPr>
            <a:spLocks noGrp="1"/>
          </p:cNvSpPr>
          <p:nvPr>
            <p:ph type="body" sz="half" idx="2"/>
          </p:nvPr>
        </p:nvSpPr>
        <p:spPr>
          <a:xfrm>
            <a:off x="1792166"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スライド番号プレースホルダ 4"/>
          <p:cNvSpPr>
            <a:spLocks noGrp="1"/>
          </p:cNvSpPr>
          <p:nvPr>
            <p:ph type="sldNum" sz="quarter" idx="10"/>
          </p:nvPr>
        </p:nvSpPr>
        <p:spPr/>
        <p:txBody>
          <a:bodyPr/>
          <a:lstStyle>
            <a:lvl1pPr>
              <a:defRPr/>
            </a:lvl1pPr>
          </a:lstStyle>
          <a:p>
            <a:fld id="{EDE73ACA-261E-4BC9-8A40-0CC419A9CACB}" type="slidenum">
              <a:rPr kumimoji="1" lang="ja-JP" altLang="en-US" smtClean="0"/>
              <a:pPr/>
              <a:t>‹#›</a:t>
            </a:fld>
            <a:endParaRPr kumimoji="1" lang="ja-JP" altLang="en-US"/>
          </a:p>
        </p:txBody>
      </p:sp>
    </p:spTree>
  </p:cSld>
  <p:clrMapOvr>
    <a:masterClrMapping/>
  </p:clrMapOvr>
  <p:transition>
    <p:newsflash/>
    <p:sndAc>
      <p:stSnd>
        <p:snd r:embed="rId1" name="laser.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18"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46929" name="Picture 17"/>
          <p:cNvPicPr>
            <a:picLocks noChangeAspect="1" noChangeArrowheads="1"/>
          </p:cNvPicPr>
          <p:nvPr/>
        </p:nvPicPr>
        <p:blipFill>
          <a:blip r:embed="rId14" cstate="print"/>
          <a:srcRect/>
          <a:stretch>
            <a:fillRect/>
          </a:stretch>
        </p:blipFill>
        <p:spPr bwMode="auto">
          <a:xfrm>
            <a:off x="0" y="6286501"/>
            <a:ext cx="9144000" cy="581025"/>
          </a:xfrm>
          <a:prstGeom prst="rect">
            <a:avLst/>
          </a:prstGeom>
          <a:noFill/>
          <a:ln w="9525">
            <a:noFill/>
            <a:miter lim="800000"/>
            <a:headEnd/>
            <a:tailEnd/>
          </a:ln>
          <a:effectLst/>
        </p:spPr>
      </p:pic>
      <p:sp>
        <p:nvSpPr>
          <p:cNvPr id="1446916" name="Rectangle 4"/>
          <p:cNvSpPr>
            <a:spLocks noGrp="1" noChangeArrowheads="1"/>
          </p:cNvSpPr>
          <p:nvPr>
            <p:ph type="sldNum" sz="quarter" idx="4"/>
          </p:nvPr>
        </p:nvSpPr>
        <p:spPr bwMode="auto">
          <a:xfrm>
            <a:off x="8172450" y="6597650"/>
            <a:ext cx="971550" cy="260350"/>
          </a:xfrm>
          <a:prstGeom prst="rect">
            <a:avLst/>
          </a:prstGeom>
          <a:noFill/>
          <a:ln w="9525">
            <a:noFill/>
            <a:miter lim="800000"/>
            <a:headEnd/>
            <a:tailEnd/>
          </a:ln>
          <a:effectLst/>
        </p:spPr>
        <p:txBody>
          <a:bodyPr vert="horz" wrap="none" lIns="91440" tIns="0" rIns="91440" bIns="0" numCol="1" anchor="ctr" anchorCtr="0" compatLnSpc="1">
            <a:prstTxWarp prst="textNoShape">
              <a:avLst/>
            </a:prstTxWarp>
          </a:bodyPr>
          <a:lstStyle>
            <a:lvl1pPr algn="r">
              <a:defRPr sz="1000">
                <a:solidFill>
                  <a:schemeClr val="bg1"/>
                </a:solidFill>
                <a:ea typeface="HGP創英角ｺﾞｼｯｸUB" pitchFamily="50" charset="-128"/>
              </a:defRPr>
            </a:lvl1pPr>
          </a:lstStyle>
          <a:p>
            <a:fld id="{EDE73ACA-261E-4BC9-8A40-0CC419A9CACB}" type="slidenum">
              <a:rPr kumimoji="1" lang="ja-JP" altLang="en-US" smtClean="0"/>
              <a:pPr/>
              <a:t>‹#›</a:t>
            </a:fld>
            <a:endParaRPr kumimoji="1" lang="ja-JP" altLang="en-US"/>
          </a:p>
        </p:txBody>
      </p:sp>
      <p:sp>
        <p:nvSpPr>
          <p:cNvPr id="1446921" name="Rectangle 9"/>
          <p:cNvSpPr>
            <a:spLocks noChangeArrowheads="1"/>
          </p:cNvSpPr>
          <p:nvPr/>
        </p:nvSpPr>
        <p:spPr bwMode="auto">
          <a:xfrm>
            <a:off x="29308" y="6346825"/>
            <a:ext cx="3125666" cy="463550"/>
          </a:xfrm>
          <a:prstGeom prst="rect">
            <a:avLst/>
          </a:prstGeom>
          <a:solidFill>
            <a:schemeClr val="bg1"/>
          </a:solidFill>
          <a:ln w="19050">
            <a:solidFill>
              <a:srgbClr val="C0C0C0"/>
            </a:solidFill>
            <a:miter lim="800000"/>
            <a:headEnd/>
            <a:tailEnd/>
          </a:ln>
          <a:effectLst/>
        </p:spPr>
        <p:txBody>
          <a:bodyPr wrap="none" anchor="ctr"/>
          <a:lstStyle/>
          <a:p>
            <a:endParaRPr lang="ja-JP" altLang="en-US"/>
          </a:p>
        </p:txBody>
      </p:sp>
      <p:pic>
        <p:nvPicPr>
          <p:cNvPr id="1446927" name="Picture 15"/>
          <p:cNvPicPr>
            <a:picLocks noChangeAspect="1" noChangeArrowheads="1"/>
          </p:cNvPicPr>
          <p:nvPr/>
        </p:nvPicPr>
        <p:blipFill>
          <a:blip r:embed="rId15" cstate="print"/>
          <a:srcRect/>
          <a:stretch>
            <a:fillRect/>
          </a:stretch>
        </p:blipFill>
        <p:spPr bwMode="auto">
          <a:xfrm>
            <a:off x="0" y="581026"/>
            <a:ext cx="9144000" cy="169863"/>
          </a:xfrm>
          <a:prstGeom prst="rect">
            <a:avLst/>
          </a:prstGeom>
          <a:noFill/>
          <a:ln w="9525">
            <a:noFill/>
            <a:miter lim="800000"/>
            <a:headEnd/>
            <a:tailEnd/>
          </a:ln>
          <a:effectLst/>
        </p:spPr>
      </p:pic>
      <p:pic>
        <p:nvPicPr>
          <p:cNvPr id="1446928" name="Picture 16"/>
          <p:cNvPicPr>
            <a:picLocks noChangeAspect="1" noChangeArrowheads="1"/>
          </p:cNvPicPr>
          <p:nvPr/>
        </p:nvPicPr>
        <p:blipFill>
          <a:blip r:embed="rId14" cstate="print"/>
          <a:srcRect/>
          <a:stretch>
            <a:fillRect/>
          </a:stretch>
        </p:blipFill>
        <p:spPr bwMode="auto">
          <a:xfrm>
            <a:off x="0" y="1"/>
            <a:ext cx="9144000" cy="581025"/>
          </a:xfrm>
          <a:prstGeom prst="rect">
            <a:avLst/>
          </a:prstGeom>
          <a:noFill/>
          <a:ln w="9525">
            <a:noFill/>
            <a:miter lim="800000"/>
            <a:headEnd/>
            <a:tailEnd/>
          </a:ln>
          <a:effectLst/>
        </p:spPr>
      </p:pic>
      <p:pic>
        <p:nvPicPr>
          <p:cNvPr id="1446930" name="Picture 18"/>
          <p:cNvPicPr>
            <a:picLocks noChangeAspect="1" noChangeArrowheads="1"/>
          </p:cNvPicPr>
          <p:nvPr/>
        </p:nvPicPr>
        <p:blipFill>
          <a:blip r:embed="rId15" cstate="print"/>
          <a:srcRect/>
          <a:stretch>
            <a:fillRect/>
          </a:stretch>
        </p:blipFill>
        <p:spPr bwMode="auto">
          <a:xfrm>
            <a:off x="0" y="6221414"/>
            <a:ext cx="9144000" cy="65087"/>
          </a:xfrm>
          <a:prstGeom prst="rect">
            <a:avLst/>
          </a:prstGeom>
          <a:noFill/>
          <a:ln w="9525">
            <a:noFill/>
            <a:miter lim="800000"/>
            <a:headEnd/>
            <a:tailEnd/>
          </a:ln>
          <a:effectLst/>
        </p:spPr>
      </p:pic>
      <p:pic>
        <p:nvPicPr>
          <p:cNvPr id="1446931" name="Picture 19"/>
          <p:cNvPicPr>
            <a:picLocks noChangeAspect="1" noChangeArrowheads="1"/>
          </p:cNvPicPr>
          <p:nvPr/>
        </p:nvPicPr>
        <p:blipFill>
          <a:blip r:embed="rId16" cstate="print"/>
          <a:srcRect/>
          <a:stretch>
            <a:fillRect/>
          </a:stretch>
        </p:blipFill>
        <p:spPr bwMode="auto">
          <a:xfrm>
            <a:off x="7735766" y="111125"/>
            <a:ext cx="1318846" cy="381000"/>
          </a:xfrm>
          <a:prstGeom prst="rect">
            <a:avLst/>
          </a:prstGeom>
          <a:noFill/>
          <a:ln w="9525">
            <a:noFill/>
            <a:miter lim="800000"/>
            <a:headEnd/>
            <a:tailEnd/>
          </a:ln>
          <a:effectLst/>
        </p:spPr>
      </p:pic>
      <p:pic>
        <p:nvPicPr>
          <p:cNvPr id="11" name="図 10">
            <a:extLst>
              <a:ext uri="{FF2B5EF4-FFF2-40B4-BE49-F238E27FC236}">
                <a16:creationId xmlns:a16="http://schemas.microsoft.com/office/drawing/2014/main" id="{8A6FFF5A-FE7D-E847-A8DA-00808699F278}"/>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29307" y="6346697"/>
            <a:ext cx="1903010" cy="463678"/>
          </a:xfrm>
          <a:prstGeom prst="rect">
            <a:avLst/>
          </a:prstGeom>
        </p:spPr>
      </p:pic>
      <p:pic>
        <p:nvPicPr>
          <p:cNvPr id="12" name="図 11">
            <a:extLst>
              <a:ext uri="{FF2B5EF4-FFF2-40B4-BE49-F238E27FC236}">
                <a16:creationId xmlns:a16="http://schemas.microsoft.com/office/drawing/2014/main" id="{C88FF8D2-AA11-614D-963F-381BE48BBB3C}"/>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647936" y="6352564"/>
            <a:ext cx="2627376" cy="463678"/>
          </a:xfrm>
          <a:prstGeom prst="rect">
            <a:avLst/>
          </a:prstGeom>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newsflash/>
    <p:sndAc>
      <p:stSnd>
        <p:snd r:embed="rId13" name="laser.wav"/>
      </p:stSnd>
    </p:sndAc>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audio" Target="../media/audio1.wav"/><Relationship Id="rId7"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image" Target="../media/image24.jpeg"/></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audio" Target="../media/audio1.wav"/><Relationship Id="rId7"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樹楽　加納&#10;">
            <a:extLst>
              <a:ext uri="{FF2B5EF4-FFF2-40B4-BE49-F238E27FC236}">
                <a16:creationId xmlns:a16="http://schemas.microsoft.com/office/drawing/2014/main" id="{49F0D9B6-F94E-C14B-B105-053BBFD11FF4}"/>
              </a:ext>
              <a:ext uri="{C183D7F6-B498-43B3-948B-1728B52AA6E4}">
                <adec:decorative xmlns:adec="http://schemas.microsoft.com/office/drawing/2017/decorative" val="0"/>
              </a:ext>
            </a:extLst>
          </p:cNvPr>
          <p:cNvPicPr>
            <a:picLocks noChangeAspect="1"/>
          </p:cNvPicPr>
          <p:nvPr/>
        </p:nvPicPr>
        <p:blipFill rotWithShape="1">
          <a:blip r:embed="rId4">
            <a:extLst>
              <a:ext uri="{28A0092B-C50C-407E-A947-70E740481C1C}">
                <a14:useLocalDpi xmlns:a14="http://schemas.microsoft.com/office/drawing/2010/main" val="0"/>
              </a:ext>
            </a:extLst>
          </a:blip>
          <a:srcRect l="10090"/>
          <a:stretch/>
        </p:blipFill>
        <p:spPr>
          <a:xfrm>
            <a:off x="1295636" y="836712"/>
            <a:ext cx="6552728" cy="5246066"/>
          </a:xfrm>
          <a:prstGeom prst="rect">
            <a:avLst/>
          </a:prstGeom>
        </p:spPr>
      </p:pic>
      <p:sp>
        <p:nvSpPr>
          <p:cNvPr id="4" name="テキスト ボックス 3">
            <a:extLst>
              <a:ext uri="{FF2B5EF4-FFF2-40B4-BE49-F238E27FC236}">
                <a16:creationId xmlns:a16="http://schemas.microsoft.com/office/drawing/2014/main" id="{ACF1CADD-1F15-FB46-B618-C6573C78C618}"/>
              </a:ext>
            </a:extLst>
          </p:cNvPr>
          <p:cNvSpPr txBox="1"/>
          <p:nvPr/>
        </p:nvSpPr>
        <p:spPr>
          <a:xfrm>
            <a:off x="1547664" y="1340768"/>
            <a:ext cx="6300700" cy="646331"/>
          </a:xfrm>
          <a:prstGeom prst="rect">
            <a:avLst/>
          </a:prstGeom>
          <a:noFill/>
        </p:spPr>
        <p:txBody>
          <a:bodyPr wrap="square" rtlCol="0">
            <a:spAutoFit/>
          </a:bodyPr>
          <a:lstStyle/>
          <a:p>
            <a:r>
              <a:rPr lang="ja-JP" altLang="en-US" sz="3600" b="1">
                <a:solidFill>
                  <a:schemeClr val="bg1"/>
                </a:solidFill>
                <a:latin typeface="+mn-ea"/>
              </a:rPr>
              <a:t>お泊まりデイサービスのご案内</a:t>
            </a:r>
            <a:endParaRPr lang="en-US" altLang="ja-JP" sz="3600" b="1" dirty="0">
              <a:solidFill>
                <a:schemeClr val="bg1"/>
              </a:solidFill>
              <a:latin typeface="+mn-ea"/>
            </a:endParaRPr>
          </a:p>
        </p:txBody>
      </p:sp>
      <p:sp>
        <p:nvSpPr>
          <p:cNvPr id="6" name="テキスト ボックス 5">
            <a:extLst>
              <a:ext uri="{FF2B5EF4-FFF2-40B4-BE49-F238E27FC236}">
                <a16:creationId xmlns:a16="http://schemas.microsoft.com/office/drawing/2014/main" id="{A3C6B345-7191-B443-A34A-59F3D32C4FBF}"/>
              </a:ext>
            </a:extLst>
          </p:cNvPr>
          <p:cNvSpPr txBox="1"/>
          <p:nvPr/>
        </p:nvSpPr>
        <p:spPr>
          <a:xfrm>
            <a:off x="5796136" y="5431332"/>
            <a:ext cx="4572508" cy="400110"/>
          </a:xfrm>
          <a:prstGeom prst="rect">
            <a:avLst/>
          </a:prstGeom>
          <a:noFill/>
        </p:spPr>
        <p:txBody>
          <a:bodyPr wrap="square" rtlCol="0">
            <a:spAutoFit/>
          </a:bodyPr>
          <a:lstStyle/>
          <a:p>
            <a:r>
              <a:rPr lang="en-US" altLang="ja-JP" sz="2000" b="1" dirty="0">
                <a:solidFill>
                  <a:schemeClr val="bg1"/>
                </a:solidFill>
                <a:latin typeface="+mn-ea"/>
              </a:rPr>
              <a:t>〜</a:t>
            </a:r>
            <a:r>
              <a:rPr lang="ja-JP" altLang="en-US" sz="2000" b="1">
                <a:solidFill>
                  <a:schemeClr val="bg1"/>
                </a:solidFill>
                <a:latin typeface="+mn-ea"/>
              </a:rPr>
              <a:t>樹楽　加納</a:t>
            </a:r>
            <a:r>
              <a:rPr lang="en-US" altLang="ja-JP" sz="2000" b="1" dirty="0">
                <a:solidFill>
                  <a:schemeClr val="bg1"/>
                </a:solidFill>
                <a:latin typeface="+mn-ea"/>
              </a:rPr>
              <a:t>〜</a:t>
            </a:r>
          </a:p>
        </p:txBody>
      </p:sp>
    </p:spTree>
  </p:cSld>
  <p:clrMapOvr>
    <a:masterClrMapping/>
  </p:clrMapOvr>
  <p:transition>
    <p:newsflash/>
    <p:sndAc>
      <p:stSnd>
        <p:snd r:embed="rId3" name="laser.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79512" y="776317"/>
            <a:ext cx="8602560" cy="492443"/>
          </a:xfrm>
          <a:prstGeom prst="rect">
            <a:avLst/>
          </a:prstGeom>
          <a:noFill/>
        </p:spPr>
        <p:txBody>
          <a:bodyPr wrap="square" rtlCol="0">
            <a:spAutoFit/>
          </a:bodyPr>
          <a:lstStyle/>
          <a:p>
            <a:r>
              <a:rPr lang="ja-JP" altLang="en-US" sz="2600" dirty="0">
                <a:latin typeface="HG丸ｺﾞｼｯｸM-PRO" panose="020F0600000000000000" pitchFamily="50" charset="-128"/>
                <a:ea typeface="HG丸ｺﾞｼｯｸM-PRO" panose="020F0600000000000000" pitchFamily="50" charset="-128"/>
              </a:rPr>
              <a:t>■利用料金</a:t>
            </a:r>
            <a:endParaRPr kumimoji="1" lang="ja-JP" altLang="en-US" sz="2600" dirty="0">
              <a:latin typeface="HG丸ｺﾞｼｯｸM-PRO" panose="020F0600000000000000" pitchFamily="50" charset="-128"/>
              <a:ea typeface="HG丸ｺﾞｼｯｸM-PRO" panose="020F0600000000000000" pitchFamily="50" charset="-128"/>
            </a:endParaRPr>
          </a:p>
        </p:txBody>
      </p:sp>
      <p:graphicFrame>
        <p:nvGraphicFramePr>
          <p:cNvPr id="3" name="表 2"/>
          <p:cNvGraphicFramePr>
            <a:graphicFrameLocks noGrp="1"/>
          </p:cNvGraphicFramePr>
          <p:nvPr>
            <p:extLst>
              <p:ext uri="{D42A27DB-BD31-4B8C-83A1-F6EECF244321}">
                <p14:modId xmlns:p14="http://schemas.microsoft.com/office/powerpoint/2010/main" val="1421204337"/>
              </p:ext>
            </p:extLst>
          </p:nvPr>
        </p:nvGraphicFramePr>
        <p:xfrm>
          <a:off x="0" y="1628800"/>
          <a:ext cx="9144000" cy="1296144"/>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477140">
                <a:tc>
                  <a:txBody>
                    <a:bodyPr/>
                    <a:lstStyle/>
                    <a:p>
                      <a:pPr algn="ct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要介護４</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extLst>
                  <a:ext uri="{0D108BD9-81ED-4DB2-BD59-A6C34878D82A}">
                    <a16:rowId xmlns:a16="http://schemas.microsoft.com/office/drawing/2014/main" val="10000"/>
                  </a:ext>
                </a:extLst>
              </a:tr>
              <a:tr h="819004">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128,727</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132,090</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147,219</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151,357</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155,527</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4" name="対角する 2 つの角を丸めた四角形 3"/>
          <p:cNvSpPr/>
          <p:nvPr/>
        </p:nvSpPr>
        <p:spPr>
          <a:xfrm>
            <a:off x="33209" y="1196752"/>
            <a:ext cx="3843220" cy="442674"/>
          </a:xfrm>
          <a:prstGeom prst="round2DiagRect">
            <a:avLst/>
          </a:prstGeom>
          <a:noFill/>
        </p:spPr>
        <p:txBody>
          <a:bodyPr wrap="square" lIns="91440" tIns="45720" rIns="91440" bIns="45720" rtlCol="0" anchor="ctr">
            <a:spAutoFit/>
          </a:bodyPr>
          <a:lstStyle/>
          <a:p>
            <a:r>
              <a:rPr lang="ja-JP" altLang="en-US" sz="2000" b="1" dirty="0">
                <a:ln w="12700">
                  <a:noFill/>
                  <a:prstDash val="solid"/>
                </a:ln>
                <a:latin typeface="HG丸ｺﾞｼｯｸM-PRO" panose="020F0600000000000000" pitchFamily="50" charset="-128"/>
                <a:ea typeface="HG丸ｺﾞｼｯｸM-PRO" panose="020F0600000000000000" pitchFamily="50" charset="-128"/>
              </a:rPr>
              <a:t>・２９泊３０日の利用料金表</a:t>
            </a:r>
            <a:endParaRPr lang="en-US" altLang="ja-JP" sz="2000" b="1" dirty="0">
              <a:ln w="12700">
                <a:noFill/>
                <a:prstDash val="solid"/>
              </a:ln>
              <a:latin typeface="HG丸ｺﾞｼｯｸM-PRO" panose="020F0600000000000000" pitchFamily="50" charset="-128"/>
              <a:ea typeface="HG丸ｺﾞｼｯｸM-PRO" panose="020F0600000000000000" pitchFamily="50" charset="-128"/>
            </a:endParaRPr>
          </a:p>
        </p:txBody>
      </p:sp>
      <p:sp>
        <p:nvSpPr>
          <p:cNvPr id="6" name="対角する 2 つの角を丸めた四角形 5"/>
          <p:cNvSpPr/>
          <p:nvPr/>
        </p:nvSpPr>
        <p:spPr>
          <a:xfrm>
            <a:off x="3563888" y="1236131"/>
            <a:ext cx="5218184" cy="374571"/>
          </a:xfrm>
          <a:prstGeom prst="round2DiagRect">
            <a:avLst/>
          </a:prstGeom>
          <a:noFill/>
        </p:spPr>
        <p:txBody>
          <a:bodyPr wrap="square" lIns="91440" tIns="45720" rIns="91440" bIns="45720" rtlCol="0" anchor="ctr">
            <a:spAutoFit/>
          </a:bodyPr>
          <a:lstStyle/>
          <a:p>
            <a:r>
              <a:rPr lang="en-US" altLang="ja-JP" sz="1600" dirty="0">
                <a:ln w="12700">
                  <a:noFill/>
                  <a:prstDash val="solid"/>
                </a:ln>
                <a:latin typeface="HG丸ｺﾞｼｯｸM-PRO" panose="020F0600000000000000" pitchFamily="50" charset="-128"/>
                <a:ea typeface="HG丸ｺﾞｼｯｸM-PRO" panose="020F0600000000000000" pitchFamily="50" charset="-128"/>
              </a:rPr>
              <a:t>※</a:t>
            </a:r>
            <a:r>
              <a:rPr lang="ja-JP" altLang="en-US" sz="1600" dirty="0">
                <a:ln w="12700">
                  <a:noFill/>
                  <a:prstDash val="solid"/>
                </a:ln>
                <a:latin typeface="HG丸ｺﾞｼｯｸM-PRO" panose="020F0600000000000000" pitchFamily="50" charset="-128"/>
                <a:ea typeface="HG丸ｺﾞｼｯｸM-PRO" panose="020F0600000000000000" pitchFamily="50" charset="-128"/>
              </a:rPr>
              <a:t>介護保険</a:t>
            </a:r>
            <a:r>
              <a:rPr lang="en-US" altLang="ja-JP" sz="1600" dirty="0">
                <a:ln w="12700">
                  <a:noFill/>
                  <a:prstDash val="solid"/>
                </a:ln>
                <a:latin typeface="HG丸ｺﾞｼｯｸM-PRO" panose="020F0600000000000000" pitchFamily="50" charset="-128"/>
                <a:ea typeface="HG丸ｺﾞｼｯｸM-PRO" panose="020F0600000000000000" pitchFamily="50" charset="-128"/>
              </a:rPr>
              <a:t>1</a:t>
            </a:r>
            <a:r>
              <a:rPr lang="ja-JP" altLang="en-US" sz="1600" dirty="0">
                <a:ln w="12700">
                  <a:noFill/>
                  <a:prstDash val="solid"/>
                </a:ln>
                <a:latin typeface="HG丸ｺﾞｼｯｸM-PRO" panose="020F0600000000000000" pitchFamily="50" charset="-128"/>
                <a:ea typeface="HG丸ｺﾞｼｯｸM-PRO" panose="020F0600000000000000" pitchFamily="50" charset="-128"/>
              </a:rPr>
              <a:t>割負担</a:t>
            </a:r>
            <a:r>
              <a:rPr lang="en-US" altLang="ja-JP" sz="1600" dirty="0">
                <a:ln w="12700">
                  <a:noFill/>
                  <a:prstDash val="solid"/>
                </a:ln>
                <a:latin typeface="HG丸ｺﾞｼｯｸM-PRO" panose="020F0600000000000000" pitchFamily="50" charset="-128"/>
                <a:ea typeface="HG丸ｺﾞｼｯｸM-PRO" panose="020F0600000000000000" pitchFamily="50" charset="-128"/>
              </a:rPr>
              <a:t>+</a:t>
            </a:r>
            <a:r>
              <a:rPr lang="ja-JP" altLang="en-US" sz="1600" dirty="0">
                <a:ln w="12700">
                  <a:noFill/>
                  <a:prstDash val="solid"/>
                </a:ln>
                <a:latin typeface="HG丸ｺﾞｼｯｸM-PRO" panose="020F0600000000000000" pitchFamily="50" charset="-128"/>
                <a:ea typeface="HG丸ｺﾞｼｯｸM-PRO" panose="020F0600000000000000" pitchFamily="50" charset="-128"/>
              </a:rPr>
              <a:t>介護保険外サービス料を含む</a:t>
            </a:r>
            <a:endParaRPr lang="en-US" altLang="ja-JP" sz="1600" dirty="0">
              <a:ln w="12700">
                <a:noFill/>
                <a:prstDash val="solid"/>
              </a:ln>
              <a:latin typeface="HG丸ｺﾞｼｯｸM-PRO" panose="020F0600000000000000" pitchFamily="50" charset="-128"/>
              <a:ea typeface="HG丸ｺﾞｼｯｸM-PRO" panose="020F0600000000000000" pitchFamily="50" charset="-128"/>
            </a:endParaRPr>
          </a:p>
        </p:txBody>
      </p:sp>
      <p:sp>
        <p:nvSpPr>
          <p:cNvPr id="7" name="対角する 2 つの角を丸めた四角形 6"/>
          <p:cNvSpPr/>
          <p:nvPr/>
        </p:nvSpPr>
        <p:spPr>
          <a:xfrm>
            <a:off x="47364" y="3213051"/>
            <a:ext cx="3843220" cy="442674"/>
          </a:xfrm>
          <a:prstGeom prst="round2DiagRect">
            <a:avLst/>
          </a:prstGeom>
          <a:noFill/>
        </p:spPr>
        <p:txBody>
          <a:bodyPr wrap="square" lIns="91440" tIns="45720" rIns="91440" bIns="45720" rtlCol="0" anchor="ctr">
            <a:spAutoFit/>
          </a:bodyPr>
          <a:lstStyle/>
          <a:p>
            <a:r>
              <a:rPr lang="ja-JP" altLang="en-US" sz="2000" b="1" dirty="0">
                <a:ln w="12700">
                  <a:noFill/>
                  <a:prstDash val="solid"/>
                </a:ln>
                <a:latin typeface="HG丸ｺﾞｼｯｸM-PRO" panose="020F0600000000000000" pitchFamily="50" charset="-128"/>
                <a:ea typeface="HG丸ｺﾞｼｯｸM-PRO" panose="020F0600000000000000" pitchFamily="50" charset="-128"/>
              </a:rPr>
              <a:t>・</a:t>
            </a:r>
            <a:r>
              <a:rPr lang="en-US" altLang="ja-JP" sz="2000" b="1" dirty="0">
                <a:ln w="12700">
                  <a:noFill/>
                  <a:prstDash val="solid"/>
                </a:ln>
                <a:latin typeface="HG丸ｺﾞｼｯｸM-PRO" panose="020F0600000000000000" pitchFamily="50" charset="-128"/>
                <a:ea typeface="HG丸ｺﾞｼｯｸM-PRO" panose="020F0600000000000000" pitchFamily="50" charset="-128"/>
              </a:rPr>
              <a:t>7</a:t>
            </a:r>
            <a:r>
              <a:rPr lang="ja-JP" altLang="en-US" sz="2000" b="1" dirty="0">
                <a:ln w="12700">
                  <a:noFill/>
                  <a:prstDash val="solid"/>
                </a:ln>
                <a:latin typeface="HG丸ｺﾞｼｯｸM-PRO" panose="020F0600000000000000" pitchFamily="50" charset="-128"/>
                <a:ea typeface="HG丸ｺﾞｼｯｸM-PRO" panose="020F0600000000000000" pitchFamily="50" charset="-128"/>
              </a:rPr>
              <a:t>泊８日の利用料金表</a:t>
            </a:r>
            <a:endParaRPr lang="en-US" altLang="ja-JP" sz="2000" b="1" dirty="0">
              <a:ln w="12700">
                <a:noFill/>
                <a:prstDash val="solid"/>
              </a:ln>
              <a:latin typeface="HG丸ｺﾞｼｯｸM-PRO" panose="020F0600000000000000" pitchFamily="50" charset="-128"/>
              <a:ea typeface="HG丸ｺﾞｼｯｸM-PRO" panose="020F0600000000000000"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3336020445"/>
              </p:ext>
            </p:extLst>
          </p:nvPr>
        </p:nvGraphicFramePr>
        <p:xfrm>
          <a:off x="0" y="3678754"/>
          <a:ext cx="9144000" cy="1296144"/>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477140">
                <a:tc>
                  <a:txBody>
                    <a:bodyPr/>
                    <a:lstStyle/>
                    <a:p>
                      <a:pPr algn="ct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要介護２</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要介護４</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bg1"/>
                          </a:solidFill>
                          <a:latin typeface="HG丸ｺﾞｼｯｸM-PRO" panose="020F0600000000000000" pitchFamily="50" charset="-128"/>
                          <a:ea typeface="HG丸ｺﾞｼｯｸM-PRO" panose="020F0600000000000000" pitchFamily="50" charset="-128"/>
                        </a:rPr>
                        <a:t>要介護５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pattFill prst="pct90">
                      <a:fgClr>
                        <a:srgbClr val="3D4FF5"/>
                      </a:fgClr>
                      <a:bgClr>
                        <a:schemeClr val="bg1"/>
                      </a:bgClr>
                    </a:pattFill>
                  </a:tcPr>
                </a:tc>
                <a:extLst>
                  <a:ext uri="{0D108BD9-81ED-4DB2-BD59-A6C34878D82A}">
                    <a16:rowId xmlns:a16="http://schemas.microsoft.com/office/drawing/2014/main" val="10000"/>
                  </a:ext>
                </a:extLst>
              </a:tr>
              <a:tr h="819004">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33,326</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34,358</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35,438</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36,502</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2100" b="1" dirty="0">
                          <a:latin typeface="HG丸ｺﾞｼｯｸM-PRO" panose="020F0600000000000000" pitchFamily="50" charset="-128"/>
                          <a:ea typeface="HG丸ｺﾞｼｯｸM-PRO" panose="020F0600000000000000" pitchFamily="50" charset="-128"/>
                        </a:rPr>
                        <a:t>37,582</a:t>
                      </a:r>
                      <a:r>
                        <a:rPr kumimoji="1" lang="ja-JP" altLang="en-US" sz="2100" b="1">
                          <a:latin typeface="HG丸ｺﾞｼｯｸM-PRO" panose="020F0600000000000000" pitchFamily="50" charset="-128"/>
                          <a:ea typeface="HG丸ｺﾞｼｯｸM-PRO" panose="020F0600000000000000" pitchFamily="50" charset="-128"/>
                        </a:rPr>
                        <a:t>円</a:t>
                      </a:r>
                      <a:endParaRPr kumimoji="1" lang="ja-JP" altLang="en-US" sz="2100" b="1"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9" name="対角する 2 つの角を丸めた四角形 8"/>
          <p:cNvSpPr/>
          <p:nvPr/>
        </p:nvSpPr>
        <p:spPr>
          <a:xfrm>
            <a:off x="3563888" y="3247102"/>
            <a:ext cx="5218184" cy="374571"/>
          </a:xfrm>
          <a:prstGeom prst="round2DiagRect">
            <a:avLst/>
          </a:prstGeom>
          <a:noFill/>
        </p:spPr>
        <p:txBody>
          <a:bodyPr wrap="square" lIns="91440" tIns="45720" rIns="91440" bIns="45720" rtlCol="0" anchor="ctr">
            <a:spAutoFit/>
          </a:bodyPr>
          <a:lstStyle/>
          <a:p>
            <a:r>
              <a:rPr lang="en-US" altLang="ja-JP" sz="1600" dirty="0">
                <a:ln w="12700">
                  <a:noFill/>
                  <a:prstDash val="solid"/>
                </a:ln>
                <a:latin typeface="HG丸ｺﾞｼｯｸM-PRO" panose="020F0600000000000000" pitchFamily="50" charset="-128"/>
                <a:ea typeface="HG丸ｺﾞｼｯｸM-PRO" panose="020F0600000000000000" pitchFamily="50" charset="-128"/>
              </a:rPr>
              <a:t>※</a:t>
            </a:r>
            <a:r>
              <a:rPr lang="ja-JP" altLang="en-US" sz="1600" dirty="0">
                <a:ln w="12700">
                  <a:noFill/>
                  <a:prstDash val="solid"/>
                </a:ln>
                <a:latin typeface="HG丸ｺﾞｼｯｸM-PRO" panose="020F0600000000000000" pitchFamily="50" charset="-128"/>
                <a:ea typeface="HG丸ｺﾞｼｯｸM-PRO" panose="020F0600000000000000" pitchFamily="50" charset="-128"/>
              </a:rPr>
              <a:t>介護保険</a:t>
            </a:r>
            <a:r>
              <a:rPr lang="en-US" altLang="ja-JP" sz="1600" dirty="0">
                <a:ln w="12700">
                  <a:noFill/>
                  <a:prstDash val="solid"/>
                </a:ln>
                <a:latin typeface="HG丸ｺﾞｼｯｸM-PRO" panose="020F0600000000000000" pitchFamily="50" charset="-128"/>
                <a:ea typeface="HG丸ｺﾞｼｯｸM-PRO" panose="020F0600000000000000" pitchFamily="50" charset="-128"/>
              </a:rPr>
              <a:t>1</a:t>
            </a:r>
            <a:r>
              <a:rPr lang="ja-JP" altLang="en-US" sz="1600" dirty="0">
                <a:ln w="12700">
                  <a:noFill/>
                  <a:prstDash val="solid"/>
                </a:ln>
                <a:latin typeface="HG丸ｺﾞｼｯｸM-PRO" panose="020F0600000000000000" pitchFamily="50" charset="-128"/>
                <a:ea typeface="HG丸ｺﾞｼｯｸM-PRO" panose="020F0600000000000000" pitchFamily="50" charset="-128"/>
              </a:rPr>
              <a:t>割負担</a:t>
            </a:r>
            <a:r>
              <a:rPr lang="en-US" altLang="ja-JP" sz="1600" dirty="0">
                <a:ln w="12700">
                  <a:noFill/>
                  <a:prstDash val="solid"/>
                </a:ln>
                <a:latin typeface="HG丸ｺﾞｼｯｸM-PRO" panose="020F0600000000000000" pitchFamily="50" charset="-128"/>
                <a:ea typeface="HG丸ｺﾞｼｯｸM-PRO" panose="020F0600000000000000" pitchFamily="50" charset="-128"/>
              </a:rPr>
              <a:t>+</a:t>
            </a:r>
            <a:r>
              <a:rPr lang="ja-JP" altLang="en-US" sz="1600" dirty="0">
                <a:ln w="12700">
                  <a:noFill/>
                  <a:prstDash val="solid"/>
                </a:ln>
                <a:latin typeface="HG丸ｺﾞｼｯｸM-PRO" panose="020F0600000000000000" pitchFamily="50" charset="-128"/>
                <a:ea typeface="HG丸ｺﾞｼｯｸM-PRO" panose="020F0600000000000000" pitchFamily="50" charset="-128"/>
              </a:rPr>
              <a:t>介護保険外サービス料を含む</a:t>
            </a:r>
            <a:endParaRPr lang="en-US" altLang="ja-JP" sz="1600" dirty="0">
              <a:ln w="12700">
                <a:noFill/>
                <a:prstDash val="solid"/>
              </a:ln>
              <a:latin typeface="HG丸ｺﾞｼｯｸM-PRO" panose="020F0600000000000000" pitchFamily="50" charset="-128"/>
              <a:ea typeface="HG丸ｺﾞｼｯｸM-PRO" panose="020F0600000000000000" pitchFamily="50" charset="-128"/>
            </a:endParaRPr>
          </a:p>
        </p:txBody>
      </p:sp>
      <p:sp>
        <p:nvSpPr>
          <p:cNvPr id="11" name="対角する 2 つの角を丸めた四角形 10"/>
          <p:cNvSpPr/>
          <p:nvPr/>
        </p:nvSpPr>
        <p:spPr>
          <a:xfrm>
            <a:off x="1835696" y="5295884"/>
            <a:ext cx="6552728" cy="646986"/>
          </a:xfrm>
          <a:prstGeom prst="round2DiagRect">
            <a:avLst/>
          </a:prstGeom>
          <a:noFill/>
        </p:spPr>
        <p:txBody>
          <a:bodyPr wrap="square" lIns="91440" tIns="45720" rIns="91440" bIns="45720" rtlCol="0" anchor="ctr">
            <a:spAutoFit/>
          </a:bodyPr>
          <a:lstStyle/>
          <a:p>
            <a:r>
              <a:rPr lang="ja-JP" altLang="en-US" sz="1600" dirty="0">
                <a:ln w="12700">
                  <a:noFill/>
                  <a:prstDash val="solid"/>
                </a:ln>
                <a:latin typeface="HG丸ｺﾞｼｯｸM-PRO" panose="020F0600000000000000" pitchFamily="50" charset="-128"/>
                <a:ea typeface="HG丸ｺﾞｼｯｸM-PRO" panose="020F0600000000000000" pitchFamily="50" charset="-128"/>
              </a:rPr>
              <a:t>ご利用日数に合わせて御見積書を作成いたします。</a:t>
            </a:r>
            <a:endParaRPr lang="en-US" altLang="ja-JP" sz="1600" dirty="0">
              <a:ln w="12700">
                <a:noFill/>
                <a:prstDash val="solid"/>
              </a:ln>
              <a:latin typeface="HG丸ｺﾞｼｯｸM-PRO" panose="020F0600000000000000" pitchFamily="50" charset="-128"/>
              <a:ea typeface="HG丸ｺﾞｼｯｸM-PRO" panose="020F0600000000000000" pitchFamily="50" charset="-128"/>
            </a:endParaRPr>
          </a:p>
          <a:p>
            <a:r>
              <a:rPr lang="ja-JP" altLang="en-US" sz="1600" dirty="0">
                <a:ln w="12700">
                  <a:noFill/>
                  <a:prstDash val="solid"/>
                </a:ln>
                <a:latin typeface="HG丸ｺﾞｼｯｸM-PRO" panose="020F0600000000000000" pitchFamily="50" charset="-128"/>
                <a:ea typeface="HG丸ｺﾞｼｯｸM-PRO" panose="020F0600000000000000" pitchFamily="50" charset="-128"/>
              </a:rPr>
              <a:t>ご利用金額のご相談がありましたらお気軽にお問合せくださいませ。</a:t>
            </a:r>
            <a:endParaRPr lang="en-US" altLang="ja-JP" sz="1600" dirty="0">
              <a:ln w="12700">
                <a:noFill/>
                <a:prstDash val="solid"/>
              </a:ln>
              <a:latin typeface="HG丸ｺﾞｼｯｸM-PRO" panose="020F0600000000000000" pitchFamily="50" charset="-128"/>
              <a:ea typeface="HG丸ｺﾞｼｯｸM-PRO" panose="020F0600000000000000" pitchFamily="50" charset="-128"/>
            </a:endParaRP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79912">
            <a:off x="782544" y="5148462"/>
            <a:ext cx="864064" cy="941830"/>
          </a:xfrm>
          <a:prstGeom prst="rect">
            <a:avLst/>
          </a:prstGeom>
        </p:spPr>
      </p:pic>
    </p:spTree>
    <p:extLst>
      <p:ext uri="{BB962C8B-B14F-4D97-AF65-F5344CB8AC3E}">
        <p14:creationId xmlns:p14="http://schemas.microsoft.com/office/powerpoint/2010/main" val="616880949"/>
      </p:ext>
    </p:extLst>
  </p:cSld>
  <p:clrMapOvr>
    <a:masterClrMapping/>
  </p:clrMapOvr>
  <p:transition>
    <p:newsflash/>
    <p:sndAc>
      <p:stSnd>
        <p:snd r:embed="rId2" name="laser.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人, 室内, 床, 子供 が含まれている画像&#10;&#10;自動的に生成された説明">
            <a:extLst>
              <a:ext uri="{FF2B5EF4-FFF2-40B4-BE49-F238E27FC236}">
                <a16:creationId xmlns:a16="http://schemas.microsoft.com/office/drawing/2014/main" id="{E6B325CA-4653-F641-AC81-C90BE45E39F6}"/>
              </a:ext>
            </a:extLst>
          </p:cNvPr>
          <p:cNvPicPr>
            <a:picLocks noChangeAspect="1"/>
          </p:cNvPicPr>
          <p:nvPr/>
        </p:nvPicPr>
        <p:blipFill rotWithShape="1">
          <a:blip r:embed="rId4">
            <a:extLst>
              <a:ext uri="{28A0092B-C50C-407E-A947-70E740481C1C}">
                <a14:useLocalDpi xmlns:a14="http://schemas.microsoft.com/office/drawing/2010/main" val="0"/>
              </a:ext>
            </a:extLst>
          </a:blip>
          <a:srcRect l="2145" t="5502" b="4634"/>
          <a:stretch/>
        </p:blipFill>
        <p:spPr>
          <a:xfrm>
            <a:off x="5004048" y="3356992"/>
            <a:ext cx="3960440" cy="2727160"/>
          </a:xfrm>
          <a:prstGeom prst="rect">
            <a:avLst/>
          </a:prstGeom>
          <a:ln>
            <a:noFill/>
          </a:ln>
          <a:effectLst>
            <a:outerShdw blurRad="190500" algn="tl" rotWithShape="0">
              <a:srgbClr val="000000">
                <a:alpha val="70000"/>
              </a:srgbClr>
            </a:outerShdw>
          </a:effectLst>
        </p:spPr>
      </p:pic>
      <p:sp>
        <p:nvSpPr>
          <p:cNvPr id="9" name="テキスト ボックス 8"/>
          <p:cNvSpPr txBox="1"/>
          <p:nvPr/>
        </p:nvSpPr>
        <p:spPr>
          <a:xfrm>
            <a:off x="46942" y="874054"/>
            <a:ext cx="2736304" cy="461665"/>
          </a:xfrm>
          <a:prstGeom prst="rect">
            <a:avLst/>
          </a:prstGeom>
          <a:noFill/>
        </p:spPr>
        <p:txBody>
          <a:bodyPr wrap="square" rtlCol="0">
            <a:spAutoFit/>
          </a:bodyPr>
          <a:lstStyle/>
          <a:p>
            <a:r>
              <a:rPr lang="ja-JP" altLang="en-US" sz="2400">
                <a:latin typeface="HGMaruGothicMPRO" panose="020F0600000000000000" pitchFamily="34" charset="-128"/>
                <a:ea typeface="HGMaruGothicMPRO" panose="020F0600000000000000" pitchFamily="34" charset="-128"/>
              </a:rPr>
              <a:t>事業所紹介</a:t>
            </a:r>
            <a:endParaRPr lang="en-US" altLang="ja-JP" sz="2400" dirty="0">
              <a:latin typeface="HGMaruGothicMPRO" panose="020F0600000000000000" pitchFamily="34" charset="-128"/>
              <a:ea typeface="HGMaruGothicMPRO" panose="020F0600000000000000" pitchFamily="34" charset="-128"/>
            </a:endParaRPr>
          </a:p>
        </p:txBody>
      </p:sp>
      <p:graphicFrame>
        <p:nvGraphicFramePr>
          <p:cNvPr id="2" name="表 1">
            <a:extLst>
              <a:ext uri="{FF2B5EF4-FFF2-40B4-BE49-F238E27FC236}">
                <a16:creationId xmlns:a16="http://schemas.microsoft.com/office/drawing/2014/main" id="{D7337711-94EA-0341-9ADE-D9BACC8C8024}"/>
              </a:ext>
            </a:extLst>
          </p:cNvPr>
          <p:cNvGraphicFramePr>
            <a:graphicFrameLocks noGrp="1"/>
          </p:cNvGraphicFramePr>
          <p:nvPr>
            <p:extLst>
              <p:ext uri="{D42A27DB-BD31-4B8C-83A1-F6EECF244321}">
                <p14:modId xmlns:p14="http://schemas.microsoft.com/office/powerpoint/2010/main" val="2904316318"/>
              </p:ext>
            </p:extLst>
          </p:nvPr>
        </p:nvGraphicFramePr>
        <p:xfrm>
          <a:off x="46942" y="1370385"/>
          <a:ext cx="8532948" cy="4151896"/>
        </p:xfrm>
        <a:graphic>
          <a:graphicData uri="http://schemas.openxmlformats.org/drawingml/2006/table">
            <a:tbl>
              <a:tblPr firstRow="1" bandRow="1">
                <a:tableStyleId>{5C22544A-7EE6-4342-B048-85BDC9FD1C3A}</a:tableStyleId>
              </a:tblPr>
              <a:tblGrid>
                <a:gridCol w="2700300">
                  <a:extLst>
                    <a:ext uri="{9D8B030D-6E8A-4147-A177-3AD203B41FA5}">
                      <a16:colId xmlns:a16="http://schemas.microsoft.com/office/drawing/2014/main" val="1180052223"/>
                    </a:ext>
                  </a:extLst>
                </a:gridCol>
                <a:gridCol w="5832648">
                  <a:extLst>
                    <a:ext uri="{9D8B030D-6E8A-4147-A177-3AD203B41FA5}">
                      <a16:colId xmlns:a16="http://schemas.microsoft.com/office/drawing/2014/main" val="287159773"/>
                    </a:ext>
                  </a:extLst>
                </a:gridCol>
              </a:tblGrid>
              <a:tr h="469616">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事業所名</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樹楽（きらく）加納</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6465506"/>
                  </a:ext>
                </a:extLst>
              </a:tr>
              <a:tr h="504056">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所在地</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東大阪市加納</a:t>
                      </a:r>
                      <a:r>
                        <a:rPr kumimoji="1" lang="en-US" altLang="ja-JP" sz="2000" b="0" dirty="0">
                          <a:solidFill>
                            <a:sysClr val="windowText" lastClr="000000"/>
                          </a:solidFill>
                          <a:latin typeface="HGMaruGothicMPRO" panose="020F0600000000000000" pitchFamily="34" charset="-128"/>
                          <a:ea typeface="HGMaruGothicMPRO" panose="020F0600000000000000" pitchFamily="34" charset="-128"/>
                        </a:rPr>
                        <a:t>7-12-23</a:t>
                      </a:r>
                      <a:endParaRPr kumimoji="1" lang="ja-JP" altLang="en-US" sz="2000" b="0">
                        <a:solidFill>
                          <a:sysClr val="windowText" lastClr="000000"/>
                        </a:solidFill>
                        <a:latin typeface="HGMaruGothicMPRO" panose="020F0600000000000000" pitchFamily="34" charset="-128"/>
                        <a:ea typeface="HGMaruGothicMPRO" panose="020F0600000000000000" pitchFamily="34"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9318266"/>
                  </a:ext>
                </a:extLst>
              </a:tr>
              <a:tr h="490264">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サービスの種類</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通所介護（お泊まりデイサービス）</a:t>
                      </a:r>
                      <a:endParaRPr kumimoji="1" lang="en-US" altLang="ja-JP" sz="2000" b="0" dirty="0">
                        <a:solidFill>
                          <a:sysClr val="windowText" lastClr="000000"/>
                        </a:solidFill>
                        <a:latin typeface="HGMaruGothicMPRO" panose="020F0600000000000000" pitchFamily="34" charset="-128"/>
                        <a:ea typeface="HGMaruGothicMPRO" panose="020F0600000000000000" pitchFamily="34" charset="-128"/>
                      </a:endParaRPr>
                    </a:p>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第一号通所事業</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866881"/>
                  </a:ext>
                </a:extLst>
              </a:tr>
              <a:tr h="473184">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定員</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2000" b="0" dirty="0">
                          <a:solidFill>
                            <a:sysClr val="windowText" lastClr="000000"/>
                          </a:solidFill>
                          <a:latin typeface="HGMaruGothicMPRO" panose="020F0600000000000000" pitchFamily="34" charset="-128"/>
                          <a:ea typeface="HGMaruGothicMPRO" panose="020F0600000000000000" pitchFamily="34" charset="-128"/>
                        </a:rPr>
                        <a:t>20</a:t>
                      </a:r>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名（通常規模）</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7330933"/>
                  </a:ext>
                </a:extLst>
              </a:tr>
              <a:tr h="432048">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事業所番号</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2000" b="0" dirty="0">
                          <a:solidFill>
                            <a:sysClr val="windowText" lastClr="000000"/>
                          </a:solidFill>
                          <a:latin typeface="HGMaruGothicMPRO" panose="020F0600000000000000" pitchFamily="34" charset="-128"/>
                          <a:ea typeface="HGMaruGothicMPRO" panose="020F0600000000000000" pitchFamily="34" charset="-128"/>
                        </a:rPr>
                        <a:t>2775011527</a:t>
                      </a:r>
                      <a:endParaRPr kumimoji="1" lang="ja-JP" altLang="en-US" sz="2000" b="0">
                        <a:solidFill>
                          <a:sysClr val="windowText" lastClr="000000"/>
                        </a:solidFill>
                        <a:latin typeface="HGMaruGothicMPRO" panose="020F0600000000000000" pitchFamily="34" charset="-128"/>
                        <a:ea typeface="HGMaruGothicMPRO" panose="020F0600000000000000" pitchFamily="34"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2370357"/>
                  </a:ext>
                </a:extLst>
              </a:tr>
              <a:tr h="465112">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サービス提供時間</a:t>
                      </a:r>
                      <a:endParaRPr kumimoji="1" lang="en-US" altLang="ja-JP" sz="2000" b="0" dirty="0">
                        <a:solidFill>
                          <a:sysClr val="windowText" lastClr="000000"/>
                        </a:solidFill>
                        <a:latin typeface="HGMaruGothicMPRO" panose="020F0600000000000000" pitchFamily="34" charset="-128"/>
                        <a:ea typeface="HGMaruGothicMPRO" panose="020F0600000000000000" pitchFamily="34" charset="-128"/>
                      </a:endParaRPr>
                    </a:p>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延長サービス</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2000" b="0" dirty="0">
                          <a:solidFill>
                            <a:sysClr val="windowText" lastClr="000000"/>
                          </a:solidFill>
                          <a:latin typeface="HGMaruGothicMPRO" panose="020F0600000000000000" pitchFamily="34" charset="-128"/>
                          <a:ea typeface="HGMaruGothicMPRO" panose="020F0600000000000000" pitchFamily="34" charset="-128"/>
                        </a:rPr>
                        <a:t>9:00〜17:00</a:t>
                      </a:r>
                    </a:p>
                    <a:p>
                      <a:r>
                        <a:rPr kumimoji="1" lang="en-US" altLang="ja-JP" sz="2000" b="0" dirty="0">
                          <a:solidFill>
                            <a:sysClr val="windowText" lastClr="000000"/>
                          </a:solidFill>
                          <a:latin typeface="HGMaruGothicMPRO" panose="020F0600000000000000" pitchFamily="34" charset="-128"/>
                          <a:ea typeface="HGMaruGothicMPRO" panose="020F0600000000000000" pitchFamily="34" charset="-128"/>
                        </a:rPr>
                        <a:t>20:00</a:t>
                      </a:r>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まで</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74008752"/>
                  </a:ext>
                </a:extLst>
              </a:tr>
              <a:tr h="448032">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営業時間</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en-US" altLang="ja-JP" sz="2000" b="0" dirty="0">
                          <a:solidFill>
                            <a:sysClr val="windowText" lastClr="000000"/>
                          </a:solidFill>
                          <a:latin typeface="HGMaruGothicMPRO" panose="020F0600000000000000" pitchFamily="34" charset="-128"/>
                          <a:ea typeface="HGMaruGothicMPRO" panose="020F0600000000000000" pitchFamily="34" charset="-128"/>
                        </a:rPr>
                        <a:t>24</a:t>
                      </a:r>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時間</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7382806"/>
                  </a:ext>
                </a:extLst>
              </a:tr>
              <a:tr h="422880">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定休日</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2000" b="0">
                          <a:solidFill>
                            <a:sysClr val="windowText" lastClr="000000"/>
                          </a:solidFill>
                          <a:latin typeface="HGMaruGothicMPRO" panose="020F0600000000000000" pitchFamily="34" charset="-128"/>
                          <a:ea typeface="HGMaruGothicMPRO" panose="020F0600000000000000" pitchFamily="34" charset="-128"/>
                        </a:rPr>
                        <a:t>年中無休</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41709870"/>
                  </a:ext>
                </a:extLst>
              </a:tr>
            </a:tbl>
          </a:graphicData>
        </a:graphic>
      </p:graphicFrame>
    </p:spTree>
    <p:extLst>
      <p:ext uri="{BB962C8B-B14F-4D97-AF65-F5344CB8AC3E}">
        <p14:creationId xmlns:p14="http://schemas.microsoft.com/office/powerpoint/2010/main" val="3108679992"/>
      </p:ext>
    </p:extLst>
  </p:cSld>
  <p:clrMapOvr>
    <a:masterClrMapping/>
  </p:clrMapOvr>
  <p:transition>
    <p:newsflash/>
    <p:sndAc>
      <p:stSnd>
        <p:snd r:embed="rId3" name="laser.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C89628B4-D9CA-9545-899F-D180F3039BC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41957" y="2118957"/>
            <a:ext cx="4102043" cy="2736304"/>
          </a:xfrm>
          <a:prstGeom prst="ellipse">
            <a:avLst/>
          </a:prstGeom>
          <a:ln>
            <a:noFill/>
          </a:ln>
          <a:effectLst>
            <a:softEdge rad="112500"/>
          </a:effectLst>
        </p:spPr>
      </p:pic>
      <p:sp>
        <p:nvSpPr>
          <p:cNvPr id="13" name="正方形/長方形 12">
            <a:extLst>
              <a:ext uri="{FF2B5EF4-FFF2-40B4-BE49-F238E27FC236}">
                <a16:creationId xmlns:a16="http://schemas.microsoft.com/office/drawing/2014/main" id="{CBA02B0D-8B74-904F-9976-47105CA919A8}"/>
              </a:ext>
            </a:extLst>
          </p:cNvPr>
          <p:cNvSpPr/>
          <p:nvPr/>
        </p:nvSpPr>
        <p:spPr>
          <a:xfrm>
            <a:off x="254066" y="1412776"/>
            <a:ext cx="7695955" cy="3170099"/>
          </a:xfrm>
          <a:prstGeom prst="rect">
            <a:avLst/>
          </a:prstGeom>
        </p:spPr>
        <p:txBody>
          <a:bodyPr wrap="square">
            <a:spAutoFit/>
          </a:bodyPr>
          <a:lstStyle/>
          <a:p>
            <a:r>
              <a:rPr lang="ja-JP" altLang="en-US" sz="2000">
                <a:solidFill>
                  <a:srgbClr val="222222"/>
                </a:solidFill>
                <a:latin typeface="+mn-ea"/>
              </a:rPr>
              <a:t>夜間定員</a:t>
            </a:r>
            <a:r>
              <a:rPr lang="en-US" altLang="ja-JP" sz="2000" dirty="0">
                <a:solidFill>
                  <a:srgbClr val="222222"/>
                </a:solidFill>
                <a:latin typeface="+mn-ea"/>
              </a:rPr>
              <a:t>9</a:t>
            </a:r>
            <a:r>
              <a:rPr lang="ja-JP" altLang="en-US" sz="2000">
                <a:solidFill>
                  <a:srgbClr val="222222"/>
                </a:solidFill>
                <a:latin typeface="+mn-ea"/>
              </a:rPr>
              <a:t>名でサービスを提供しております。</a:t>
            </a:r>
            <a:endParaRPr lang="en-US" altLang="ja-JP" sz="2000" dirty="0">
              <a:solidFill>
                <a:srgbClr val="222222"/>
              </a:solidFill>
              <a:latin typeface="+mn-ea"/>
            </a:endParaRPr>
          </a:p>
          <a:p>
            <a:endParaRPr lang="en-US" altLang="ja-JP" sz="2000" dirty="0">
              <a:solidFill>
                <a:srgbClr val="222222"/>
              </a:solidFill>
              <a:latin typeface="+mn-ea"/>
            </a:endParaRPr>
          </a:p>
          <a:p>
            <a:endParaRPr lang="en-US" altLang="ja-JP" sz="2000" dirty="0">
              <a:solidFill>
                <a:srgbClr val="222222"/>
              </a:solidFill>
              <a:latin typeface="+mn-ea"/>
            </a:endParaRPr>
          </a:p>
          <a:p>
            <a:r>
              <a:rPr lang="ja-JP" altLang="en-US" sz="2000">
                <a:solidFill>
                  <a:srgbClr val="222222"/>
                </a:solidFill>
                <a:latin typeface="+mn-ea"/>
              </a:rPr>
              <a:t>お泊まりデイサービスのご利用ニーズは・・・</a:t>
            </a:r>
            <a:endParaRPr lang="en-US" altLang="ja-JP" sz="2000" dirty="0">
              <a:solidFill>
                <a:srgbClr val="222222"/>
              </a:solidFill>
              <a:latin typeface="+mn-ea"/>
            </a:endParaRPr>
          </a:p>
          <a:p>
            <a:r>
              <a:rPr lang="ja-JP" altLang="en-US" sz="2000">
                <a:solidFill>
                  <a:srgbClr val="222222"/>
                </a:solidFill>
                <a:latin typeface="+mn-ea"/>
              </a:rPr>
              <a:t>・介護者の介護疲れ</a:t>
            </a:r>
            <a:endParaRPr lang="en-US" altLang="ja-JP" sz="2000" dirty="0">
              <a:solidFill>
                <a:srgbClr val="222222"/>
              </a:solidFill>
              <a:latin typeface="+mn-ea"/>
            </a:endParaRPr>
          </a:p>
          <a:p>
            <a:r>
              <a:rPr lang="ja-JP" altLang="en-US" sz="2000">
                <a:solidFill>
                  <a:srgbClr val="222222"/>
                </a:solidFill>
                <a:latin typeface="+mn-ea"/>
              </a:rPr>
              <a:t>・特養の入所待ち</a:t>
            </a:r>
            <a:endParaRPr lang="en-US" altLang="ja-JP" sz="2000" dirty="0">
              <a:solidFill>
                <a:srgbClr val="222222"/>
              </a:solidFill>
              <a:latin typeface="+mn-ea"/>
            </a:endParaRPr>
          </a:p>
          <a:p>
            <a:r>
              <a:rPr lang="ja-JP" altLang="en-US" sz="2000">
                <a:solidFill>
                  <a:srgbClr val="222222"/>
                </a:solidFill>
                <a:latin typeface="+mn-ea"/>
              </a:rPr>
              <a:t>・ショートステイの予約が取れない</a:t>
            </a:r>
            <a:endParaRPr lang="en-US" altLang="ja-JP" sz="2000" dirty="0">
              <a:solidFill>
                <a:srgbClr val="222222"/>
              </a:solidFill>
              <a:latin typeface="+mn-ea"/>
            </a:endParaRPr>
          </a:p>
          <a:p>
            <a:r>
              <a:rPr lang="ja-JP" altLang="en-US" sz="2000">
                <a:solidFill>
                  <a:srgbClr val="222222"/>
                </a:solidFill>
                <a:latin typeface="+mn-ea"/>
              </a:rPr>
              <a:t>・ご家族の用事など</a:t>
            </a:r>
            <a:endParaRPr lang="en-US" altLang="ja-JP" sz="2000" dirty="0">
              <a:solidFill>
                <a:srgbClr val="222222"/>
              </a:solidFill>
              <a:latin typeface="+mn-ea"/>
            </a:endParaRPr>
          </a:p>
          <a:p>
            <a:r>
              <a:rPr lang="ja-JP" altLang="en-US" sz="2000">
                <a:solidFill>
                  <a:srgbClr val="222222"/>
                </a:solidFill>
                <a:latin typeface="+mn-ea"/>
              </a:rPr>
              <a:t>要介護度に制限はなく利用者様に合わせた</a:t>
            </a:r>
            <a:endParaRPr lang="en-US" altLang="ja-JP" sz="2000" dirty="0">
              <a:solidFill>
                <a:srgbClr val="222222"/>
              </a:solidFill>
              <a:latin typeface="+mn-ea"/>
            </a:endParaRPr>
          </a:p>
          <a:p>
            <a:r>
              <a:rPr lang="ja-JP" altLang="en-US" sz="2000">
                <a:solidFill>
                  <a:srgbClr val="222222"/>
                </a:solidFill>
                <a:latin typeface="+mn-ea"/>
              </a:rPr>
              <a:t>サービスを提供しております。</a:t>
            </a:r>
            <a:endParaRPr lang="en-US" altLang="ja-JP" sz="2000" dirty="0">
              <a:solidFill>
                <a:srgbClr val="222222"/>
              </a:solidFill>
              <a:latin typeface="+mn-ea"/>
            </a:endParaRPr>
          </a:p>
        </p:txBody>
      </p:sp>
      <p:sp>
        <p:nvSpPr>
          <p:cNvPr id="14" name="正方形/長方形 13">
            <a:extLst>
              <a:ext uri="{FF2B5EF4-FFF2-40B4-BE49-F238E27FC236}">
                <a16:creationId xmlns:a16="http://schemas.microsoft.com/office/drawing/2014/main" id="{555C71CB-62F9-7A42-8838-5AE801C963A6}"/>
              </a:ext>
            </a:extLst>
          </p:cNvPr>
          <p:cNvSpPr/>
          <p:nvPr/>
        </p:nvSpPr>
        <p:spPr>
          <a:xfrm>
            <a:off x="1547664" y="4983631"/>
            <a:ext cx="6224242" cy="1077218"/>
          </a:xfrm>
          <a:prstGeom prst="rect">
            <a:avLst/>
          </a:prstGeom>
        </p:spPr>
        <p:txBody>
          <a:bodyPr wrap="square">
            <a:spAutoFit/>
          </a:bodyPr>
          <a:lstStyle/>
          <a:p>
            <a:pPr algn="ctr"/>
            <a:r>
              <a:rPr lang="ja-JP" altLang="en-US" sz="3200" b="1" i="0">
                <a:solidFill>
                  <a:srgbClr val="FF2600"/>
                </a:solidFill>
                <a:effectLst/>
                <a:latin typeface="+mn-ea"/>
              </a:rPr>
              <a:t>スポット利用</a:t>
            </a:r>
            <a:r>
              <a:rPr lang="en-US" altLang="ja-JP" sz="3200" b="1" i="0" dirty="0">
                <a:solidFill>
                  <a:srgbClr val="FF2600"/>
                </a:solidFill>
                <a:effectLst/>
                <a:latin typeface="+mn-ea"/>
              </a:rPr>
              <a:t>〜</a:t>
            </a:r>
            <a:r>
              <a:rPr lang="ja-JP" altLang="en-US" sz="3200" b="1">
                <a:solidFill>
                  <a:srgbClr val="FF2600"/>
                </a:solidFill>
                <a:latin typeface="+mn-ea"/>
              </a:rPr>
              <a:t>ロングショートまで</a:t>
            </a:r>
            <a:endParaRPr lang="en-US" altLang="ja-JP" sz="3200" b="1" dirty="0">
              <a:solidFill>
                <a:srgbClr val="FF2600"/>
              </a:solidFill>
              <a:latin typeface="+mn-ea"/>
            </a:endParaRPr>
          </a:p>
          <a:p>
            <a:pPr algn="ctr"/>
            <a:r>
              <a:rPr lang="ja-JP" altLang="en-US" sz="3200" b="1" i="0">
                <a:solidFill>
                  <a:srgbClr val="FF2600"/>
                </a:solidFill>
                <a:effectLst/>
                <a:latin typeface="+mn-ea"/>
              </a:rPr>
              <a:t>柔軟に対応しております！</a:t>
            </a:r>
            <a:endParaRPr lang="en-US" altLang="ja-JP" sz="3200" b="1" i="0" dirty="0">
              <a:solidFill>
                <a:srgbClr val="FF2600"/>
              </a:solidFill>
              <a:effectLst/>
              <a:latin typeface="+mn-ea"/>
            </a:endParaRPr>
          </a:p>
        </p:txBody>
      </p:sp>
    </p:spTree>
    <p:extLst>
      <p:ext uri="{BB962C8B-B14F-4D97-AF65-F5344CB8AC3E}">
        <p14:creationId xmlns:p14="http://schemas.microsoft.com/office/powerpoint/2010/main" val="3321645668"/>
      </p:ext>
    </p:extLst>
  </p:cSld>
  <p:clrMapOvr>
    <a:masterClrMapping/>
  </p:clrMapOvr>
  <p:transition>
    <p:newsflash/>
    <p:sndAc>
      <p:stSnd>
        <p:snd r:embed="rId3" name="laser.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人, 室内, テーブル, 座っている が含まれている画像&#10;&#10;自動的に生成された説明">
            <a:extLst>
              <a:ext uri="{FF2B5EF4-FFF2-40B4-BE49-F238E27FC236}">
                <a16:creationId xmlns:a16="http://schemas.microsoft.com/office/drawing/2014/main" id="{ED7AC611-77CF-0A43-A8FB-F6281767EC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2999" y="3846676"/>
            <a:ext cx="2688914" cy="20162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図 7" descr="室内, 人, 壁, テーブル が含まれている画像&#10;&#10;自動的に生成された説明">
            <a:extLst>
              <a:ext uri="{FF2B5EF4-FFF2-40B4-BE49-F238E27FC236}">
                <a16:creationId xmlns:a16="http://schemas.microsoft.com/office/drawing/2014/main" id="{C6B39D8C-ABD7-5E4B-B07F-3EC080DAFE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087" y="1401081"/>
            <a:ext cx="2704510" cy="20279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図 9">
            <a:extLst>
              <a:ext uri="{FF2B5EF4-FFF2-40B4-BE49-F238E27FC236}">
                <a16:creationId xmlns:a16="http://schemas.microsoft.com/office/drawing/2014/main" id="{CC99392D-6A0D-E348-8F35-496EEDB262A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2087" y="3820525"/>
            <a:ext cx="2704509" cy="20283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正方形/長方形 5">
            <a:extLst>
              <a:ext uri="{FF2B5EF4-FFF2-40B4-BE49-F238E27FC236}">
                <a16:creationId xmlns:a16="http://schemas.microsoft.com/office/drawing/2014/main" id="{3EA60BFE-FFAE-F549-8CEF-31F774A16F31}"/>
              </a:ext>
            </a:extLst>
          </p:cNvPr>
          <p:cNvSpPr/>
          <p:nvPr/>
        </p:nvSpPr>
        <p:spPr>
          <a:xfrm>
            <a:off x="59691" y="764704"/>
            <a:ext cx="2808312" cy="461665"/>
          </a:xfrm>
          <a:prstGeom prst="rect">
            <a:avLst/>
          </a:prstGeom>
        </p:spPr>
        <p:txBody>
          <a:bodyPr wrap="square">
            <a:spAutoFit/>
          </a:bodyPr>
          <a:lstStyle/>
          <a:p>
            <a:r>
              <a:rPr lang="ja-JP" altLang="en-US" sz="2400" b="0" i="0">
                <a:solidFill>
                  <a:srgbClr val="222222"/>
                </a:solidFill>
                <a:effectLst/>
                <a:latin typeface="+mn-ea"/>
              </a:rPr>
              <a:t>活動状況</a:t>
            </a:r>
          </a:p>
        </p:txBody>
      </p:sp>
      <p:pic>
        <p:nvPicPr>
          <p:cNvPr id="7" name="図 6">
            <a:extLst>
              <a:ext uri="{FF2B5EF4-FFF2-40B4-BE49-F238E27FC236}">
                <a16:creationId xmlns:a16="http://schemas.microsoft.com/office/drawing/2014/main" id="{4265D350-D6AD-DB40-8CCE-FB587CFBD97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295415" y="1395900"/>
            <a:ext cx="2688912" cy="20162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図 8">
            <a:extLst>
              <a:ext uri="{FF2B5EF4-FFF2-40B4-BE49-F238E27FC236}">
                <a16:creationId xmlns:a16="http://schemas.microsoft.com/office/drawing/2014/main" id="{39D8400A-EEEC-4E47-B3CE-8BB5704D82B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237251" y="3820525"/>
            <a:ext cx="2704509" cy="20279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図 10">
            <a:extLst>
              <a:ext uri="{FF2B5EF4-FFF2-40B4-BE49-F238E27FC236}">
                <a16:creationId xmlns:a16="http://schemas.microsoft.com/office/drawing/2014/main" id="{4EE87499-009B-E74B-B2FE-CAC2B567A234}"/>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3237251" y="1403217"/>
            <a:ext cx="2704509" cy="20279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6710568"/>
      </p:ext>
    </p:extLst>
  </p:cSld>
  <p:clrMapOvr>
    <a:masterClrMapping/>
  </p:clrMapOvr>
  <p:transition>
    <p:newsflash/>
    <p:sndAc>
      <p:stSnd>
        <p:snd r:embed="rId3" name="laser.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A7A516B7-C886-BE46-A8D7-D9C69BF5E1F8}"/>
              </a:ext>
            </a:extLst>
          </p:cNvPr>
          <p:cNvSpPr/>
          <p:nvPr/>
        </p:nvSpPr>
        <p:spPr>
          <a:xfrm>
            <a:off x="323528" y="914350"/>
            <a:ext cx="1800200" cy="523220"/>
          </a:xfrm>
          <a:prstGeom prst="rect">
            <a:avLst/>
          </a:prstGeom>
        </p:spPr>
        <p:txBody>
          <a:bodyPr wrap="square">
            <a:spAutoFit/>
          </a:bodyPr>
          <a:lstStyle/>
          <a:p>
            <a:r>
              <a:rPr lang="ja-JP" altLang="en-US" sz="2800">
                <a:solidFill>
                  <a:srgbClr val="222222"/>
                </a:solidFill>
                <a:latin typeface="+mn-ea"/>
              </a:rPr>
              <a:t>運営法人</a:t>
            </a:r>
            <a:endParaRPr lang="ja-JP" altLang="en-US" sz="2800" b="0" i="0">
              <a:solidFill>
                <a:srgbClr val="222222"/>
              </a:solidFill>
              <a:effectLst/>
              <a:latin typeface="+mn-ea"/>
            </a:endParaRPr>
          </a:p>
        </p:txBody>
      </p:sp>
      <p:sp>
        <p:nvSpPr>
          <p:cNvPr id="3" name="正方形/長方形 2">
            <a:extLst>
              <a:ext uri="{FF2B5EF4-FFF2-40B4-BE49-F238E27FC236}">
                <a16:creationId xmlns:a16="http://schemas.microsoft.com/office/drawing/2014/main" id="{A3B29C28-47FC-0A42-B583-ECB33DE58A7C}"/>
              </a:ext>
            </a:extLst>
          </p:cNvPr>
          <p:cNvSpPr/>
          <p:nvPr/>
        </p:nvSpPr>
        <p:spPr>
          <a:xfrm>
            <a:off x="323528" y="1437570"/>
            <a:ext cx="8712968" cy="1631216"/>
          </a:xfrm>
          <a:prstGeom prst="rect">
            <a:avLst/>
          </a:prstGeom>
        </p:spPr>
        <p:txBody>
          <a:bodyPr wrap="square">
            <a:spAutoFit/>
          </a:bodyPr>
          <a:lstStyle/>
          <a:p>
            <a:r>
              <a:rPr lang="ja-JP" altLang="en-US" sz="2000">
                <a:solidFill>
                  <a:srgbClr val="222222"/>
                </a:solidFill>
                <a:latin typeface="+mn-ea"/>
              </a:rPr>
              <a:t>法人名：有信アクロス株式会社</a:t>
            </a:r>
            <a:endParaRPr lang="en-US" altLang="ja-JP" sz="2000" dirty="0">
              <a:solidFill>
                <a:srgbClr val="222222"/>
              </a:solidFill>
              <a:latin typeface="+mn-ea"/>
            </a:endParaRPr>
          </a:p>
          <a:p>
            <a:r>
              <a:rPr lang="ja-JP" altLang="en-US" sz="2000" b="0" i="0">
                <a:solidFill>
                  <a:srgbClr val="222222"/>
                </a:solidFill>
                <a:effectLst/>
                <a:latin typeface="+mn-ea"/>
              </a:rPr>
              <a:t>所在地：大阪府吹田市江の木町</a:t>
            </a:r>
            <a:r>
              <a:rPr lang="en-US" altLang="ja-JP" sz="2000" b="0" i="0" dirty="0">
                <a:solidFill>
                  <a:srgbClr val="222222"/>
                </a:solidFill>
                <a:effectLst/>
                <a:latin typeface="+mn-ea"/>
              </a:rPr>
              <a:t>17−1</a:t>
            </a:r>
            <a:r>
              <a:rPr lang="ja-JP" altLang="en-US" sz="2000">
                <a:solidFill>
                  <a:srgbClr val="222222"/>
                </a:solidFill>
                <a:latin typeface="+mn-ea"/>
              </a:rPr>
              <a:t> コンパーノビル</a:t>
            </a:r>
            <a:r>
              <a:rPr lang="en-US" altLang="ja-JP" sz="2000" dirty="0">
                <a:solidFill>
                  <a:srgbClr val="222222"/>
                </a:solidFill>
                <a:latin typeface="+mn-ea"/>
              </a:rPr>
              <a:t>8F</a:t>
            </a:r>
          </a:p>
          <a:p>
            <a:r>
              <a:rPr lang="ja-JP" altLang="en-US" sz="2000" b="0" i="0">
                <a:solidFill>
                  <a:srgbClr val="222222"/>
                </a:solidFill>
                <a:effectLst/>
                <a:latin typeface="+mn-ea"/>
              </a:rPr>
              <a:t>代表者：代表取締役　原田 健一</a:t>
            </a:r>
            <a:endParaRPr lang="en-US" altLang="ja-JP" sz="2000" b="0" i="0" dirty="0">
              <a:solidFill>
                <a:srgbClr val="222222"/>
              </a:solidFill>
              <a:effectLst/>
              <a:latin typeface="+mn-ea"/>
            </a:endParaRPr>
          </a:p>
          <a:p>
            <a:r>
              <a:rPr lang="ja-JP" altLang="en-US" sz="2000">
                <a:solidFill>
                  <a:srgbClr val="222222"/>
                </a:solidFill>
                <a:latin typeface="+mn-ea"/>
              </a:rPr>
              <a:t>設　 立：</a:t>
            </a:r>
            <a:r>
              <a:rPr lang="en-US" altLang="ja-JP" sz="2000" dirty="0">
                <a:solidFill>
                  <a:srgbClr val="222222"/>
                </a:solidFill>
                <a:latin typeface="+mn-ea"/>
              </a:rPr>
              <a:t>1995</a:t>
            </a:r>
            <a:r>
              <a:rPr lang="ja-JP" altLang="en-US" sz="2000">
                <a:solidFill>
                  <a:srgbClr val="222222"/>
                </a:solidFill>
                <a:latin typeface="+mn-ea"/>
              </a:rPr>
              <a:t>年</a:t>
            </a:r>
            <a:r>
              <a:rPr lang="en-US" altLang="ja-JP" sz="2000" dirty="0">
                <a:solidFill>
                  <a:srgbClr val="222222"/>
                </a:solidFill>
                <a:latin typeface="+mn-ea"/>
              </a:rPr>
              <a:t>6</a:t>
            </a:r>
            <a:r>
              <a:rPr lang="ja-JP" altLang="en-US" sz="2000">
                <a:solidFill>
                  <a:srgbClr val="222222"/>
                </a:solidFill>
                <a:latin typeface="+mn-ea"/>
              </a:rPr>
              <a:t>月</a:t>
            </a:r>
            <a:r>
              <a:rPr lang="en-US" altLang="ja-JP" sz="2000" dirty="0">
                <a:solidFill>
                  <a:srgbClr val="222222"/>
                </a:solidFill>
                <a:latin typeface="+mn-ea"/>
              </a:rPr>
              <a:t>22</a:t>
            </a:r>
            <a:r>
              <a:rPr lang="ja-JP" altLang="en-US" sz="2000">
                <a:solidFill>
                  <a:srgbClr val="222222"/>
                </a:solidFill>
                <a:latin typeface="+mn-ea"/>
              </a:rPr>
              <a:t>日</a:t>
            </a:r>
            <a:endParaRPr lang="en-US" altLang="ja-JP" sz="2000" b="0" i="0" dirty="0">
              <a:solidFill>
                <a:srgbClr val="222222"/>
              </a:solidFill>
              <a:effectLst/>
              <a:latin typeface="+mn-ea"/>
            </a:endParaRPr>
          </a:p>
          <a:p>
            <a:r>
              <a:rPr lang="ja-JP" altLang="en-US" sz="2000">
                <a:solidFill>
                  <a:srgbClr val="222222"/>
                </a:solidFill>
                <a:latin typeface="+mn-ea"/>
              </a:rPr>
              <a:t>資本金：</a:t>
            </a:r>
            <a:r>
              <a:rPr lang="en-US" altLang="ja-JP" sz="2000" dirty="0">
                <a:solidFill>
                  <a:srgbClr val="222222"/>
                </a:solidFill>
                <a:latin typeface="+mn-ea"/>
              </a:rPr>
              <a:t>1</a:t>
            </a:r>
            <a:r>
              <a:rPr lang="ja-JP" altLang="en-US" sz="2000">
                <a:solidFill>
                  <a:srgbClr val="222222"/>
                </a:solidFill>
                <a:latin typeface="+mn-ea"/>
              </a:rPr>
              <a:t>億</a:t>
            </a:r>
            <a:r>
              <a:rPr lang="en-US" altLang="ja-JP" sz="2000" dirty="0">
                <a:solidFill>
                  <a:srgbClr val="222222"/>
                </a:solidFill>
                <a:latin typeface="+mn-ea"/>
              </a:rPr>
              <a:t>8000</a:t>
            </a:r>
            <a:r>
              <a:rPr lang="ja-JP" altLang="en-US" sz="2000">
                <a:solidFill>
                  <a:srgbClr val="222222"/>
                </a:solidFill>
                <a:latin typeface="+mn-ea"/>
              </a:rPr>
              <a:t>万円</a:t>
            </a:r>
            <a:endParaRPr lang="en-US" altLang="ja-JP" sz="2000" b="0" i="0" dirty="0">
              <a:solidFill>
                <a:srgbClr val="222222"/>
              </a:solidFill>
              <a:effectLst/>
              <a:latin typeface="+mn-ea"/>
            </a:endParaRPr>
          </a:p>
        </p:txBody>
      </p:sp>
      <p:sp>
        <p:nvSpPr>
          <p:cNvPr id="4" name="正方形/長方形 3">
            <a:extLst>
              <a:ext uri="{FF2B5EF4-FFF2-40B4-BE49-F238E27FC236}">
                <a16:creationId xmlns:a16="http://schemas.microsoft.com/office/drawing/2014/main" id="{E79DA222-485A-DB48-A088-464B43E90A77}"/>
              </a:ext>
            </a:extLst>
          </p:cNvPr>
          <p:cNvSpPr/>
          <p:nvPr/>
        </p:nvSpPr>
        <p:spPr>
          <a:xfrm>
            <a:off x="341472" y="3228767"/>
            <a:ext cx="8712968" cy="1938992"/>
          </a:xfrm>
          <a:prstGeom prst="rect">
            <a:avLst/>
          </a:prstGeom>
        </p:spPr>
        <p:txBody>
          <a:bodyPr wrap="square">
            <a:spAutoFit/>
          </a:bodyPr>
          <a:lstStyle/>
          <a:p>
            <a:r>
              <a:rPr lang="ja-JP" altLang="en-US" sz="2000">
                <a:solidFill>
                  <a:srgbClr val="222222"/>
                </a:solidFill>
                <a:latin typeface="+mn-ea"/>
              </a:rPr>
              <a:t>事業内容</a:t>
            </a:r>
            <a:endParaRPr lang="en-US" altLang="ja-JP" sz="2000" dirty="0">
              <a:solidFill>
                <a:srgbClr val="222222"/>
              </a:solidFill>
              <a:latin typeface="+mn-ea"/>
            </a:endParaRPr>
          </a:p>
          <a:p>
            <a:r>
              <a:rPr lang="ja-JP" altLang="en-US" sz="2000" b="0" i="0">
                <a:solidFill>
                  <a:srgbClr val="222222"/>
                </a:solidFill>
                <a:effectLst/>
                <a:latin typeface="+mn-ea"/>
              </a:rPr>
              <a:t>デイサービス　樹楽</a:t>
            </a:r>
            <a:endParaRPr lang="en-US" altLang="ja-JP" sz="2000" b="0" i="0" dirty="0">
              <a:solidFill>
                <a:srgbClr val="222222"/>
              </a:solidFill>
              <a:effectLst/>
              <a:latin typeface="+mn-ea"/>
            </a:endParaRPr>
          </a:p>
          <a:p>
            <a:r>
              <a:rPr lang="ja-JP" altLang="en-US" sz="2000">
                <a:solidFill>
                  <a:srgbClr val="222222"/>
                </a:solidFill>
                <a:latin typeface="+mn-ea"/>
              </a:rPr>
              <a:t>グループホーム　ラプラース</a:t>
            </a:r>
            <a:endParaRPr lang="en-US" altLang="ja-JP" sz="2000" b="0" i="0" dirty="0">
              <a:solidFill>
                <a:srgbClr val="222222"/>
              </a:solidFill>
              <a:effectLst/>
              <a:latin typeface="+mn-ea"/>
            </a:endParaRPr>
          </a:p>
          <a:p>
            <a:r>
              <a:rPr lang="ja-JP" altLang="en-US" sz="2000">
                <a:solidFill>
                  <a:srgbClr val="222222"/>
                </a:solidFill>
                <a:latin typeface="+mn-ea"/>
              </a:rPr>
              <a:t>放課後等デイサービス ウィズ・ユー</a:t>
            </a:r>
            <a:endParaRPr lang="en-US" altLang="ja-JP" sz="2000" dirty="0">
              <a:solidFill>
                <a:srgbClr val="222222"/>
              </a:solidFill>
              <a:latin typeface="+mn-ea"/>
            </a:endParaRPr>
          </a:p>
          <a:p>
            <a:r>
              <a:rPr lang="ja-JP" altLang="en-US" sz="2000" b="0" i="0">
                <a:solidFill>
                  <a:srgbClr val="222222"/>
                </a:solidFill>
                <a:effectLst/>
                <a:latin typeface="+mn-ea"/>
              </a:rPr>
              <a:t>樹楽・にじむすび </a:t>
            </a:r>
            <a:endParaRPr lang="en-US" altLang="ja-JP" sz="2000" b="0" i="0" dirty="0">
              <a:solidFill>
                <a:srgbClr val="222222"/>
              </a:solidFill>
              <a:effectLst/>
              <a:latin typeface="+mn-ea"/>
            </a:endParaRPr>
          </a:p>
          <a:p>
            <a:endParaRPr lang="en-US" altLang="ja-JP" sz="2000" dirty="0">
              <a:solidFill>
                <a:srgbClr val="222222"/>
              </a:solidFill>
              <a:latin typeface="+mn-ea"/>
            </a:endParaRPr>
          </a:p>
        </p:txBody>
      </p:sp>
      <p:sp>
        <p:nvSpPr>
          <p:cNvPr id="5" name="正方形/長方形 4">
            <a:extLst>
              <a:ext uri="{FF2B5EF4-FFF2-40B4-BE49-F238E27FC236}">
                <a16:creationId xmlns:a16="http://schemas.microsoft.com/office/drawing/2014/main" id="{04377A44-CCF1-C742-9B03-BB95CFC14475}"/>
              </a:ext>
            </a:extLst>
          </p:cNvPr>
          <p:cNvSpPr/>
          <p:nvPr/>
        </p:nvSpPr>
        <p:spPr>
          <a:xfrm>
            <a:off x="5218292" y="3219623"/>
            <a:ext cx="3620028" cy="707886"/>
          </a:xfrm>
          <a:prstGeom prst="rect">
            <a:avLst/>
          </a:prstGeom>
        </p:spPr>
        <p:txBody>
          <a:bodyPr wrap="square">
            <a:spAutoFit/>
          </a:bodyPr>
          <a:lstStyle/>
          <a:p>
            <a:endParaRPr lang="en-US" altLang="ja-JP" sz="2000" dirty="0">
              <a:solidFill>
                <a:srgbClr val="222222"/>
              </a:solidFill>
              <a:latin typeface="+mn-ea"/>
            </a:endParaRPr>
          </a:p>
          <a:p>
            <a:r>
              <a:rPr lang="ja-JP" altLang="en-US" sz="2000" b="0" i="0">
                <a:solidFill>
                  <a:srgbClr val="222222"/>
                </a:solidFill>
                <a:effectLst/>
                <a:latin typeface="+mn-ea"/>
              </a:rPr>
              <a:t>複合カフェ　コミック・バスター</a:t>
            </a:r>
            <a:endParaRPr lang="en-US" altLang="ja-JP" sz="2000" b="0" i="0" dirty="0">
              <a:solidFill>
                <a:srgbClr val="222222"/>
              </a:solidFill>
              <a:effectLst/>
              <a:latin typeface="+mn-ea"/>
            </a:endParaRPr>
          </a:p>
        </p:txBody>
      </p:sp>
      <p:pic>
        <p:nvPicPr>
          <p:cNvPr id="7" name="図 6">
            <a:extLst>
              <a:ext uri="{FF2B5EF4-FFF2-40B4-BE49-F238E27FC236}">
                <a16:creationId xmlns:a16="http://schemas.microsoft.com/office/drawing/2014/main" id="{1807C5A7-CE1A-324D-8A8C-D166774A00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440" y="4869160"/>
            <a:ext cx="1278200" cy="1229039"/>
          </a:xfrm>
          <a:prstGeom prst="rect">
            <a:avLst/>
          </a:prstGeom>
        </p:spPr>
      </p:pic>
      <p:pic>
        <p:nvPicPr>
          <p:cNvPr id="9" name="図 8">
            <a:extLst>
              <a:ext uri="{FF2B5EF4-FFF2-40B4-BE49-F238E27FC236}">
                <a16:creationId xmlns:a16="http://schemas.microsoft.com/office/drawing/2014/main" id="{393A62E4-2903-9641-9890-7F0796E073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5890" y="5255068"/>
            <a:ext cx="3238866" cy="873489"/>
          </a:xfrm>
          <a:prstGeom prst="rect">
            <a:avLst/>
          </a:prstGeom>
        </p:spPr>
      </p:pic>
      <p:pic>
        <p:nvPicPr>
          <p:cNvPr id="10" name="図 9">
            <a:extLst>
              <a:ext uri="{FF2B5EF4-FFF2-40B4-BE49-F238E27FC236}">
                <a16:creationId xmlns:a16="http://schemas.microsoft.com/office/drawing/2014/main" id="{672266F8-4EF9-9D4D-99FC-F819395DDFA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43543" y="4918724"/>
            <a:ext cx="1278200" cy="1278200"/>
          </a:xfrm>
          <a:prstGeom prst="rect">
            <a:avLst/>
          </a:prstGeom>
        </p:spPr>
      </p:pic>
      <p:pic>
        <p:nvPicPr>
          <p:cNvPr id="11" name="図 10">
            <a:extLst>
              <a:ext uri="{FF2B5EF4-FFF2-40B4-BE49-F238E27FC236}">
                <a16:creationId xmlns:a16="http://schemas.microsoft.com/office/drawing/2014/main" id="{89175C0C-CDED-1A46-8DF0-4BA633E465D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983269" y="4968432"/>
            <a:ext cx="1278200" cy="1178784"/>
          </a:xfrm>
          <a:prstGeom prst="rect">
            <a:avLst/>
          </a:prstGeom>
        </p:spPr>
      </p:pic>
      <p:pic>
        <p:nvPicPr>
          <p:cNvPr id="12" name="図 11">
            <a:extLst>
              <a:ext uri="{FF2B5EF4-FFF2-40B4-BE49-F238E27FC236}">
                <a16:creationId xmlns:a16="http://schemas.microsoft.com/office/drawing/2014/main" id="{94BCC2F8-D053-ED46-B858-ABF95BE35776}"/>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628099" y="4918724"/>
            <a:ext cx="1273097" cy="1278200"/>
          </a:xfrm>
          <a:prstGeom prst="rect">
            <a:avLst/>
          </a:prstGeom>
        </p:spPr>
      </p:pic>
    </p:spTree>
    <p:extLst>
      <p:ext uri="{BB962C8B-B14F-4D97-AF65-F5344CB8AC3E}">
        <p14:creationId xmlns:p14="http://schemas.microsoft.com/office/powerpoint/2010/main" val="363744988"/>
      </p:ext>
    </p:extLst>
  </p:cSld>
  <p:clrMapOvr>
    <a:masterClrMapping/>
  </p:clrMapOvr>
  <p:transition>
    <p:newsflash/>
    <p:sndAc>
      <p:stSnd>
        <p:snd r:embed="rId3" name="laser.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36433" y="4154831"/>
            <a:ext cx="8892480" cy="369332"/>
          </a:xfrm>
          <a:prstGeom prst="rect">
            <a:avLst/>
          </a:prstGeom>
          <a:noFill/>
        </p:spPr>
        <p:txBody>
          <a:bodyPr wrap="square" rtlCol="0">
            <a:spAutoFit/>
          </a:bodyPr>
          <a:lstStyle/>
          <a:p>
            <a:r>
              <a:rPr lang="ja-JP" altLang="en-US">
                <a:latin typeface="HG丸ｺﾞｼｯｸM-PRO" panose="020F0600000000000000" pitchFamily="50" charset="-128"/>
                <a:ea typeface="HG丸ｺﾞｼｯｸM-PRO" panose="020F0600000000000000" pitchFamily="50" charset="-128"/>
              </a:rPr>
              <a:t>近畿</a:t>
            </a:r>
            <a:r>
              <a:rPr kumimoji="1" lang="ja-JP" altLang="en-US">
                <a:latin typeface="HG丸ｺﾞｼｯｸM-PRO" panose="020F0600000000000000" pitchFamily="50" charset="-128"/>
                <a:ea typeface="HG丸ｺﾞｼｯｸM-PRO" panose="020F0600000000000000" pitchFamily="50" charset="-128"/>
              </a:rPr>
              <a:t>地方</a:t>
            </a:r>
            <a:r>
              <a:rPr kumimoji="1" lang="ja-JP" altLang="en-US" dirty="0">
                <a:latin typeface="HG丸ｺﾞｼｯｸM-PRO" panose="020F0600000000000000" pitchFamily="50" charset="-128"/>
                <a:ea typeface="HG丸ｺﾞｼｯｸM-PRO" panose="020F0600000000000000" pitchFamily="50" charset="-128"/>
              </a:rPr>
              <a:t>の樹楽チェーンでの宿泊率は、延利用者数と比較すると４３％</a:t>
            </a:r>
            <a:r>
              <a:rPr lang="ja-JP" altLang="en-US" dirty="0">
                <a:latin typeface="HG丸ｺﾞｼｯｸM-PRO" panose="020F0600000000000000" pitchFamily="50" charset="-128"/>
                <a:ea typeface="HG丸ｺﾞｼｯｸM-PRO" panose="020F0600000000000000" pitchFamily="50" charset="-128"/>
              </a:rPr>
              <a:t>となります。</a:t>
            </a:r>
            <a:endParaRPr lang="en-US" altLang="ja-JP" dirty="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315227" y="65437"/>
            <a:ext cx="6912768" cy="523220"/>
          </a:xfrm>
          <a:prstGeom prst="rect">
            <a:avLst/>
          </a:prstGeom>
          <a:noFill/>
        </p:spPr>
        <p:txBody>
          <a:bodyPr wrap="square" rtlCol="0">
            <a:spAutoFit/>
          </a:bodyPr>
          <a:lstStyle/>
          <a:p>
            <a:r>
              <a:rPr kumimoji="1" lang="ja-JP" altLang="en-US" sz="2800" dirty="0">
                <a:latin typeface="+mj-ea"/>
                <a:ea typeface="+mj-ea"/>
              </a:rPr>
              <a:t>お泊りデイサービスについて</a:t>
            </a:r>
          </a:p>
        </p:txBody>
      </p:sp>
      <p:sp>
        <p:nvSpPr>
          <p:cNvPr id="9" name="テキスト ボックス 8"/>
          <p:cNvSpPr txBox="1"/>
          <p:nvPr/>
        </p:nvSpPr>
        <p:spPr>
          <a:xfrm>
            <a:off x="336433" y="3795078"/>
            <a:ext cx="4544834" cy="400110"/>
          </a:xfrm>
          <a:prstGeom prst="rect">
            <a:avLst/>
          </a:prstGeom>
          <a:noFill/>
        </p:spPr>
        <p:txBody>
          <a:bodyPr wrap="none" rtlCol="0">
            <a:spAutoFit/>
          </a:bodyPr>
          <a:lstStyle/>
          <a:p>
            <a:r>
              <a:rPr lang="ja-JP" altLang="en-US" sz="2000" dirty="0">
                <a:latin typeface="HG丸ｺﾞｼｯｸM-PRO" panose="020F0600000000000000" pitchFamily="50" charset="-128"/>
                <a:ea typeface="HG丸ｺﾞｼｯｸM-PRO" panose="020F0600000000000000" pitchFamily="50" charset="-128"/>
              </a:rPr>
              <a:t>■お泊りデイサービスの需要について</a:t>
            </a:r>
            <a:endParaRPr kumimoji="1" lang="ja-JP" altLang="en-US" sz="2000" dirty="0">
              <a:latin typeface="HG丸ｺﾞｼｯｸM-PRO" panose="020F0600000000000000" pitchFamily="50" charset="-128"/>
              <a:ea typeface="HG丸ｺﾞｼｯｸM-PRO" panose="020F0600000000000000" pitchFamily="50" charset="-128"/>
            </a:endParaRPr>
          </a:p>
        </p:txBody>
      </p:sp>
      <p:graphicFrame>
        <p:nvGraphicFramePr>
          <p:cNvPr id="11" name="表 10"/>
          <p:cNvGraphicFramePr>
            <a:graphicFrameLocks noGrp="1"/>
          </p:cNvGraphicFramePr>
          <p:nvPr>
            <p:extLst>
              <p:ext uri="{D42A27DB-BD31-4B8C-83A1-F6EECF244321}">
                <p14:modId xmlns:p14="http://schemas.microsoft.com/office/powerpoint/2010/main" val="2617588235"/>
              </p:ext>
            </p:extLst>
          </p:nvPr>
        </p:nvGraphicFramePr>
        <p:xfrm>
          <a:off x="827584" y="4579280"/>
          <a:ext cx="7289620" cy="1177524"/>
        </p:xfrm>
        <a:graphic>
          <a:graphicData uri="http://schemas.openxmlformats.org/drawingml/2006/table">
            <a:tbl>
              <a:tblPr firstRow="1" bandRow="1">
                <a:tableStyleId>{93296810-A885-4BE3-A3E7-6D5BEEA58F35}</a:tableStyleId>
              </a:tblPr>
              <a:tblGrid>
                <a:gridCol w="1822405">
                  <a:extLst>
                    <a:ext uri="{9D8B030D-6E8A-4147-A177-3AD203B41FA5}">
                      <a16:colId xmlns:a16="http://schemas.microsoft.com/office/drawing/2014/main" val="20000"/>
                    </a:ext>
                  </a:extLst>
                </a:gridCol>
                <a:gridCol w="1822405">
                  <a:extLst>
                    <a:ext uri="{9D8B030D-6E8A-4147-A177-3AD203B41FA5}">
                      <a16:colId xmlns:a16="http://schemas.microsoft.com/office/drawing/2014/main" val="20001"/>
                    </a:ext>
                  </a:extLst>
                </a:gridCol>
                <a:gridCol w="1822405">
                  <a:extLst>
                    <a:ext uri="{9D8B030D-6E8A-4147-A177-3AD203B41FA5}">
                      <a16:colId xmlns:a16="http://schemas.microsoft.com/office/drawing/2014/main" val="20002"/>
                    </a:ext>
                  </a:extLst>
                </a:gridCol>
                <a:gridCol w="1822405">
                  <a:extLst>
                    <a:ext uri="{9D8B030D-6E8A-4147-A177-3AD203B41FA5}">
                      <a16:colId xmlns:a16="http://schemas.microsoft.com/office/drawing/2014/main" val="20003"/>
                    </a:ext>
                  </a:extLst>
                </a:gridCol>
              </a:tblGrid>
              <a:tr h="392508">
                <a:tc>
                  <a:txBody>
                    <a:bodyPr/>
                    <a:lstStyle/>
                    <a:p>
                      <a:pPr algn="ctr"/>
                      <a:r>
                        <a:rPr kumimoji="1" lang="ja-JP" altLang="en-US" dirty="0"/>
                        <a:t>宿泊率</a:t>
                      </a:r>
                    </a:p>
                  </a:txBody>
                  <a:tcPr/>
                </a:tc>
                <a:tc>
                  <a:txBody>
                    <a:bodyPr/>
                    <a:lstStyle/>
                    <a:p>
                      <a:pPr algn="r"/>
                      <a:r>
                        <a:rPr kumimoji="1" lang="ja-JP" altLang="en-US"/>
                        <a:t>平成</a:t>
                      </a:r>
                      <a:r>
                        <a:rPr kumimoji="1" lang="en-US" altLang="ja-JP" dirty="0"/>
                        <a:t>31</a:t>
                      </a:r>
                      <a:r>
                        <a:rPr kumimoji="1" lang="ja-JP" altLang="en-US"/>
                        <a:t>年</a:t>
                      </a:r>
                      <a:r>
                        <a:rPr kumimoji="1" lang="en-US" altLang="ja-JP" dirty="0"/>
                        <a:t>4</a:t>
                      </a:r>
                      <a:r>
                        <a:rPr kumimoji="1" lang="ja-JP" altLang="en-US"/>
                        <a:t>月</a:t>
                      </a:r>
                      <a:endParaRPr kumimoji="1" lang="ja-JP" altLang="en-US" dirty="0"/>
                    </a:p>
                  </a:txBody>
                  <a:tcPr/>
                </a:tc>
                <a:tc>
                  <a:txBody>
                    <a:bodyPr/>
                    <a:lstStyle/>
                    <a:p>
                      <a:pPr algn="r"/>
                      <a:r>
                        <a:rPr kumimoji="1" lang="ja-JP" altLang="en-US"/>
                        <a:t>令和元年</a:t>
                      </a:r>
                      <a:r>
                        <a:rPr kumimoji="1" lang="en-US" altLang="ja-JP" dirty="0"/>
                        <a:t>5</a:t>
                      </a:r>
                      <a:r>
                        <a:rPr kumimoji="1" lang="ja-JP" altLang="en-US"/>
                        <a:t>月</a:t>
                      </a:r>
                      <a:endParaRPr kumimoji="1" lang="ja-JP" altLang="en-US"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a:t>令和元年</a:t>
                      </a:r>
                      <a:r>
                        <a:rPr kumimoji="1" lang="en-US" altLang="ja-JP" dirty="0"/>
                        <a:t>6</a:t>
                      </a:r>
                      <a:r>
                        <a:rPr kumimoji="1" lang="ja-JP" altLang="en-US"/>
                        <a:t>月</a:t>
                      </a:r>
                    </a:p>
                  </a:txBody>
                  <a:tcPr/>
                </a:tc>
                <a:extLst>
                  <a:ext uri="{0D108BD9-81ED-4DB2-BD59-A6C34878D82A}">
                    <a16:rowId xmlns:a16="http://schemas.microsoft.com/office/drawing/2014/main" val="10000"/>
                  </a:ext>
                </a:extLst>
              </a:tr>
              <a:tr h="392508">
                <a:tc>
                  <a:txBody>
                    <a:bodyPr/>
                    <a:lstStyle/>
                    <a:p>
                      <a:pPr algn="ctr"/>
                      <a:r>
                        <a:rPr kumimoji="1" lang="ja-JP" altLang="en-US" dirty="0">
                          <a:solidFill>
                            <a:schemeClr val="tx1"/>
                          </a:solidFill>
                        </a:rPr>
                        <a:t>全国</a:t>
                      </a:r>
                    </a:p>
                  </a:txBody>
                  <a:tcPr/>
                </a:tc>
                <a:tc>
                  <a:txBody>
                    <a:bodyPr/>
                    <a:lstStyle/>
                    <a:p>
                      <a:pPr algn="r"/>
                      <a:r>
                        <a:rPr kumimoji="1" lang="ja-JP" altLang="en-US">
                          <a:solidFill>
                            <a:schemeClr val="tx1"/>
                          </a:solidFill>
                        </a:rPr>
                        <a:t>４１％</a:t>
                      </a:r>
                      <a:endParaRPr kumimoji="1" lang="ja-JP" altLang="en-US" dirty="0">
                        <a:solidFill>
                          <a:schemeClr val="tx1"/>
                        </a:solidFill>
                      </a:endParaRPr>
                    </a:p>
                  </a:txBody>
                  <a:tcPr/>
                </a:tc>
                <a:tc>
                  <a:txBody>
                    <a:bodyPr/>
                    <a:lstStyle/>
                    <a:p>
                      <a:pPr algn="r"/>
                      <a:r>
                        <a:rPr kumimoji="1" lang="ja-JP" altLang="en-US">
                          <a:solidFill>
                            <a:schemeClr val="tx1"/>
                          </a:solidFill>
                        </a:rPr>
                        <a:t>４０％</a:t>
                      </a:r>
                      <a:endParaRPr kumimoji="1" lang="ja-JP" altLang="en-US" dirty="0">
                        <a:solidFill>
                          <a:schemeClr val="tx1"/>
                        </a:solidFill>
                      </a:endParaRPr>
                    </a:p>
                  </a:txBody>
                  <a:tcPr/>
                </a:tc>
                <a:tc>
                  <a:txBody>
                    <a:bodyPr/>
                    <a:lstStyle/>
                    <a:p>
                      <a:pPr algn="r"/>
                      <a:r>
                        <a:rPr kumimoji="1" lang="ja-JP" altLang="en-US">
                          <a:solidFill>
                            <a:schemeClr val="tx1"/>
                          </a:solidFill>
                        </a:rPr>
                        <a:t>４１％</a:t>
                      </a:r>
                      <a:endParaRPr kumimoji="1" lang="ja-JP" altLang="en-US" dirty="0">
                        <a:solidFill>
                          <a:schemeClr val="tx1"/>
                        </a:solidFill>
                      </a:endParaRPr>
                    </a:p>
                  </a:txBody>
                  <a:tcPr/>
                </a:tc>
                <a:extLst>
                  <a:ext uri="{0D108BD9-81ED-4DB2-BD59-A6C34878D82A}">
                    <a16:rowId xmlns:a16="http://schemas.microsoft.com/office/drawing/2014/main" val="10001"/>
                  </a:ext>
                </a:extLst>
              </a:tr>
              <a:tr h="392508">
                <a:tc>
                  <a:txBody>
                    <a:bodyPr/>
                    <a:lstStyle/>
                    <a:p>
                      <a:pPr algn="ctr"/>
                      <a:r>
                        <a:rPr kumimoji="1" lang="ja-JP" altLang="en-US">
                          <a:solidFill>
                            <a:schemeClr val="tx1"/>
                          </a:solidFill>
                        </a:rPr>
                        <a:t>近畿地方</a:t>
                      </a:r>
                      <a:endParaRPr kumimoji="1" lang="ja-JP" altLang="en-US" dirty="0">
                        <a:solidFill>
                          <a:schemeClr val="tx1"/>
                        </a:solidFill>
                      </a:endParaRPr>
                    </a:p>
                  </a:txBody>
                  <a:tcPr/>
                </a:tc>
                <a:tc>
                  <a:txBody>
                    <a:bodyPr/>
                    <a:lstStyle/>
                    <a:p>
                      <a:pPr algn="r"/>
                      <a:r>
                        <a:rPr kumimoji="1" lang="ja-JP" altLang="en-US">
                          <a:solidFill>
                            <a:schemeClr val="tx1"/>
                          </a:solidFill>
                        </a:rPr>
                        <a:t>４０％</a:t>
                      </a:r>
                      <a:endParaRPr kumimoji="1" lang="ja-JP" altLang="en-US" dirty="0">
                        <a:solidFill>
                          <a:schemeClr val="tx1"/>
                        </a:solidFill>
                      </a:endParaRPr>
                    </a:p>
                  </a:txBody>
                  <a:tcPr/>
                </a:tc>
                <a:tc>
                  <a:txBody>
                    <a:bodyPr/>
                    <a:lstStyle/>
                    <a:p>
                      <a:pPr algn="r"/>
                      <a:r>
                        <a:rPr kumimoji="1" lang="ja-JP" altLang="en-US">
                          <a:solidFill>
                            <a:schemeClr val="tx1"/>
                          </a:solidFill>
                        </a:rPr>
                        <a:t>３９％</a:t>
                      </a:r>
                      <a:endParaRPr kumimoji="1" lang="ja-JP" altLang="en-US" dirty="0">
                        <a:solidFill>
                          <a:schemeClr val="tx1"/>
                        </a:solidFill>
                      </a:endParaRPr>
                    </a:p>
                  </a:txBody>
                  <a:tcPr/>
                </a:tc>
                <a:tc>
                  <a:txBody>
                    <a:bodyPr/>
                    <a:lstStyle/>
                    <a:p>
                      <a:pPr algn="r"/>
                      <a:r>
                        <a:rPr kumimoji="1" lang="ja-JP" altLang="en-US">
                          <a:solidFill>
                            <a:schemeClr val="tx1"/>
                          </a:solidFill>
                        </a:rPr>
                        <a:t>４０％</a:t>
                      </a:r>
                      <a:endParaRPr kumimoji="1" lang="ja-JP" altLang="en-US" dirty="0">
                        <a:solidFill>
                          <a:schemeClr val="tx1"/>
                        </a:solidFill>
                      </a:endParaRPr>
                    </a:p>
                  </a:txBody>
                  <a:tcPr/>
                </a:tc>
                <a:extLst>
                  <a:ext uri="{0D108BD9-81ED-4DB2-BD59-A6C34878D82A}">
                    <a16:rowId xmlns:a16="http://schemas.microsoft.com/office/drawing/2014/main" val="10002"/>
                  </a:ext>
                </a:extLst>
              </a:tr>
            </a:tbl>
          </a:graphicData>
        </a:graphic>
      </p:graphicFrame>
      <p:sp>
        <p:nvSpPr>
          <p:cNvPr id="14" name="正方形/長方形 13"/>
          <p:cNvSpPr/>
          <p:nvPr/>
        </p:nvSpPr>
        <p:spPr>
          <a:xfrm>
            <a:off x="5319858" y="5787970"/>
            <a:ext cx="3672408" cy="369332"/>
          </a:xfrm>
          <a:prstGeom prst="rect">
            <a:avLst/>
          </a:prstGeom>
          <a:ln w="38100">
            <a:solidFill>
              <a:srgbClr val="FF0000"/>
            </a:solidFill>
          </a:ln>
        </p:spPr>
        <p:txBody>
          <a:bodyPr wrap="square">
            <a:spAutoFit/>
          </a:bodyPr>
          <a:lstStyle/>
          <a:p>
            <a:r>
              <a:rPr lang="ja-JP" altLang="en-US" dirty="0">
                <a:latin typeface="HG丸ｺﾞｼｯｸM-PRO" panose="020F0600000000000000" pitchFamily="50" charset="-128"/>
                <a:ea typeface="HG丸ｺﾞｼｯｸM-PRO" panose="020F0600000000000000" pitchFamily="50" charset="-128"/>
              </a:rPr>
              <a:t>１日あたりの宿泊利用者数が４名</a:t>
            </a:r>
            <a:endParaRPr lang="en-US" altLang="ja-JP" dirty="0">
              <a:latin typeface="HG丸ｺﾞｼｯｸM-PRO" panose="020F0600000000000000" pitchFamily="50" charset="-128"/>
              <a:ea typeface="HG丸ｺﾞｼｯｸM-PRO" panose="020F0600000000000000" pitchFamily="50" charset="-128"/>
            </a:endParaRPr>
          </a:p>
        </p:txBody>
      </p:sp>
      <p:sp>
        <p:nvSpPr>
          <p:cNvPr id="10" name="テキスト ボックス 9"/>
          <p:cNvSpPr txBox="1"/>
          <p:nvPr/>
        </p:nvSpPr>
        <p:spPr>
          <a:xfrm>
            <a:off x="282681" y="806949"/>
            <a:ext cx="3262432" cy="400110"/>
          </a:xfrm>
          <a:prstGeom prst="rect">
            <a:avLst/>
          </a:prstGeom>
          <a:noFill/>
        </p:spPr>
        <p:txBody>
          <a:bodyPr wrap="none" rtlCol="0">
            <a:spAutoFit/>
          </a:bodyPr>
          <a:lstStyle/>
          <a:p>
            <a:r>
              <a:rPr lang="ja-JP" altLang="en-US" sz="2000" dirty="0">
                <a:latin typeface="HG丸ｺﾞｼｯｸM-PRO" panose="020F0600000000000000" pitchFamily="50" charset="-128"/>
                <a:ea typeface="HG丸ｺﾞｼｯｸM-PRO" panose="020F0600000000000000" pitchFamily="50" charset="-128"/>
              </a:rPr>
              <a:t>■お泊りデイサービスとは</a:t>
            </a:r>
            <a:endParaRPr kumimoji="1" lang="ja-JP" altLang="en-US" sz="2000" dirty="0">
              <a:latin typeface="HG丸ｺﾞｼｯｸM-PRO" panose="020F0600000000000000" pitchFamily="50" charset="-128"/>
              <a:ea typeface="HG丸ｺﾞｼｯｸM-PRO" panose="020F0600000000000000" pitchFamily="50" charset="-128"/>
            </a:endParaRPr>
          </a:p>
        </p:txBody>
      </p:sp>
      <p:sp>
        <p:nvSpPr>
          <p:cNvPr id="12" name="テキスト ボックス 11"/>
          <p:cNvSpPr txBox="1"/>
          <p:nvPr/>
        </p:nvSpPr>
        <p:spPr>
          <a:xfrm>
            <a:off x="266800" y="1204361"/>
            <a:ext cx="8725466" cy="923330"/>
          </a:xfrm>
          <a:prstGeom prst="rect">
            <a:avLst/>
          </a:prstGeom>
          <a:noFill/>
        </p:spPr>
        <p:txBody>
          <a:bodyPr wrap="none" rtlCol="0">
            <a:spAutoFit/>
          </a:bodyPr>
          <a:lstStyle/>
          <a:p>
            <a:r>
              <a:rPr kumimoji="1" lang="ja-JP" altLang="en-US" dirty="0">
                <a:latin typeface="HG丸ｺﾞｼｯｸM-PRO" panose="020F0600000000000000" pitchFamily="50" charset="-128"/>
                <a:ea typeface="HG丸ｺﾞｼｯｸM-PRO" panose="020F0600000000000000" pitchFamily="50" charset="-128"/>
              </a:rPr>
              <a:t>お泊りデイサービスは、自治体からデイサービスの指定を受け、お泊りサービスを</a:t>
            </a:r>
            <a:endParaRPr kumimoji="1" lang="en-US" altLang="ja-JP" dirty="0">
              <a:latin typeface="HG丸ｺﾞｼｯｸM-PRO" panose="020F0600000000000000" pitchFamily="50" charset="-128"/>
              <a:ea typeface="HG丸ｺﾞｼｯｸM-PRO" panose="020F0600000000000000" pitchFamily="50" charset="-128"/>
            </a:endParaRPr>
          </a:p>
          <a:p>
            <a:r>
              <a:rPr lang="ja-JP" altLang="en-US" dirty="0">
                <a:solidFill>
                  <a:srgbClr val="FF0000"/>
                </a:solidFill>
                <a:latin typeface="HG丸ｺﾞｼｯｸM-PRO" panose="020F0600000000000000" pitchFamily="50" charset="-128"/>
                <a:ea typeface="HG丸ｺﾞｼｯｸM-PRO" panose="020F0600000000000000" pitchFamily="50" charset="-128"/>
              </a:rPr>
              <a:t>介護保険外サービス</a:t>
            </a:r>
            <a:r>
              <a:rPr lang="ja-JP" altLang="en-US" dirty="0">
                <a:latin typeface="HG丸ｺﾞｼｯｸM-PRO" panose="020F0600000000000000" pitchFamily="50" charset="-128"/>
                <a:ea typeface="HG丸ｺﾞｼｯｸM-PRO" panose="020F0600000000000000" pitchFamily="50" charset="-128"/>
              </a:rPr>
              <a:t>で提供させて</a:t>
            </a:r>
            <a:r>
              <a:rPr lang="ja-JP" altLang="en-US">
                <a:latin typeface="HG丸ｺﾞｼｯｸM-PRO" panose="020F0600000000000000" pitchFamily="50" charset="-128"/>
                <a:ea typeface="HG丸ｺﾞｼｯｸM-PRO" panose="020F0600000000000000" pitchFamily="50" charset="-128"/>
              </a:rPr>
              <a:t>頂いている通所介護事業所です</a:t>
            </a:r>
            <a:r>
              <a:rPr lang="ja-JP" altLang="en-US" dirty="0">
                <a:latin typeface="HG丸ｺﾞｼｯｸM-PRO" panose="020F0600000000000000" pitchFamily="50" charset="-128"/>
                <a:ea typeface="HG丸ｺﾞｼｯｸM-PRO" panose="020F0600000000000000" pitchFamily="50" charset="-128"/>
              </a:rPr>
              <a:t>。</a:t>
            </a:r>
            <a:endParaRPr lang="en-US" altLang="ja-JP" dirty="0">
              <a:latin typeface="HG丸ｺﾞｼｯｸM-PRO" panose="020F0600000000000000" pitchFamily="50" charset="-128"/>
              <a:ea typeface="HG丸ｺﾞｼｯｸM-PRO" panose="020F0600000000000000" pitchFamily="50" charset="-128"/>
            </a:endParaRPr>
          </a:p>
          <a:p>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4" name="円/楕円 3"/>
          <p:cNvSpPr/>
          <p:nvPr/>
        </p:nvSpPr>
        <p:spPr>
          <a:xfrm>
            <a:off x="257457" y="2937782"/>
            <a:ext cx="1481628" cy="73685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b="1" dirty="0">
                <a:solidFill>
                  <a:schemeClr val="tx1"/>
                </a:solidFill>
                <a:latin typeface="HG丸ｺﾞｼｯｸM-PRO" panose="020F0600000000000000" pitchFamily="50" charset="-128"/>
                <a:ea typeface="HG丸ｺﾞｼｯｸM-PRO" panose="020F0600000000000000" pitchFamily="50" charset="-128"/>
              </a:rPr>
              <a:t>Point</a:t>
            </a:r>
            <a:r>
              <a:rPr kumimoji="1" lang="ja-JP" altLang="en-US" b="1" dirty="0">
                <a:solidFill>
                  <a:schemeClr val="tx1"/>
                </a:solidFill>
                <a:latin typeface="HG丸ｺﾞｼｯｸM-PRO" panose="020F0600000000000000" pitchFamily="50" charset="-128"/>
                <a:ea typeface="HG丸ｺﾞｼｯｸM-PRO" panose="020F0600000000000000" pitchFamily="50" charset="-128"/>
              </a:rPr>
              <a:t>！</a:t>
            </a:r>
          </a:p>
        </p:txBody>
      </p:sp>
      <p:sp>
        <p:nvSpPr>
          <p:cNvPr id="5" name="正方形/長方形 4"/>
          <p:cNvSpPr/>
          <p:nvPr/>
        </p:nvSpPr>
        <p:spPr>
          <a:xfrm>
            <a:off x="1851811" y="2937782"/>
            <a:ext cx="6265393" cy="73685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ysClr val="windowText" lastClr="000000"/>
                </a:solidFill>
              </a:ln>
            </a:endParaRPr>
          </a:p>
        </p:txBody>
      </p:sp>
      <p:sp>
        <p:nvSpPr>
          <p:cNvPr id="3" name="正方形/長方形 2"/>
          <p:cNvSpPr/>
          <p:nvPr/>
        </p:nvSpPr>
        <p:spPr>
          <a:xfrm>
            <a:off x="269086" y="1860876"/>
            <a:ext cx="6103113" cy="923330"/>
          </a:xfrm>
          <a:prstGeom prst="rect">
            <a:avLst/>
          </a:prstGeom>
        </p:spPr>
        <p:txBody>
          <a:bodyPr wrap="square">
            <a:spAutoFit/>
          </a:bodyPr>
          <a:lstStyle/>
          <a:p>
            <a:r>
              <a:rPr lang="ja-JP" altLang="en-US" dirty="0">
                <a:latin typeface="HG丸ｺﾞｼｯｸM-PRO" panose="020F0600000000000000" pitchFamily="50" charset="-128"/>
                <a:ea typeface="HG丸ｺﾞｼｯｸM-PRO" panose="020F0600000000000000" pitchFamily="50" charset="-128"/>
              </a:rPr>
              <a:t>介護保険内サービス　　９：００～１７：００</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延長サービス　　　　１７：００～２１：００</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solidFill>
                  <a:srgbClr val="FF0000"/>
                </a:solidFill>
                <a:latin typeface="HG丸ｺﾞｼｯｸM-PRO" panose="020F0600000000000000" pitchFamily="50" charset="-128"/>
                <a:ea typeface="HG丸ｺﾞｼｯｸM-PRO" panose="020F0600000000000000" pitchFamily="50" charset="-128"/>
              </a:rPr>
              <a:t>お泊りデイサービス　２１：００～　９：００</a:t>
            </a:r>
            <a:endParaRPr lang="en-US" altLang="ja-JP" dirty="0">
              <a:solidFill>
                <a:srgbClr val="FF0000"/>
              </a:solidFill>
              <a:latin typeface="HG丸ｺﾞｼｯｸM-PRO" panose="020F0600000000000000" pitchFamily="50" charset="-128"/>
              <a:ea typeface="HG丸ｺﾞｼｯｸM-PRO" panose="020F0600000000000000" pitchFamily="50" charset="-128"/>
            </a:endParaRPr>
          </a:p>
        </p:txBody>
      </p:sp>
      <p:sp>
        <p:nvSpPr>
          <p:cNvPr id="13" name="テキスト ボックス 12"/>
          <p:cNvSpPr txBox="1"/>
          <p:nvPr/>
        </p:nvSpPr>
        <p:spPr>
          <a:xfrm>
            <a:off x="2033487" y="2927008"/>
            <a:ext cx="6083717" cy="707886"/>
          </a:xfrm>
          <a:prstGeom prst="rect">
            <a:avLst/>
          </a:prstGeom>
          <a:noFill/>
        </p:spPr>
        <p:txBody>
          <a:bodyPr wrap="none" rtlCol="0">
            <a:spAutoFit/>
          </a:bodyPr>
          <a:lstStyle/>
          <a:p>
            <a:r>
              <a:rPr kumimoji="1" lang="ja-JP" altLang="en-US" sz="2000" dirty="0">
                <a:solidFill>
                  <a:schemeClr val="bg1"/>
                </a:solidFill>
                <a:latin typeface="HG丸ｺﾞｼｯｸM-PRO" panose="020F0600000000000000" pitchFamily="50" charset="-128"/>
                <a:ea typeface="HG丸ｺﾞｼｯｸM-PRO" panose="020F0600000000000000" pitchFamily="50" charset="-128"/>
              </a:rPr>
              <a:t>お泊りデイサービスは、介護保険外サービスの為、</a:t>
            </a:r>
            <a:endParaRPr kumimoji="1" lang="en-US" altLang="ja-JP" sz="2000" dirty="0">
              <a:solidFill>
                <a:schemeClr val="bg1"/>
              </a:solidFill>
              <a:latin typeface="HG丸ｺﾞｼｯｸM-PRO" panose="020F0600000000000000" pitchFamily="50" charset="-128"/>
              <a:ea typeface="HG丸ｺﾞｼｯｸM-PRO" panose="020F0600000000000000" pitchFamily="50" charset="-128"/>
            </a:endParaRPr>
          </a:p>
          <a:p>
            <a:r>
              <a:rPr kumimoji="1" lang="ja-JP" altLang="en-US" sz="2000" dirty="0">
                <a:solidFill>
                  <a:schemeClr val="bg1"/>
                </a:solidFill>
                <a:latin typeface="HG丸ｺﾞｼｯｸM-PRO" panose="020F0600000000000000" pitchFamily="50" charset="-128"/>
                <a:ea typeface="HG丸ｺﾞｼｯｸM-PRO" panose="020F0600000000000000" pitchFamily="50" charset="-128"/>
              </a:rPr>
              <a:t>介護保険を</a:t>
            </a:r>
            <a:r>
              <a:rPr lang="ja-JP" altLang="en-US" sz="2000" dirty="0">
                <a:solidFill>
                  <a:schemeClr val="bg1"/>
                </a:solidFill>
                <a:latin typeface="HG丸ｺﾞｼｯｸM-PRO" panose="020F0600000000000000" pitchFamily="50" charset="-128"/>
                <a:ea typeface="HG丸ｺﾞｼｯｸM-PRO" panose="020F0600000000000000" pitchFamily="50" charset="-128"/>
              </a:rPr>
              <a:t>使用</a:t>
            </a:r>
            <a:r>
              <a:rPr kumimoji="1" lang="ja-JP" altLang="en-US" sz="2000" dirty="0">
                <a:solidFill>
                  <a:schemeClr val="bg1"/>
                </a:solidFill>
                <a:latin typeface="HG丸ｺﾞｼｯｸM-PRO" panose="020F0600000000000000" pitchFamily="50" charset="-128"/>
                <a:ea typeface="HG丸ｺﾞｼｯｸM-PRO" panose="020F0600000000000000" pitchFamily="50" charset="-128"/>
              </a:rPr>
              <a:t>することなくご利用が出来ます。</a:t>
            </a:r>
          </a:p>
        </p:txBody>
      </p:sp>
    </p:spTree>
    <p:extLst>
      <p:ext uri="{BB962C8B-B14F-4D97-AF65-F5344CB8AC3E}">
        <p14:creationId xmlns:p14="http://schemas.microsoft.com/office/powerpoint/2010/main" val="1410220215"/>
      </p:ext>
    </p:extLst>
  </p:cSld>
  <p:clrMapOvr>
    <a:masterClrMapping/>
  </p:clrMapOvr>
  <p:transition>
    <p:newsflash/>
    <p:sndAc>
      <p:stSnd>
        <p:snd r:embed="rId3" name="laser.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1103" y="908163"/>
            <a:ext cx="6321097" cy="492443"/>
          </a:xfrm>
          <a:prstGeom prst="rect">
            <a:avLst/>
          </a:prstGeom>
          <a:noFill/>
        </p:spPr>
        <p:txBody>
          <a:bodyPr wrap="square" rtlCol="0">
            <a:spAutoFit/>
          </a:bodyPr>
          <a:lstStyle/>
          <a:p>
            <a:r>
              <a:rPr lang="ja-JP" altLang="en-US" sz="2600" dirty="0">
                <a:latin typeface="HG丸ｺﾞｼｯｸM-PRO" panose="020F0600000000000000" pitchFamily="50" charset="-128"/>
                <a:ea typeface="HG丸ｺﾞｼｯｸM-PRO" panose="020F0600000000000000" pitchFamily="50" charset="-128"/>
              </a:rPr>
              <a:t>介護保険外の介護サービスの利用意向</a:t>
            </a:r>
            <a:endParaRPr kumimoji="1" lang="ja-JP" altLang="en-US" sz="2600" b="1" dirty="0">
              <a:latin typeface="HG丸ｺﾞｼｯｸM-PRO" panose="020F0600000000000000" pitchFamily="50" charset="-128"/>
              <a:ea typeface="HG丸ｺﾞｼｯｸM-PRO" panose="020F0600000000000000" pitchFamily="50" charset="-128"/>
            </a:endParaRPr>
          </a:p>
        </p:txBody>
      </p:sp>
      <p:sp>
        <p:nvSpPr>
          <p:cNvPr id="8" name="テキスト ボックス 7"/>
          <p:cNvSpPr txBox="1"/>
          <p:nvPr/>
        </p:nvSpPr>
        <p:spPr>
          <a:xfrm>
            <a:off x="95479" y="2047722"/>
            <a:ext cx="3653898" cy="1015663"/>
          </a:xfrm>
          <a:prstGeom prst="rect">
            <a:avLst/>
          </a:prstGeom>
          <a:noFill/>
        </p:spPr>
        <p:txBody>
          <a:bodyPr wrap="square" rtlCol="0">
            <a:spAutoFit/>
          </a:bodyPr>
          <a:lstStyle/>
          <a:p>
            <a:r>
              <a:rPr lang="ja-JP" altLang="en-US" sz="2000" dirty="0">
                <a:latin typeface="HG丸ｺﾞｼｯｸM-PRO" panose="020F0600000000000000" pitchFamily="50" charset="-128"/>
                <a:ea typeface="HG丸ｺﾞｼｯｸM-PRO" panose="020F0600000000000000" pitchFamily="50" charset="-128"/>
              </a:rPr>
              <a:t>世帯収入別の</a:t>
            </a:r>
            <a:r>
              <a:rPr lang="ja-JP" altLang="en-US" sz="2000">
                <a:latin typeface="HG丸ｺﾞｼｯｸM-PRO" panose="020F0600000000000000" pitchFamily="50" charset="-128"/>
                <a:ea typeface="HG丸ｺﾞｼｯｸM-PRO" panose="020F0600000000000000" pitchFamily="50" charset="-128"/>
              </a:rPr>
              <a:t>数値では、</a:t>
            </a:r>
            <a:endParaRPr lang="en-US" altLang="ja-JP" sz="2000" dirty="0">
              <a:latin typeface="HG丸ｺﾞｼｯｸM-PRO" panose="020F0600000000000000" pitchFamily="50" charset="-128"/>
              <a:ea typeface="HG丸ｺﾞｼｯｸM-PRO" panose="020F0600000000000000" pitchFamily="50" charset="-128"/>
            </a:endParaRPr>
          </a:p>
          <a:p>
            <a:r>
              <a:rPr kumimoji="1" lang="ja-JP" altLang="en-US" sz="2000" b="1">
                <a:latin typeface="HG丸ｺﾞｼｯｸM-PRO" panose="020F0600000000000000" pitchFamily="50" charset="-128"/>
                <a:ea typeface="HG丸ｺﾞｼｯｸM-PRO" panose="020F0600000000000000" pitchFamily="50" charset="-128"/>
              </a:rPr>
              <a:t>介護</a:t>
            </a:r>
            <a:r>
              <a:rPr kumimoji="1" lang="ja-JP" altLang="en-US" sz="2000" b="1" dirty="0">
                <a:latin typeface="HG丸ｺﾞｼｯｸM-PRO" panose="020F0600000000000000" pitchFamily="50" charset="-128"/>
                <a:ea typeface="HG丸ｺﾞｼｯｸM-PRO" panose="020F0600000000000000" pitchFamily="50" charset="-128"/>
              </a:rPr>
              <a:t>保険外サービスを利用している方は</a:t>
            </a:r>
            <a:r>
              <a:rPr kumimoji="1" lang="ja-JP" altLang="en-US" sz="2000" b="1" u="sng" dirty="0">
                <a:solidFill>
                  <a:srgbClr val="FF0000"/>
                </a:solidFill>
                <a:latin typeface="HG丸ｺﾞｼｯｸM-PRO" panose="020F0600000000000000" pitchFamily="50" charset="-128"/>
                <a:ea typeface="HG丸ｺﾞｼｯｸM-PRO" panose="020F0600000000000000" pitchFamily="50" charset="-128"/>
              </a:rPr>
              <a:t>全体の</a:t>
            </a:r>
            <a:r>
              <a:rPr kumimoji="1" lang="en-US" altLang="ja-JP" sz="2000" b="1" u="sng" dirty="0">
                <a:solidFill>
                  <a:srgbClr val="FF0000"/>
                </a:solidFill>
                <a:latin typeface="HG丸ｺﾞｼｯｸM-PRO" panose="020F0600000000000000" pitchFamily="50" charset="-128"/>
                <a:ea typeface="HG丸ｺﾞｼｯｸM-PRO" panose="020F0600000000000000" pitchFamily="50" charset="-128"/>
              </a:rPr>
              <a:t>21.2</a:t>
            </a:r>
            <a:r>
              <a:rPr kumimoji="1" lang="ja-JP" altLang="en-US" sz="2000" b="1" u="sng" dirty="0">
                <a:solidFill>
                  <a:srgbClr val="FF0000"/>
                </a:solidFill>
                <a:latin typeface="HG丸ｺﾞｼｯｸM-PRO" panose="020F0600000000000000" pitchFamily="50" charset="-128"/>
                <a:ea typeface="HG丸ｺﾞｼｯｸM-PRO" panose="020F0600000000000000" pitchFamily="50" charset="-128"/>
              </a:rPr>
              <a:t>％</a:t>
            </a:r>
          </a:p>
        </p:txBody>
      </p:sp>
      <p:sp>
        <p:nvSpPr>
          <p:cNvPr id="9" name="テキスト ボックス 8"/>
          <p:cNvSpPr txBox="1"/>
          <p:nvPr/>
        </p:nvSpPr>
        <p:spPr>
          <a:xfrm>
            <a:off x="95479" y="3287701"/>
            <a:ext cx="3388114" cy="1015663"/>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今後、介護保険</a:t>
            </a:r>
            <a:r>
              <a:rPr lang="ja-JP" altLang="en-US" sz="2000" b="1" dirty="0">
                <a:latin typeface="HG丸ｺﾞｼｯｸM-PRO" panose="020F0600000000000000" pitchFamily="50" charset="-128"/>
                <a:ea typeface="HG丸ｺﾞｼｯｸM-PRO" panose="020F0600000000000000" pitchFamily="50" charset="-128"/>
              </a:rPr>
              <a:t>外サービスを</a:t>
            </a:r>
            <a:r>
              <a:rPr kumimoji="1" lang="ja-JP" altLang="en-US" sz="2000" b="1" dirty="0">
                <a:latin typeface="HG丸ｺﾞｼｯｸM-PRO" panose="020F0600000000000000" pitchFamily="50" charset="-128"/>
                <a:ea typeface="HG丸ｺﾞｼｯｸM-PRO" panose="020F0600000000000000" pitchFamily="50" charset="-128"/>
              </a:rPr>
              <a:t>利用してみたい方は、</a:t>
            </a:r>
            <a:endParaRPr kumimoji="1" lang="en-US" altLang="ja-JP" sz="2000" b="1" dirty="0">
              <a:latin typeface="HG丸ｺﾞｼｯｸM-PRO" panose="020F0600000000000000" pitchFamily="50" charset="-128"/>
              <a:ea typeface="HG丸ｺﾞｼｯｸM-PRO" panose="020F0600000000000000" pitchFamily="50" charset="-128"/>
            </a:endParaRPr>
          </a:p>
          <a:p>
            <a:r>
              <a:rPr kumimoji="1" lang="ja-JP" altLang="en-US" sz="2000" b="1" u="sng" dirty="0">
                <a:solidFill>
                  <a:srgbClr val="FF0000"/>
                </a:solidFill>
                <a:latin typeface="HG丸ｺﾞｼｯｸM-PRO" panose="020F0600000000000000" pitchFamily="50" charset="-128"/>
                <a:ea typeface="HG丸ｺﾞｼｯｸM-PRO" panose="020F0600000000000000" pitchFamily="50" charset="-128"/>
              </a:rPr>
              <a:t>全体の</a:t>
            </a:r>
            <a:r>
              <a:rPr kumimoji="1" lang="en-US" altLang="ja-JP" sz="2000" b="1" u="sng" dirty="0">
                <a:solidFill>
                  <a:srgbClr val="FF0000"/>
                </a:solidFill>
                <a:latin typeface="HG丸ｺﾞｼｯｸM-PRO" panose="020F0600000000000000" pitchFamily="50" charset="-128"/>
                <a:ea typeface="HG丸ｺﾞｼｯｸM-PRO" panose="020F0600000000000000" pitchFamily="50" charset="-128"/>
              </a:rPr>
              <a:t>39.7</a:t>
            </a:r>
            <a:r>
              <a:rPr kumimoji="1" lang="ja-JP" altLang="en-US" sz="2000" b="1" u="sng" dirty="0">
                <a:solidFill>
                  <a:srgbClr val="FF0000"/>
                </a:solidFill>
                <a:latin typeface="HG丸ｺﾞｼｯｸM-PRO" panose="020F0600000000000000" pitchFamily="50" charset="-128"/>
                <a:ea typeface="HG丸ｺﾞｼｯｸM-PRO" panose="020F0600000000000000" pitchFamily="50" charset="-128"/>
              </a:rPr>
              <a:t>％</a:t>
            </a:r>
          </a:p>
        </p:txBody>
      </p:sp>
      <p:sp>
        <p:nvSpPr>
          <p:cNvPr id="10" name="テキスト ボックス 9"/>
          <p:cNvSpPr txBox="1"/>
          <p:nvPr/>
        </p:nvSpPr>
        <p:spPr>
          <a:xfrm>
            <a:off x="95479" y="4539089"/>
            <a:ext cx="3388114" cy="1015663"/>
          </a:xfrm>
          <a:prstGeom prst="rect">
            <a:avLst/>
          </a:prstGeom>
          <a:noFill/>
        </p:spPr>
        <p:txBody>
          <a:bodyPr wrap="square" rtlCol="0">
            <a:spAutoFit/>
          </a:bodyPr>
          <a:lstStyle/>
          <a:p>
            <a:r>
              <a:rPr kumimoji="1" lang="ja-JP" altLang="en-US" sz="2000" b="1" dirty="0">
                <a:latin typeface="HG丸ｺﾞｼｯｸM-PRO" panose="020F0600000000000000" pitchFamily="50" charset="-128"/>
                <a:ea typeface="HG丸ｺﾞｼｯｸM-PRO" panose="020F0600000000000000" pitchFamily="50" charset="-128"/>
              </a:rPr>
              <a:t>では、どのような介護保険外サービスの興味があるのでしょう？？</a:t>
            </a:r>
            <a:endParaRPr kumimoji="1" lang="ja-JP" altLang="en-US" sz="2000" b="1" u="sng" dirty="0">
              <a:solidFill>
                <a:srgbClr val="FF0000"/>
              </a:solidFill>
              <a:latin typeface="HG丸ｺﾞｼｯｸM-PRO" panose="020F0600000000000000" pitchFamily="50" charset="-128"/>
              <a:ea typeface="HG丸ｺﾞｼｯｸM-PRO" panose="020F0600000000000000" pitchFamily="50" charset="-128"/>
            </a:endParaRPr>
          </a:p>
        </p:txBody>
      </p:sp>
      <p:sp>
        <p:nvSpPr>
          <p:cNvPr id="2" name="正方形/長方形 1"/>
          <p:cNvSpPr/>
          <p:nvPr/>
        </p:nvSpPr>
        <p:spPr>
          <a:xfrm>
            <a:off x="5004048" y="5543343"/>
            <a:ext cx="3960440" cy="553998"/>
          </a:xfrm>
          <a:prstGeom prst="rect">
            <a:avLst/>
          </a:prstGeom>
        </p:spPr>
        <p:txBody>
          <a:bodyPr wrap="square">
            <a:spAutoFit/>
          </a:bodyPr>
          <a:lstStyle/>
          <a:p>
            <a:r>
              <a:rPr lang="ja-JP" altLang="en-US" sz="1000" dirty="0">
                <a:latin typeface="HG丸ｺﾞｼｯｸM-PRO" panose="020F0600000000000000" pitchFamily="50" charset="-128"/>
                <a:ea typeface="HG丸ｺﾞｼｯｸM-PRO" panose="020F0600000000000000" pitchFamily="50" charset="-128"/>
              </a:rPr>
              <a:t>出典：</a:t>
            </a:r>
            <a:r>
              <a:rPr lang="zh-TW" altLang="en-US" sz="1000" dirty="0">
                <a:latin typeface="HG丸ｺﾞｼｯｸM-PRO" panose="020F0600000000000000" pitchFamily="50" charset="-128"/>
                <a:ea typeface="HG丸ｺﾞｼｯｸM-PRO" panose="020F0600000000000000" pitchFamily="50" charset="-128"/>
              </a:rPr>
              <a:t>日 本 政 策 金 融 公 庫 総 合 研 究 所</a:t>
            </a:r>
            <a:r>
              <a:rPr lang="ja-JP" altLang="en-US" sz="1000" dirty="0">
                <a:latin typeface="HG丸ｺﾞｼｯｸM-PRO" panose="020F0600000000000000" pitchFamily="50" charset="-128"/>
                <a:ea typeface="HG丸ｺﾞｼｯｸM-PRO" panose="020F0600000000000000" pitchFamily="50" charset="-128"/>
              </a:rPr>
              <a:t>　</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介護者からみた介護サービスの利用</a:t>
            </a:r>
            <a:r>
              <a:rPr lang="ja-JP" altLang="en-US" sz="1000">
                <a:latin typeface="HG丸ｺﾞｼｯｸM-PRO" panose="020F0600000000000000" pitchFamily="50" charset="-128"/>
                <a:ea typeface="HG丸ｺﾞｼｯｸM-PRO" panose="020F0600000000000000" pitchFamily="50" charset="-128"/>
              </a:rPr>
              <a:t>状況 （</a:t>
            </a:r>
            <a:r>
              <a:rPr lang="en-US" altLang="ja-JP" sz="1000" dirty="0">
                <a:latin typeface="HG丸ｺﾞｼｯｸM-PRO" panose="020F0600000000000000" pitchFamily="50" charset="-128"/>
                <a:ea typeface="HG丸ｺﾞｼｯｸM-PRO" panose="020F0600000000000000" pitchFamily="50" charset="-128"/>
              </a:rPr>
              <a:t>H28.2</a:t>
            </a:r>
            <a:r>
              <a:rPr lang="ja-JP" altLang="en-US" sz="1000">
                <a:latin typeface="HG丸ｺﾞｼｯｸM-PRO" panose="020F0600000000000000" pitchFamily="50" charset="-128"/>
                <a:ea typeface="HG丸ｺﾞｼｯｸM-PRO" panose="020F0600000000000000" pitchFamily="50" charset="-128"/>
              </a:rPr>
              <a:t>）</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～「訪問介護・通所介護に関するアンケート」から～</a:t>
            </a:r>
          </a:p>
        </p:txBody>
      </p:sp>
      <p:pic>
        <p:nvPicPr>
          <p:cNvPr id="4" name="図 3">
            <a:extLst>
              <a:ext uri="{FF2B5EF4-FFF2-40B4-BE49-F238E27FC236}">
                <a16:creationId xmlns:a16="http://schemas.microsoft.com/office/drawing/2014/main" id="{558823DB-01C0-7E40-B325-41361DED8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3344" y="1572434"/>
            <a:ext cx="5077711" cy="3982318"/>
          </a:xfrm>
          <a:prstGeom prst="rect">
            <a:avLst/>
          </a:prstGeom>
        </p:spPr>
      </p:pic>
    </p:spTree>
  </p:cSld>
  <p:clrMapOvr>
    <a:masterClrMapping/>
  </p:clrMapOvr>
  <p:transition>
    <p:newsflash/>
    <p:sndAc>
      <p:stSnd>
        <p:snd r:embed="rId2" name="laser.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3">
            <a:extLst>
              <a:ext uri="{28A0092B-C50C-407E-A947-70E740481C1C}">
                <a14:useLocalDpi xmlns:a14="http://schemas.microsoft.com/office/drawing/2010/main" val="0"/>
              </a:ext>
            </a:extLst>
          </a:blip>
          <a:srcRect r="5000" b="6805"/>
          <a:stretch/>
        </p:blipFill>
        <p:spPr>
          <a:xfrm>
            <a:off x="3707904" y="1268760"/>
            <a:ext cx="5472608" cy="4840133"/>
          </a:xfrm>
          <a:prstGeom prst="rect">
            <a:avLst/>
          </a:prstGeom>
        </p:spPr>
      </p:pic>
      <p:sp>
        <p:nvSpPr>
          <p:cNvPr id="6" name="テキスト ボックス 5"/>
          <p:cNvSpPr txBox="1"/>
          <p:nvPr/>
        </p:nvSpPr>
        <p:spPr>
          <a:xfrm>
            <a:off x="287015" y="879103"/>
            <a:ext cx="8856985" cy="461665"/>
          </a:xfrm>
          <a:prstGeom prst="rect">
            <a:avLst/>
          </a:prstGeom>
          <a:noFill/>
        </p:spPr>
        <p:txBody>
          <a:bodyPr wrap="square" rtlCol="0">
            <a:spAutoFit/>
          </a:bodyPr>
          <a:lstStyle/>
          <a:p>
            <a:r>
              <a:rPr lang="ja-JP" altLang="en-US" sz="2400" dirty="0">
                <a:latin typeface="HG丸ｺﾞｼｯｸM-PRO" panose="020F0600000000000000" pitchFamily="50" charset="-128"/>
                <a:ea typeface="HG丸ｺﾞｼｯｸM-PRO" panose="020F0600000000000000" pitchFamily="50" charset="-128"/>
              </a:rPr>
              <a:t>利用している又は利用してみたい介護保険外の介護サービス</a:t>
            </a:r>
            <a:endParaRPr kumimoji="1" lang="en-US" altLang="ja-JP" sz="2400" dirty="0">
              <a:latin typeface="HG丸ｺﾞｼｯｸM-PRO" panose="020F0600000000000000" pitchFamily="50" charset="-128"/>
              <a:ea typeface="HG丸ｺﾞｼｯｸM-PRO" panose="020F0600000000000000" pitchFamily="50" charset="-128"/>
            </a:endParaRPr>
          </a:p>
        </p:txBody>
      </p:sp>
      <p:sp>
        <p:nvSpPr>
          <p:cNvPr id="3" name="正方形/長方形 2"/>
          <p:cNvSpPr/>
          <p:nvPr/>
        </p:nvSpPr>
        <p:spPr>
          <a:xfrm>
            <a:off x="5004774" y="1435841"/>
            <a:ext cx="3024336" cy="450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169059" y="1660867"/>
            <a:ext cx="4471428" cy="1477328"/>
          </a:xfrm>
          <a:prstGeom prst="rect">
            <a:avLst/>
          </a:prstGeom>
          <a:noFill/>
        </p:spPr>
        <p:txBody>
          <a:bodyPr wrap="square" rtlCol="0">
            <a:spAutoFit/>
          </a:bodyPr>
          <a:lstStyle/>
          <a:p>
            <a:r>
              <a:rPr kumimoji="1" lang="ja-JP" altLang="en-US" dirty="0">
                <a:latin typeface="HG丸ｺﾞｼｯｸM-PRO" panose="020F0600000000000000" pitchFamily="50" charset="-128"/>
                <a:ea typeface="HG丸ｺﾞｼｯｸM-PRO" panose="020F0600000000000000" pitchFamily="50" charset="-128"/>
              </a:rPr>
              <a:t>利用している介護保険外サービス　</a:t>
            </a:r>
            <a:r>
              <a:rPr kumimoji="1" lang="en-US" altLang="ja-JP" dirty="0">
                <a:latin typeface="HG丸ｺﾞｼｯｸM-PRO" panose="020F0600000000000000" pitchFamily="50" charset="-128"/>
                <a:ea typeface="HG丸ｺﾞｼｯｸM-PRO" panose="020F0600000000000000" pitchFamily="50" charset="-128"/>
              </a:rPr>
              <a:t>BEST</a:t>
            </a:r>
            <a:r>
              <a:rPr kumimoji="1" lang="ja-JP" altLang="en-US" dirty="0">
                <a:latin typeface="HG丸ｺﾞｼｯｸM-PRO" panose="020F0600000000000000" pitchFamily="50" charset="-128"/>
                <a:ea typeface="HG丸ｺﾞｼｯｸM-PRO" panose="020F0600000000000000" pitchFamily="50" charset="-128"/>
              </a:rPr>
              <a:t>３</a:t>
            </a:r>
            <a:endParaRPr kumimoji="1" lang="en-US" altLang="ja-JP" dirty="0">
              <a:latin typeface="HG丸ｺﾞｼｯｸM-PRO" panose="020F0600000000000000" pitchFamily="50" charset="-128"/>
              <a:ea typeface="HG丸ｺﾞｼｯｸM-PRO" panose="020F0600000000000000" pitchFamily="50" charset="-128"/>
            </a:endParaRPr>
          </a:p>
          <a:p>
            <a:r>
              <a:rPr kumimoji="1" lang="ja-JP" altLang="en-US" dirty="0">
                <a:latin typeface="HG丸ｺﾞｼｯｸM-PRO" panose="020F0600000000000000" pitchFamily="50" charset="-128"/>
                <a:ea typeface="HG丸ｺﾞｼｯｸM-PRO" panose="020F0600000000000000" pitchFamily="50" charset="-128"/>
              </a:rPr>
              <a:t>１　有料老人ホーム　　　　　</a:t>
            </a:r>
            <a:r>
              <a:rPr kumimoji="1" lang="en-US" altLang="ja-JP" dirty="0">
                <a:latin typeface="HG丸ｺﾞｼｯｸM-PRO" panose="020F0600000000000000" pitchFamily="50" charset="-128"/>
                <a:ea typeface="HG丸ｺﾞｼｯｸM-PRO" panose="020F0600000000000000" pitchFamily="50" charset="-128"/>
              </a:rPr>
              <a:t>28.9</a:t>
            </a:r>
            <a:r>
              <a:rPr kumimoji="1" lang="ja-JP" altLang="en-US" dirty="0">
                <a:latin typeface="HG丸ｺﾞｼｯｸM-PRO" panose="020F0600000000000000" pitchFamily="50" charset="-128"/>
                <a:ea typeface="HG丸ｺﾞｼｯｸM-PRO" panose="020F0600000000000000" pitchFamily="50" charset="-128"/>
              </a:rPr>
              <a:t>％</a:t>
            </a:r>
            <a:endParaRPr kumimoji="1" lang="en-US" altLang="ja-JP" dirty="0">
              <a:latin typeface="HG丸ｺﾞｼｯｸM-PRO" panose="020F0600000000000000" pitchFamily="50" charset="-128"/>
              <a:ea typeface="HG丸ｺﾞｼｯｸM-PRO" panose="020F0600000000000000" pitchFamily="50" charset="-128"/>
            </a:endParaRPr>
          </a:p>
          <a:p>
            <a:r>
              <a:rPr lang="ja-JP" altLang="en-US" dirty="0">
                <a:solidFill>
                  <a:srgbClr val="FF0000"/>
                </a:solidFill>
                <a:latin typeface="HG丸ｺﾞｼｯｸM-PRO" panose="020F0600000000000000" pitchFamily="50" charset="-128"/>
                <a:ea typeface="HG丸ｺﾞｼｯｸM-PRO" panose="020F0600000000000000" pitchFamily="50" charset="-128"/>
              </a:rPr>
              <a:t>２　お泊りデイサービス　　　</a:t>
            </a:r>
            <a:r>
              <a:rPr lang="en-US" altLang="ja-JP" dirty="0">
                <a:solidFill>
                  <a:srgbClr val="FF0000"/>
                </a:solidFill>
                <a:latin typeface="HG丸ｺﾞｼｯｸM-PRO" panose="020F0600000000000000" pitchFamily="50" charset="-128"/>
                <a:ea typeface="HG丸ｺﾞｼｯｸM-PRO" panose="020F0600000000000000" pitchFamily="50" charset="-128"/>
              </a:rPr>
              <a:t>17.8%</a:t>
            </a:r>
          </a:p>
          <a:p>
            <a:r>
              <a:rPr kumimoji="1" lang="ja-JP" altLang="en-US" dirty="0">
                <a:latin typeface="HG丸ｺﾞｼｯｸM-PRO" panose="020F0600000000000000" pitchFamily="50" charset="-128"/>
                <a:ea typeface="HG丸ｺﾞｼｯｸM-PRO" panose="020F0600000000000000" pitchFamily="50" charset="-128"/>
              </a:rPr>
              <a:t>３　病院内での介助サービス　</a:t>
            </a:r>
            <a:r>
              <a:rPr kumimoji="1" lang="en-US" altLang="ja-JP" dirty="0">
                <a:latin typeface="HG丸ｺﾞｼｯｸM-PRO" panose="020F0600000000000000" pitchFamily="50" charset="-128"/>
                <a:ea typeface="HG丸ｺﾞｼｯｸM-PRO" panose="020F0600000000000000" pitchFamily="50" charset="-128"/>
              </a:rPr>
              <a:t>16.4%</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7" name="テキスト ボックス 6"/>
          <p:cNvSpPr txBox="1"/>
          <p:nvPr/>
        </p:nvSpPr>
        <p:spPr>
          <a:xfrm>
            <a:off x="169059" y="3581703"/>
            <a:ext cx="4471428" cy="1477328"/>
          </a:xfrm>
          <a:prstGeom prst="rect">
            <a:avLst/>
          </a:prstGeom>
          <a:noFill/>
        </p:spPr>
        <p:txBody>
          <a:bodyPr wrap="square" rtlCol="0">
            <a:spAutoFit/>
          </a:bodyPr>
          <a:lstStyle/>
          <a:p>
            <a:r>
              <a:rPr kumimoji="1" lang="ja-JP" altLang="en-US" dirty="0">
                <a:latin typeface="HG丸ｺﾞｼｯｸM-PRO" panose="020F0600000000000000" pitchFamily="50" charset="-128"/>
                <a:ea typeface="HG丸ｺﾞｼｯｸM-PRO" panose="020F0600000000000000" pitchFamily="50" charset="-128"/>
              </a:rPr>
              <a:t>利用してみたい介護保険外サービス　</a:t>
            </a:r>
            <a:r>
              <a:rPr kumimoji="1" lang="en-US" altLang="ja-JP" dirty="0">
                <a:latin typeface="HG丸ｺﾞｼｯｸM-PRO" panose="020F0600000000000000" pitchFamily="50" charset="-128"/>
                <a:ea typeface="HG丸ｺﾞｼｯｸM-PRO" panose="020F0600000000000000" pitchFamily="50" charset="-128"/>
              </a:rPr>
              <a:t>BEST</a:t>
            </a:r>
            <a:r>
              <a:rPr kumimoji="1" lang="ja-JP" altLang="en-US" dirty="0">
                <a:latin typeface="HG丸ｺﾞｼｯｸM-PRO" panose="020F0600000000000000" pitchFamily="50" charset="-128"/>
                <a:ea typeface="HG丸ｺﾞｼｯｸM-PRO" panose="020F0600000000000000" pitchFamily="50" charset="-128"/>
              </a:rPr>
              <a:t>３</a:t>
            </a:r>
            <a:endParaRPr kumimoji="1" lang="en-US" altLang="ja-JP" dirty="0">
              <a:latin typeface="HG丸ｺﾞｼｯｸM-PRO" panose="020F0600000000000000" pitchFamily="50" charset="-128"/>
              <a:ea typeface="HG丸ｺﾞｼｯｸM-PRO" panose="020F0600000000000000" pitchFamily="50" charset="-128"/>
            </a:endParaRPr>
          </a:p>
          <a:p>
            <a:r>
              <a:rPr kumimoji="1" lang="ja-JP" altLang="en-US" dirty="0">
                <a:solidFill>
                  <a:srgbClr val="FF0000"/>
                </a:solidFill>
                <a:latin typeface="HG丸ｺﾞｼｯｸM-PRO" panose="020F0600000000000000" pitchFamily="50" charset="-128"/>
                <a:ea typeface="HG丸ｺﾞｼｯｸM-PRO" panose="020F0600000000000000" pitchFamily="50" charset="-128"/>
              </a:rPr>
              <a:t>１　お泊りデイサービス　　　</a:t>
            </a:r>
            <a:r>
              <a:rPr kumimoji="1" lang="en-US" altLang="ja-JP" dirty="0">
                <a:solidFill>
                  <a:srgbClr val="FF0000"/>
                </a:solidFill>
                <a:latin typeface="HG丸ｺﾞｼｯｸM-PRO" panose="020F0600000000000000" pitchFamily="50" charset="-128"/>
                <a:ea typeface="HG丸ｺﾞｼｯｸM-PRO" panose="020F0600000000000000" pitchFamily="50" charset="-128"/>
              </a:rPr>
              <a:t>35.5</a:t>
            </a:r>
            <a:r>
              <a:rPr kumimoji="1" lang="ja-JP" altLang="en-US" dirty="0">
                <a:solidFill>
                  <a:srgbClr val="FF0000"/>
                </a:solidFill>
                <a:latin typeface="HG丸ｺﾞｼｯｸM-PRO" panose="020F0600000000000000" pitchFamily="50" charset="-128"/>
                <a:ea typeface="HG丸ｺﾞｼｯｸM-PRO" panose="020F0600000000000000" pitchFamily="50" charset="-128"/>
              </a:rPr>
              <a:t>％</a:t>
            </a:r>
            <a:endParaRPr kumimoji="1" lang="en-US" altLang="ja-JP" dirty="0">
              <a:solidFill>
                <a:srgbClr val="FF0000"/>
              </a:solidFill>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２　家事代行サービス　　　　</a:t>
            </a:r>
            <a:r>
              <a:rPr lang="en-US" altLang="ja-JP" dirty="0">
                <a:latin typeface="HG丸ｺﾞｼｯｸM-PRO" panose="020F0600000000000000" pitchFamily="50" charset="-128"/>
                <a:ea typeface="HG丸ｺﾞｼｯｸM-PRO" panose="020F0600000000000000" pitchFamily="50" charset="-128"/>
              </a:rPr>
              <a:t>27.1%</a:t>
            </a:r>
          </a:p>
          <a:p>
            <a:r>
              <a:rPr kumimoji="1" lang="ja-JP" altLang="en-US" dirty="0">
                <a:latin typeface="HG丸ｺﾞｼｯｸM-PRO" panose="020F0600000000000000" pitchFamily="50" charset="-128"/>
                <a:ea typeface="HG丸ｺﾞｼｯｸM-PRO" panose="020F0600000000000000" pitchFamily="50" charset="-128"/>
              </a:rPr>
              <a:t>３　配食サービス　　　　　　</a:t>
            </a:r>
            <a:r>
              <a:rPr kumimoji="1" lang="en-US" altLang="ja-JP" dirty="0">
                <a:latin typeface="HG丸ｺﾞｼｯｸM-PRO" panose="020F0600000000000000" pitchFamily="50" charset="-128"/>
                <a:ea typeface="HG丸ｺﾞｼｯｸM-PRO" panose="020F0600000000000000" pitchFamily="50" charset="-128"/>
              </a:rPr>
              <a:t>26.9</a:t>
            </a:r>
            <a:r>
              <a:rPr kumimoji="1" lang="ja-JP" altLang="en-US" dirty="0">
                <a:latin typeface="HG丸ｺﾞｼｯｸM-PRO" panose="020F0600000000000000" pitchFamily="50" charset="-128"/>
                <a:ea typeface="HG丸ｺﾞｼｯｸM-PRO" panose="020F0600000000000000" pitchFamily="50" charset="-128"/>
              </a:rPr>
              <a:t>％</a:t>
            </a:r>
          </a:p>
        </p:txBody>
      </p:sp>
      <p:sp>
        <p:nvSpPr>
          <p:cNvPr id="8" name="正方形/長方形 7"/>
          <p:cNvSpPr/>
          <p:nvPr/>
        </p:nvSpPr>
        <p:spPr>
          <a:xfrm>
            <a:off x="5021796" y="5649051"/>
            <a:ext cx="3960440" cy="553998"/>
          </a:xfrm>
          <a:prstGeom prst="rect">
            <a:avLst/>
          </a:prstGeom>
        </p:spPr>
        <p:txBody>
          <a:bodyPr wrap="square">
            <a:spAutoFit/>
          </a:bodyPr>
          <a:lstStyle/>
          <a:p>
            <a:r>
              <a:rPr lang="ja-JP" altLang="en-US" sz="1000" dirty="0">
                <a:latin typeface="HG丸ｺﾞｼｯｸM-PRO" panose="020F0600000000000000" pitchFamily="50" charset="-128"/>
                <a:ea typeface="HG丸ｺﾞｼｯｸM-PRO" panose="020F0600000000000000" pitchFamily="50" charset="-128"/>
              </a:rPr>
              <a:t>出典：</a:t>
            </a:r>
            <a:r>
              <a:rPr lang="zh-TW" altLang="en-US" sz="1000" dirty="0">
                <a:latin typeface="HG丸ｺﾞｼｯｸM-PRO" panose="020F0600000000000000" pitchFamily="50" charset="-128"/>
                <a:ea typeface="HG丸ｺﾞｼｯｸM-PRO" panose="020F0600000000000000" pitchFamily="50" charset="-128"/>
              </a:rPr>
              <a:t>日 本 政 策 金 融 公 庫 総 合 研 究 所</a:t>
            </a:r>
            <a:r>
              <a:rPr lang="ja-JP" altLang="en-US" sz="1000" dirty="0">
                <a:latin typeface="HG丸ｺﾞｼｯｸM-PRO" panose="020F0600000000000000" pitchFamily="50" charset="-128"/>
                <a:ea typeface="HG丸ｺﾞｼｯｸM-PRO" panose="020F0600000000000000" pitchFamily="50" charset="-128"/>
              </a:rPr>
              <a:t>　</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介護者からみた介護サービスの利用状況 </a:t>
            </a:r>
            <a:endParaRPr lang="en-US" altLang="ja-JP" sz="1000" dirty="0">
              <a:latin typeface="HG丸ｺﾞｼｯｸM-PRO" panose="020F0600000000000000" pitchFamily="50" charset="-128"/>
              <a:ea typeface="HG丸ｺﾞｼｯｸM-PRO" panose="020F0600000000000000" pitchFamily="50" charset="-128"/>
            </a:endParaRPr>
          </a:p>
          <a:p>
            <a:r>
              <a:rPr lang="ja-JP" altLang="en-US" sz="1000" dirty="0">
                <a:latin typeface="HG丸ｺﾞｼｯｸM-PRO" panose="020F0600000000000000" pitchFamily="50" charset="-128"/>
                <a:ea typeface="HG丸ｺﾞｼｯｸM-PRO" panose="020F0600000000000000" pitchFamily="50" charset="-128"/>
              </a:rPr>
              <a:t>　　　～「訪問介護・通所介護に関するアンケート」から～</a:t>
            </a:r>
          </a:p>
        </p:txBody>
      </p:sp>
    </p:spTree>
    <p:extLst>
      <p:ext uri="{BB962C8B-B14F-4D97-AF65-F5344CB8AC3E}">
        <p14:creationId xmlns:p14="http://schemas.microsoft.com/office/powerpoint/2010/main" val="2476650653"/>
      </p:ext>
    </p:extLst>
  </p:cSld>
  <p:clrMapOvr>
    <a:masterClrMapping/>
  </p:clrMapOvr>
  <p:transition>
    <p:newsflash/>
    <p:sndAc>
      <p:stSnd>
        <p:snd r:embed="rId2" name="laser.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79512" y="797966"/>
            <a:ext cx="8602560" cy="492443"/>
          </a:xfrm>
          <a:prstGeom prst="rect">
            <a:avLst/>
          </a:prstGeom>
          <a:noFill/>
        </p:spPr>
        <p:txBody>
          <a:bodyPr wrap="square" rtlCol="0">
            <a:spAutoFit/>
          </a:bodyPr>
          <a:lstStyle/>
          <a:p>
            <a:r>
              <a:rPr lang="ja-JP" altLang="en-US" sz="2600" dirty="0">
                <a:latin typeface="HG丸ｺﾞｼｯｸM-PRO" panose="020F0600000000000000" pitchFamily="50" charset="-128"/>
                <a:ea typeface="HG丸ｺﾞｼｯｸM-PRO" panose="020F0600000000000000" pitchFamily="50" charset="-128"/>
              </a:rPr>
              <a:t>ケアマネジャー様のお泊りデイサービスのイメージ</a:t>
            </a:r>
            <a:endParaRPr kumimoji="1" lang="ja-JP" altLang="en-US" sz="2600" dirty="0">
              <a:latin typeface="HG丸ｺﾞｼｯｸM-PRO" panose="020F0600000000000000" pitchFamily="50" charset="-128"/>
              <a:ea typeface="HG丸ｺﾞｼｯｸM-PRO" panose="020F0600000000000000" pitchFamily="50" charset="-128"/>
            </a:endParaRP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9053" y="3310829"/>
            <a:ext cx="4350278" cy="2428062"/>
          </a:xfrm>
          <a:prstGeom prst="rect">
            <a:avLst/>
          </a:prstGeom>
        </p:spPr>
      </p:pic>
      <p:sp>
        <p:nvSpPr>
          <p:cNvPr id="4" name="雲形吹き出し 3"/>
          <p:cNvSpPr/>
          <p:nvPr/>
        </p:nvSpPr>
        <p:spPr>
          <a:xfrm>
            <a:off x="283006" y="2153704"/>
            <a:ext cx="2179657" cy="1151042"/>
          </a:xfrm>
          <a:prstGeom prst="cloudCallout">
            <a:avLst>
              <a:gd name="adj1" fmla="val 29333"/>
              <a:gd name="adj2" fmla="val 67144"/>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HGP創英角ﾎﾟｯﾌﾟ体" panose="040B0A00000000000000" pitchFamily="50" charset="-128"/>
                <a:ea typeface="HGP創英角ﾎﾟｯﾌﾟ体" panose="040B0A00000000000000" pitchFamily="50" charset="-128"/>
              </a:rPr>
              <a:t>プライバシーは確保されているの？</a:t>
            </a:r>
            <a:endParaRPr kumimoji="1" lang="ja-JP" altLang="en-US" sz="12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6" name="雲形吹き出し 5"/>
          <p:cNvSpPr/>
          <p:nvPr/>
        </p:nvSpPr>
        <p:spPr>
          <a:xfrm>
            <a:off x="4860032" y="1601577"/>
            <a:ext cx="2232248" cy="1103981"/>
          </a:xfrm>
          <a:prstGeom prst="cloudCallout">
            <a:avLst>
              <a:gd name="adj1" fmla="val -14683"/>
              <a:gd name="adj2" fmla="val 84559"/>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a:latin typeface="HG丸ｺﾞｼｯｸM-PRO" panose="020F0600000000000000" pitchFamily="50" charset="-128"/>
                <a:ea typeface="HG丸ｺﾞｼｯｸM-PRO" panose="020F0600000000000000" pitchFamily="50" charset="-128"/>
              </a:rPr>
              <a:t>Q.</a:t>
            </a:r>
            <a:r>
              <a:rPr lang="ja-JP" altLang="en-US" sz="1200" dirty="0">
                <a:solidFill>
                  <a:schemeClr val="tx1"/>
                </a:solidFill>
                <a:latin typeface="HGS創英角ﾎﾟｯﾌﾟ体" panose="040B0A00000000000000" pitchFamily="50" charset="-128"/>
                <a:ea typeface="HGS創英角ﾎﾟｯﾌﾟ体" panose="040B0A00000000000000" pitchFamily="50" charset="-128"/>
              </a:rPr>
              <a:t>宿泊のみの利用は可能なの？</a:t>
            </a:r>
            <a:endParaRPr lang="en-US" altLang="ja-JP" sz="1200" dirty="0">
              <a:solidFill>
                <a:schemeClr val="tx1"/>
              </a:solidFill>
              <a:latin typeface="HGS創英角ﾎﾟｯﾌﾟ体" panose="040B0A00000000000000" pitchFamily="50" charset="-128"/>
              <a:ea typeface="HGS創英角ﾎﾟｯﾌﾟ体" panose="040B0A00000000000000" pitchFamily="50" charset="-128"/>
            </a:endParaRPr>
          </a:p>
        </p:txBody>
      </p:sp>
      <p:sp>
        <p:nvSpPr>
          <p:cNvPr id="7" name="雲形吹き出し 6"/>
          <p:cNvSpPr/>
          <p:nvPr/>
        </p:nvSpPr>
        <p:spPr>
          <a:xfrm>
            <a:off x="6660449" y="2324056"/>
            <a:ext cx="2248834" cy="1124008"/>
          </a:xfrm>
          <a:prstGeom prst="cloudCallout">
            <a:avLst>
              <a:gd name="adj1" fmla="val -50465"/>
              <a:gd name="adj2" fmla="val 57821"/>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HGS創英角ﾎﾟｯﾌﾟ体" panose="040B0A00000000000000" pitchFamily="50" charset="-128"/>
                <a:ea typeface="HGS創英角ﾎﾟｯﾌﾟ体" panose="040B0A00000000000000" pitchFamily="50" charset="-128"/>
              </a:rPr>
              <a:t>雑魚寝って聞いたことがあるわ。</a:t>
            </a:r>
            <a:endParaRPr lang="en-US" altLang="ja-JP" sz="1200" dirty="0">
              <a:solidFill>
                <a:schemeClr val="tx1"/>
              </a:solidFill>
              <a:latin typeface="HGS創英角ﾎﾟｯﾌﾟ体" panose="040B0A00000000000000" pitchFamily="50" charset="-128"/>
              <a:ea typeface="HGS創英角ﾎﾟｯﾌﾟ体" panose="040B0A00000000000000" pitchFamily="50" charset="-128"/>
            </a:endParaRPr>
          </a:p>
        </p:txBody>
      </p:sp>
      <p:sp>
        <p:nvSpPr>
          <p:cNvPr id="8" name="雲形吹き出し 7"/>
          <p:cNvSpPr/>
          <p:nvPr/>
        </p:nvSpPr>
        <p:spPr>
          <a:xfrm>
            <a:off x="179512" y="3859410"/>
            <a:ext cx="2107649" cy="1105045"/>
          </a:xfrm>
          <a:prstGeom prst="cloudCallout">
            <a:avLst>
              <a:gd name="adj1" fmla="val 54807"/>
              <a:gd name="adj2" fmla="val 33231"/>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latin typeface="HGP創英角ﾎﾟｯﾌﾟ体" panose="040B0A00000000000000" pitchFamily="50" charset="-128"/>
                <a:ea typeface="HGP創英角ﾎﾟｯﾌﾟ体" panose="040B0A00000000000000" pitchFamily="50" charset="-128"/>
              </a:rPr>
              <a:t>緊急時の受入れは可能なのかしら？</a:t>
            </a:r>
            <a:endParaRPr lang="en-US" altLang="ja-JP" sz="12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9" name="雲形吹き出し 8"/>
          <p:cNvSpPr/>
          <p:nvPr/>
        </p:nvSpPr>
        <p:spPr>
          <a:xfrm>
            <a:off x="6872773" y="3789041"/>
            <a:ext cx="2163723" cy="1105044"/>
          </a:xfrm>
          <a:prstGeom prst="cloudCallout">
            <a:avLst>
              <a:gd name="adj1" fmla="val -53230"/>
              <a:gd name="adj2" fmla="val 51655"/>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latin typeface="HGP創英角ﾎﾟｯﾌﾟ体" panose="040B0A00000000000000" pitchFamily="50" charset="-128"/>
                <a:ea typeface="HGP創英角ﾎﾟｯﾌﾟ体" panose="040B0A00000000000000" pitchFamily="50" charset="-128"/>
              </a:rPr>
              <a:t>利用者負担は高くならないの？</a:t>
            </a:r>
            <a:endParaRPr lang="en-US" altLang="ja-JP" sz="12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1" name="雲形吹き出し 10"/>
          <p:cNvSpPr/>
          <p:nvPr/>
        </p:nvSpPr>
        <p:spPr>
          <a:xfrm>
            <a:off x="2429835" y="1470928"/>
            <a:ext cx="2232248" cy="1103981"/>
          </a:xfrm>
          <a:prstGeom prst="cloudCallout">
            <a:avLst>
              <a:gd name="adj1" fmla="val 13027"/>
              <a:gd name="adj2" fmla="val 90243"/>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HGS創英角ﾎﾟｯﾌﾟ体" panose="040B0A00000000000000" pitchFamily="50" charset="-128"/>
                <a:ea typeface="HGS創英角ﾎﾟｯﾌﾟ体" panose="040B0A00000000000000" pitchFamily="50" charset="-128"/>
              </a:rPr>
              <a:t>認知症利用者様の対応は可能かな？</a:t>
            </a:r>
            <a:endParaRPr lang="en-US" altLang="ja-JP" sz="1200" dirty="0">
              <a:solidFill>
                <a:schemeClr val="tx1"/>
              </a:solidFill>
              <a:latin typeface="HGS創英角ﾎﾟｯﾌﾟ体" panose="040B0A00000000000000" pitchFamily="50" charset="-128"/>
              <a:ea typeface="HGS創英角ﾎﾟｯﾌﾟ体" panose="040B0A00000000000000" pitchFamily="50" charset="-128"/>
            </a:endParaRPr>
          </a:p>
        </p:txBody>
      </p:sp>
    </p:spTree>
    <p:extLst>
      <p:ext uri="{BB962C8B-B14F-4D97-AF65-F5344CB8AC3E}">
        <p14:creationId xmlns:p14="http://schemas.microsoft.com/office/powerpoint/2010/main" val="1924420889"/>
      </p:ext>
    </p:extLst>
  </p:cSld>
  <p:clrMapOvr>
    <a:masterClrMapping/>
  </p:clrMapOvr>
  <p:transition>
    <p:newsflash/>
    <p:sndAc>
      <p:stSnd>
        <p:snd r:embed="rId2" name="laser.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実況アナウンサーのイラスト"/>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19" y="2419925"/>
            <a:ext cx="2658756" cy="2592288"/>
          </a:xfrm>
          <a:prstGeom prst="rect">
            <a:avLst/>
          </a:prstGeom>
          <a:noFill/>
          <a:extLst>
            <a:ext uri="{909E8E84-426E-40DD-AFC4-6F175D3DCCD1}">
              <a14:hiddenFill xmlns:a14="http://schemas.microsoft.com/office/drawing/2010/main">
                <a:solidFill>
                  <a:srgbClr val="FFFFFF"/>
                </a:solidFill>
              </a14:hiddenFill>
            </a:ext>
          </a:extLst>
        </p:spPr>
      </p:pic>
      <p:sp>
        <p:nvSpPr>
          <p:cNvPr id="5" name="正方形/長方形 4"/>
          <p:cNvSpPr/>
          <p:nvPr/>
        </p:nvSpPr>
        <p:spPr>
          <a:xfrm>
            <a:off x="2267744" y="1234207"/>
            <a:ext cx="4540025" cy="492443"/>
          </a:xfrm>
          <a:prstGeom prst="rect">
            <a:avLst/>
          </a:prstGeom>
        </p:spPr>
        <p:txBody>
          <a:bodyPr wrap="none">
            <a:spAutoFit/>
          </a:bodyPr>
          <a:lstStyle/>
          <a:p>
            <a:r>
              <a:rPr lang="ja-JP" altLang="en-US" sz="2600" b="1" dirty="0">
                <a:latin typeface="HG丸ｺﾞｼｯｸM-PRO" panose="020F0600000000000000" pitchFamily="50" charset="-128"/>
                <a:ea typeface="HG丸ｺﾞｼｯｸM-PRO" panose="020F0600000000000000" pitchFamily="50" charset="-128"/>
              </a:rPr>
              <a:t>なイメージを解消します！！</a:t>
            </a:r>
            <a:endParaRPr lang="en-US" altLang="ja-JP" sz="2600" b="1" dirty="0">
              <a:latin typeface="HG丸ｺﾞｼｯｸM-PRO" panose="020F0600000000000000" pitchFamily="50" charset="-128"/>
              <a:ea typeface="HG丸ｺﾞｼｯｸM-PRO" panose="020F0600000000000000" pitchFamily="50" charset="-128"/>
            </a:endParaRPr>
          </a:p>
        </p:txBody>
      </p:sp>
      <p:sp>
        <p:nvSpPr>
          <p:cNvPr id="8" name="爆発 1 7"/>
          <p:cNvSpPr/>
          <p:nvPr/>
        </p:nvSpPr>
        <p:spPr>
          <a:xfrm>
            <a:off x="323528" y="794321"/>
            <a:ext cx="1944216" cy="1440160"/>
          </a:xfrm>
          <a:prstGeom prst="irregularSeal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761129" y="1268760"/>
            <a:ext cx="1506615" cy="461665"/>
          </a:xfrm>
          <a:prstGeom prst="rect">
            <a:avLst/>
          </a:prstGeom>
          <a:noFill/>
        </p:spPr>
        <p:txBody>
          <a:bodyPr wrap="square" rtlCol="0">
            <a:spAutoFit/>
          </a:bodyPr>
          <a:lstStyle/>
          <a:p>
            <a:r>
              <a:rPr lang="en-US" altLang="ja-JP" sz="2400" b="1" dirty="0">
                <a:solidFill>
                  <a:srgbClr val="0070C0"/>
                </a:solidFill>
                <a:latin typeface="HG丸ｺﾞｼｯｸM-PRO" panose="020F0600000000000000" pitchFamily="50" charset="-128"/>
                <a:ea typeface="HG丸ｺﾞｼｯｸM-PRO" panose="020F0600000000000000" pitchFamily="50" charset="-128"/>
              </a:rPr>
              <a:t>BAD</a:t>
            </a:r>
            <a:r>
              <a:rPr lang="ja-JP" altLang="en-US" sz="2400" b="1" dirty="0">
                <a:solidFill>
                  <a:srgbClr val="0070C0"/>
                </a:solidFill>
                <a:latin typeface="HG丸ｺﾞｼｯｸM-PRO" panose="020F0600000000000000" pitchFamily="50" charset="-128"/>
                <a:ea typeface="HG丸ｺﾞｼｯｸM-PRO" panose="020F0600000000000000" pitchFamily="50" charset="-128"/>
              </a:rPr>
              <a:t>！</a:t>
            </a:r>
            <a:endParaRPr lang="en-US" altLang="ja-JP" sz="2400" b="1" dirty="0">
              <a:solidFill>
                <a:srgbClr val="0070C0"/>
              </a:solidFill>
              <a:latin typeface="HG丸ｺﾞｼｯｸM-PRO" panose="020F0600000000000000" pitchFamily="50" charset="-128"/>
              <a:ea typeface="HG丸ｺﾞｼｯｸM-PRO" panose="020F0600000000000000" pitchFamily="50" charset="-128"/>
            </a:endParaRPr>
          </a:p>
        </p:txBody>
      </p:sp>
      <p:sp>
        <p:nvSpPr>
          <p:cNvPr id="11" name="正方形/長方形 10"/>
          <p:cNvSpPr/>
          <p:nvPr/>
        </p:nvSpPr>
        <p:spPr>
          <a:xfrm>
            <a:off x="2167826" y="1848956"/>
            <a:ext cx="5864106" cy="615553"/>
          </a:xfrm>
          <a:prstGeom prst="rect">
            <a:avLst/>
          </a:prstGeom>
        </p:spPr>
        <p:txBody>
          <a:bodyPr wrap="none">
            <a:spAutoFit/>
          </a:bodyPr>
          <a:lstStyle/>
          <a:p>
            <a:r>
              <a:rPr lang="ja-JP" altLang="en-US" dirty="0">
                <a:latin typeface="HG丸ｺﾞｼｯｸM-PRO" panose="020F0600000000000000" pitchFamily="50" charset="-128"/>
                <a:ea typeface="HG丸ｺﾞｼｯｸM-PRO" panose="020F0600000000000000" pitchFamily="50" charset="-128"/>
              </a:rPr>
              <a:t>１</a:t>
            </a:r>
            <a:r>
              <a:rPr lang="en-US" altLang="ja-JP" sz="1600" dirty="0">
                <a:latin typeface="HG丸ｺﾞｼｯｸM-PRO" panose="020F0600000000000000" pitchFamily="50" charset="-128"/>
                <a:ea typeface="HG丸ｺﾞｼｯｸM-PRO" panose="020F0600000000000000" pitchFamily="50" charset="-128"/>
              </a:rPr>
              <a:t>.</a:t>
            </a:r>
            <a:r>
              <a:rPr lang="ja-JP" altLang="en-US" sz="1600">
                <a:latin typeface="HG丸ｺﾞｼｯｸM-PRO" panose="020F0600000000000000" pitchFamily="50" charset="-128"/>
                <a:ea typeface="HG丸ｺﾞｼｯｸM-PRO" panose="020F0600000000000000" pitchFamily="50" charset="-128"/>
              </a:rPr>
              <a:t> 樹楽 加納は、個室にて就寝いただきます。</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又</a:t>
            </a:r>
            <a:r>
              <a:rPr lang="ja-JP" altLang="en-US" sz="1600" dirty="0">
                <a:latin typeface="HG丸ｺﾞｼｯｸM-PRO" panose="020F0600000000000000" pitchFamily="50" charset="-128"/>
                <a:ea typeface="HG丸ｺﾞｼｯｸM-PRO" panose="020F0600000000000000" pitchFamily="50" charset="-128"/>
              </a:rPr>
              <a:t>、男女比率によって、就寝スペースを変更いたします。</a:t>
            </a:r>
            <a:endParaRPr lang="en-US" altLang="ja-JP" sz="1600" dirty="0">
              <a:latin typeface="HG丸ｺﾞｼｯｸM-PRO" panose="020F0600000000000000" pitchFamily="50" charset="-128"/>
              <a:ea typeface="HG丸ｺﾞｼｯｸM-PRO" panose="020F0600000000000000" pitchFamily="50" charset="-128"/>
            </a:endParaRPr>
          </a:p>
        </p:txBody>
      </p:sp>
      <p:sp>
        <p:nvSpPr>
          <p:cNvPr id="12" name="正方形/長方形 11"/>
          <p:cNvSpPr/>
          <p:nvPr/>
        </p:nvSpPr>
        <p:spPr>
          <a:xfrm>
            <a:off x="2167826" y="2510662"/>
            <a:ext cx="6821098" cy="830997"/>
          </a:xfrm>
          <a:prstGeom prst="rect">
            <a:avLst/>
          </a:prstGeom>
        </p:spPr>
        <p:txBody>
          <a:bodyPr wrap="none">
            <a:spAutoFit/>
          </a:bodyPr>
          <a:lstStyle/>
          <a:p>
            <a:r>
              <a:rPr lang="ja-JP" altLang="en-US" sz="1600" dirty="0">
                <a:latin typeface="HG丸ｺﾞｼｯｸM-PRO" panose="020F0600000000000000" pitchFamily="50" charset="-128"/>
                <a:ea typeface="HG丸ｺﾞｼｯｸM-PRO" panose="020F0600000000000000" pitchFamily="50" charset="-128"/>
              </a:rPr>
              <a:t>２</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雑魚寝ではございません！</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宿泊定員は９名</a:t>
            </a:r>
            <a:r>
              <a:rPr lang="ja-JP" altLang="en-US" sz="1600" dirty="0">
                <a:latin typeface="HG丸ｺﾞｼｯｸM-PRO" panose="020F0600000000000000" pitchFamily="50" charset="-128"/>
                <a:ea typeface="HG丸ｺﾞｼｯｸM-PRO" panose="020F0600000000000000" pitchFamily="50" charset="-128"/>
              </a:rPr>
              <a:t>です。</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利用者</a:t>
            </a:r>
            <a:r>
              <a:rPr lang="ja-JP" altLang="en-US" sz="1600" dirty="0">
                <a:latin typeface="HG丸ｺﾞｼｯｸM-PRO" panose="020F0600000000000000" pitchFamily="50" charset="-128"/>
                <a:ea typeface="HG丸ｺﾞｼｯｸM-PRO" panose="020F0600000000000000" pitchFamily="50" charset="-128"/>
              </a:rPr>
              <a:t>様の状況に応じて、介護用ベッドや簡易ベッドを利用します。</a:t>
            </a:r>
            <a:endParaRPr lang="en-US" altLang="ja-JP" sz="1600" dirty="0">
              <a:latin typeface="HG丸ｺﾞｼｯｸM-PRO" panose="020F0600000000000000" pitchFamily="50" charset="-128"/>
              <a:ea typeface="HG丸ｺﾞｼｯｸM-PRO" panose="020F0600000000000000" pitchFamily="50" charset="-128"/>
            </a:endParaRPr>
          </a:p>
        </p:txBody>
      </p:sp>
      <p:sp>
        <p:nvSpPr>
          <p:cNvPr id="13" name="正方形/長方形 12"/>
          <p:cNvSpPr/>
          <p:nvPr/>
        </p:nvSpPr>
        <p:spPr>
          <a:xfrm>
            <a:off x="947800" y="5388333"/>
            <a:ext cx="8193269" cy="584775"/>
          </a:xfrm>
          <a:prstGeom prst="rect">
            <a:avLst/>
          </a:prstGeom>
        </p:spPr>
        <p:txBody>
          <a:bodyPr wrap="none">
            <a:spAutoFit/>
          </a:bodyPr>
          <a:lstStyle/>
          <a:p>
            <a:r>
              <a:rPr lang="ja-JP" altLang="en-US" sz="1600" dirty="0">
                <a:latin typeface="HG丸ｺﾞｼｯｸM-PRO" panose="020F0600000000000000" pitchFamily="50" charset="-128"/>
                <a:ea typeface="HG丸ｺﾞｼｯｸM-PRO" panose="020F0600000000000000" pitchFamily="50" charset="-128"/>
              </a:rPr>
              <a:t>５</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a:latin typeface="HG丸ｺﾞｼｯｸM-PRO" panose="020F0600000000000000" pitchFamily="50" charset="-128"/>
                <a:ea typeface="HG丸ｺﾞｼｯｸM-PRO" panose="020F0600000000000000" pitchFamily="50" charset="-128"/>
              </a:rPr>
              <a:t>泊</a:t>
            </a:r>
            <a:r>
              <a:rPr lang="en-US" altLang="ja-JP" sz="1600" dirty="0">
                <a:latin typeface="HG丸ｺﾞｼｯｸM-PRO" panose="020F0600000000000000" pitchFamily="50" charset="-128"/>
                <a:ea typeface="HG丸ｺﾞｼｯｸM-PRO" panose="020F0600000000000000" pitchFamily="50" charset="-128"/>
              </a:rPr>
              <a:t>3,150</a:t>
            </a:r>
            <a:r>
              <a:rPr lang="ja-JP" altLang="en-US" sz="1600">
                <a:latin typeface="HG丸ｺﾞｼｯｸM-PRO" panose="020F0600000000000000" pitchFamily="50" charset="-128"/>
                <a:ea typeface="HG丸ｺﾞｼｯｸM-PRO" panose="020F0600000000000000" pitchFamily="50" charset="-128"/>
              </a:rPr>
              <a:t>円（食事代込）から</a:t>
            </a:r>
            <a:r>
              <a:rPr lang="ja-JP" altLang="en-US" sz="1600" dirty="0">
                <a:latin typeface="HG丸ｺﾞｼｯｸM-PRO" panose="020F0600000000000000" pitchFamily="50" charset="-128"/>
                <a:ea typeface="HG丸ｺﾞｼｯｸM-PRO" panose="020F0600000000000000" pitchFamily="50" charset="-128"/>
              </a:rPr>
              <a:t>ご利用頂けます。</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泊</a:t>
            </a:r>
            <a:r>
              <a:rPr lang="en-US" altLang="ja-JP" sz="1600" dirty="0">
                <a:latin typeface="HG丸ｺﾞｼｯｸM-PRO" panose="020F0600000000000000" pitchFamily="50" charset="-128"/>
                <a:ea typeface="HG丸ｺﾞｼｯｸM-PRO" panose="020F0600000000000000" pitchFamily="50" charset="-128"/>
              </a:rPr>
              <a:t>2</a:t>
            </a:r>
            <a:r>
              <a:rPr lang="ja-JP" altLang="en-US" sz="1600" dirty="0">
                <a:latin typeface="HG丸ｺﾞｼｯｸM-PRO" panose="020F0600000000000000" pitchFamily="50" charset="-128"/>
                <a:ea typeface="HG丸ｺﾞｼｯｸM-PRO" panose="020F0600000000000000" pitchFamily="50" charset="-128"/>
              </a:rPr>
              <a:t>日、</a:t>
            </a:r>
            <a:r>
              <a:rPr lang="en-US" altLang="ja-JP" sz="1600" dirty="0">
                <a:latin typeface="HG丸ｺﾞｼｯｸM-PRO" panose="020F0600000000000000" pitchFamily="50" charset="-128"/>
                <a:ea typeface="HG丸ｺﾞｼｯｸM-PRO" panose="020F0600000000000000" pitchFamily="50" charset="-128"/>
              </a:rPr>
              <a:t>2</a:t>
            </a:r>
            <a:r>
              <a:rPr lang="ja-JP" altLang="en-US" sz="1600" dirty="0">
                <a:latin typeface="HG丸ｺﾞｼｯｸM-PRO" panose="020F0600000000000000" pitchFamily="50" charset="-128"/>
                <a:ea typeface="HG丸ｺﾞｼｯｸM-PRO" panose="020F0600000000000000" pitchFamily="50" charset="-128"/>
              </a:rPr>
              <a:t>泊</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日のスポット利用や</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7</a:t>
            </a:r>
            <a:r>
              <a:rPr lang="ja-JP" altLang="en-US" sz="1600" dirty="0">
                <a:latin typeface="HG丸ｺﾞｼｯｸM-PRO" panose="020F0600000000000000" pitchFamily="50" charset="-128"/>
                <a:ea typeface="HG丸ｺﾞｼｯｸM-PRO" panose="020F0600000000000000" pitchFamily="50" charset="-128"/>
              </a:rPr>
              <a:t>泊</a:t>
            </a:r>
            <a:r>
              <a:rPr lang="en-US" altLang="ja-JP" sz="1600" dirty="0">
                <a:latin typeface="HG丸ｺﾞｼｯｸM-PRO" panose="020F0600000000000000" pitchFamily="50" charset="-128"/>
                <a:ea typeface="HG丸ｺﾞｼｯｸM-PRO" panose="020F0600000000000000" pitchFamily="50" charset="-128"/>
              </a:rPr>
              <a:t>8</a:t>
            </a:r>
            <a:r>
              <a:rPr lang="ja-JP" altLang="en-US" sz="1600" dirty="0">
                <a:latin typeface="HG丸ｺﾞｼｯｸM-PRO" panose="020F0600000000000000" pitchFamily="50" charset="-128"/>
                <a:ea typeface="HG丸ｺﾞｼｯｸM-PRO" panose="020F0600000000000000" pitchFamily="50" charset="-128"/>
              </a:rPr>
              <a:t>日の中期利用、</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ヶ月間のご利用などご要望に応じてご利用頂けます。</a:t>
            </a:r>
            <a:endParaRPr lang="en-US" altLang="ja-JP" sz="1600" dirty="0">
              <a:latin typeface="HG丸ｺﾞｼｯｸM-PRO" panose="020F0600000000000000" pitchFamily="50" charset="-128"/>
              <a:ea typeface="HG丸ｺﾞｼｯｸM-PRO" panose="020F0600000000000000" pitchFamily="50" charset="-128"/>
            </a:endParaRPr>
          </a:p>
        </p:txBody>
      </p:sp>
      <p:sp>
        <p:nvSpPr>
          <p:cNvPr id="14" name="正方形/長方形 13"/>
          <p:cNvSpPr/>
          <p:nvPr/>
        </p:nvSpPr>
        <p:spPr>
          <a:xfrm>
            <a:off x="2627138" y="4264962"/>
            <a:ext cx="6205545" cy="1077218"/>
          </a:xfrm>
          <a:prstGeom prst="rect">
            <a:avLst/>
          </a:prstGeom>
        </p:spPr>
        <p:txBody>
          <a:bodyPr wrap="none">
            <a:spAutoFit/>
          </a:bodyPr>
          <a:lstStyle/>
          <a:p>
            <a:r>
              <a:rPr lang="ja-JP" altLang="en-US" sz="1600" dirty="0">
                <a:latin typeface="HG丸ｺﾞｼｯｸM-PRO" panose="020F0600000000000000" pitchFamily="50" charset="-128"/>
                <a:ea typeface="HG丸ｺﾞｼｯｸM-PRO" panose="020F0600000000000000" pitchFamily="50" charset="-128"/>
              </a:rPr>
              <a:t>４</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認知症利用者様のご利用もお受けさせて頂いております。</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他</a:t>
            </a:r>
            <a:r>
              <a:rPr lang="ja-JP" altLang="en-US" sz="1600" dirty="0">
                <a:latin typeface="HG丸ｺﾞｼｯｸM-PRO" panose="020F0600000000000000" pitchFamily="50" charset="-128"/>
                <a:ea typeface="HG丸ｺﾞｼｯｸM-PRO" panose="020F0600000000000000" pitchFamily="50" charset="-128"/>
              </a:rPr>
              <a:t>事業所からお断りされた。徘徊などの周辺症状がある。など</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樹</a:t>
            </a:r>
            <a:r>
              <a:rPr lang="ja-JP" altLang="en-US" sz="1600" dirty="0">
                <a:latin typeface="HG丸ｺﾞｼｯｸM-PRO" panose="020F0600000000000000" pitchFamily="50" charset="-128"/>
                <a:ea typeface="HG丸ｺﾞｼｯｸM-PRO" panose="020F0600000000000000" pitchFamily="50" charset="-128"/>
              </a:rPr>
              <a:t>楽は、個別に対応させて頂きますので利用者様に寄り添った</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対応</a:t>
            </a:r>
            <a:r>
              <a:rPr lang="ja-JP" altLang="en-US" sz="1600" dirty="0">
                <a:latin typeface="HG丸ｺﾞｼｯｸM-PRO" panose="020F0600000000000000" pitchFamily="50" charset="-128"/>
                <a:ea typeface="HG丸ｺﾞｼｯｸM-PRO" panose="020F0600000000000000" pitchFamily="50" charset="-128"/>
              </a:rPr>
              <a:t>をいたします。</a:t>
            </a:r>
            <a:endParaRPr lang="en-US" altLang="ja-JP" sz="1600" dirty="0">
              <a:latin typeface="HG丸ｺﾞｼｯｸM-PRO" panose="020F0600000000000000" pitchFamily="50" charset="-128"/>
              <a:ea typeface="HG丸ｺﾞｼｯｸM-PRO" panose="020F0600000000000000" pitchFamily="50" charset="-128"/>
            </a:endParaRPr>
          </a:p>
        </p:txBody>
      </p:sp>
      <p:sp>
        <p:nvSpPr>
          <p:cNvPr id="15" name="正方形/長方形 14"/>
          <p:cNvSpPr/>
          <p:nvPr/>
        </p:nvSpPr>
        <p:spPr>
          <a:xfrm>
            <a:off x="2167826" y="3387812"/>
            <a:ext cx="6615914" cy="830997"/>
          </a:xfrm>
          <a:prstGeom prst="rect">
            <a:avLst/>
          </a:prstGeom>
        </p:spPr>
        <p:txBody>
          <a:bodyPr wrap="none">
            <a:spAutoFit/>
          </a:bodyPr>
          <a:lstStyle/>
          <a:p>
            <a:r>
              <a:rPr lang="ja-JP" altLang="en-US" sz="1600" dirty="0">
                <a:latin typeface="HG丸ｺﾞｼｯｸM-PRO" panose="020F0600000000000000" pitchFamily="50" charset="-128"/>
                <a:ea typeface="HG丸ｺﾞｼｯｸM-PRO" panose="020F0600000000000000" pitchFamily="50" charset="-128"/>
              </a:rPr>
              <a:t>３</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ご安心ください！緊急時でもお受けさせて頂きます！！</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いつも</a:t>
            </a:r>
            <a:r>
              <a:rPr lang="ja-JP" altLang="en-US" sz="1600" dirty="0">
                <a:latin typeface="HG丸ｺﾞｼｯｸM-PRO" panose="020F0600000000000000" pitchFamily="50" charset="-128"/>
                <a:ea typeface="HG丸ｺﾞｼｯｸM-PRO" panose="020F0600000000000000" pitchFamily="50" charset="-128"/>
              </a:rPr>
              <a:t>利用しているショートステイに空きがない。などのケースが</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あれば</a:t>
            </a:r>
            <a:r>
              <a:rPr lang="ja-JP" altLang="en-US" sz="1600" dirty="0">
                <a:latin typeface="HG丸ｺﾞｼｯｸM-PRO" panose="020F0600000000000000" pitchFamily="50" charset="-128"/>
                <a:ea typeface="HG丸ｺﾞｼｯｸM-PRO" panose="020F0600000000000000" pitchFamily="50" charset="-128"/>
              </a:rPr>
              <a:t>お問合せ下さい。</a:t>
            </a:r>
            <a:endParaRPr lang="en-US" altLang="ja-JP"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173349907"/>
      </p:ext>
    </p:extLst>
  </p:cSld>
  <p:clrMapOvr>
    <a:masterClrMapping/>
  </p:clrMapOvr>
  <p:transition>
    <p:newsflash/>
    <p:sndAc>
      <p:stSnd>
        <p:snd r:embed="rId3" name="laser.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テキスト ボックス 22"/>
          <p:cNvSpPr txBox="1"/>
          <p:nvPr/>
        </p:nvSpPr>
        <p:spPr>
          <a:xfrm>
            <a:off x="179512" y="854809"/>
            <a:ext cx="8602560" cy="553998"/>
          </a:xfrm>
          <a:prstGeom prst="rect">
            <a:avLst/>
          </a:prstGeom>
          <a:noFill/>
        </p:spPr>
        <p:txBody>
          <a:bodyPr wrap="square" rtlCol="0">
            <a:spAutoFit/>
          </a:bodyPr>
          <a:lstStyle/>
          <a:p>
            <a:r>
              <a:rPr lang="ja-JP" altLang="en-US" sz="3000" dirty="0">
                <a:latin typeface="HG丸ｺﾞｼｯｸM-PRO" panose="020F0600000000000000" pitchFamily="50" charset="-128"/>
                <a:ea typeface="HG丸ｺﾞｼｯｸM-PRO" panose="020F0600000000000000" pitchFamily="50" charset="-128"/>
              </a:rPr>
              <a:t>樹</a:t>
            </a:r>
            <a:r>
              <a:rPr lang="ja-JP" altLang="en-US" sz="3000">
                <a:latin typeface="HG丸ｺﾞｼｯｸM-PRO" panose="020F0600000000000000" pitchFamily="50" charset="-128"/>
                <a:ea typeface="HG丸ｺﾞｼｯｸM-PRO" panose="020F0600000000000000" pitchFamily="50" charset="-128"/>
              </a:rPr>
              <a:t>楽 加納の</a:t>
            </a:r>
            <a:r>
              <a:rPr lang="ja-JP" altLang="en-US" sz="3000" dirty="0">
                <a:latin typeface="HG丸ｺﾞｼｯｸM-PRO" panose="020F0600000000000000" pitchFamily="50" charset="-128"/>
                <a:ea typeface="HG丸ｺﾞｼｯｸM-PRO" panose="020F0600000000000000" pitchFamily="50" charset="-128"/>
              </a:rPr>
              <a:t>お泊りデイサービスは・・・・</a:t>
            </a:r>
            <a:endParaRPr kumimoji="1" lang="ja-JP" altLang="en-US" sz="3000" dirty="0">
              <a:latin typeface="HG丸ｺﾞｼｯｸM-PRO" panose="020F0600000000000000" pitchFamily="50" charset="-128"/>
              <a:ea typeface="HG丸ｺﾞｼｯｸM-PRO" panose="020F0600000000000000" pitchFamily="50" charset="-128"/>
            </a:endParaRPr>
          </a:p>
        </p:txBody>
      </p:sp>
      <p:sp>
        <p:nvSpPr>
          <p:cNvPr id="5" name="テキスト ボックス 4"/>
          <p:cNvSpPr txBox="1"/>
          <p:nvPr/>
        </p:nvSpPr>
        <p:spPr>
          <a:xfrm>
            <a:off x="179512" y="1407680"/>
            <a:ext cx="8782797" cy="707886"/>
          </a:xfrm>
          <a:prstGeom prst="rect">
            <a:avLst/>
          </a:prstGeom>
          <a:noFill/>
        </p:spPr>
        <p:txBody>
          <a:bodyPr wrap="square" rtlCol="0">
            <a:spAutoFit/>
          </a:bodyPr>
          <a:lstStyle/>
          <a:p>
            <a:r>
              <a:rPr lang="ja-JP" altLang="en-US" sz="4000" dirty="0">
                <a:latin typeface="HG丸ｺﾞｼｯｸM-PRO" panose="020F0600000000000000" pitchFamily="50" charset="-128"/>
                <a:ea typeface="HG丸ｺﾞｼｯｸM-PRO" panose="020F0600000000000000" pitchFamily="50" charset="-128"/>
              </a:rPr>
              <a:t>利用者様の在宅生活への復帰を支援</a:t>
            </a:r>
            <a:endParaRPr kumimoji="1" lang="ja-JP" altLang="en-US" sz="4000" dirty="0">
              <a:latin typeface="HG丸ｺﾞｼｯｸM-PRO" panose="020F0600000000000000" pitchFamily="50" charset="-128"/>
              <a:ea typeface="HG丸ｺﾞｼｯｸM-PRO" panose="020F0600000000000000" pitchFamily="50" charset="-128"/>
            </a:endParaRPr>
          </a:p>
        </p:txBody>
      </p:sp>
      <p:sp>
        <p:nvSpPr>
          <p:cNvPr id="7" name="テキスト ボックス 6"/>
          <p:cNvSpPr txBox="1"/>
          <p:nvPr/>
        </p:nvSpPr>
        <p:spPr>
          <a:xfrm>
            <a:off x="6372200" y="2115566"/>
            <a:ext cx="2880320" cy="553998"/>
          </a:xfrm>
          <a:prstGeom prst="rect">
            <a:avLst/>
          </a:prstGeom>
          <a:noFill/>
        </p:spPr>
        <p:txBody>
          <a:bodyPr wrap="square" rtlCol="0">
            <a:spAutoFit/>
          </a:bodyPr>
          <a:lstStyle/>
          <a:p>
            <a:r>
              <a:rPr kumimoji="1" lang="ja-JP" altLang="en-US" sz="3000" dirty="0">
                <a:latin typeface="HG丸ｺﾞｼｯｸM-PRO" panose="020F0600000000000000" pitchFamily="50" charset="-128"/>
                <a:ea typeface="HG丸ｺﾞｼｯｸM-PRO" panose="020F0600000000000000" pitchFamily="50" charset="-128"/>
              </a:rPr>
              <a:t>をいたします！</a:t>
            </a:r>
          </a:p>
        </p:txBody>
      </p:sp>
      <p:sp>
        <p:nvSpPr>
          <p:cNvPr id="8" name="テキスト ボックス 7"/>
          <p:cNvSpPr txBox="1"/>
          <p:nvPr/>
        </p:nvSpPr>
        <p:spPr>
          <a:xfrm>
            <a:off x="179512" y="2668437"/>
            <a:ext cx="8782797" cy="3416320"/>
          </a:xfrm>
          <a:prstGeom prst="rect">
            <a:avLst/>
          </a:prstGeom>
          <a:noFill/>
        </p:spPr>
        <p:txBody>
          <a:bodyPr wrap="square" rtlCol="0">
            <a:spAutoFit/>
          </a:bodyPr>
          <a:lstStyle/>
          <a:p>
            <a:r>
              <a:rPr kumimoji="1" lang="ja-JP" altLang="en-US" dirty="0">
                <a:latin typeface="HG丸ｺﾞｼｯｸM-PRO" panose="020F0600000000000000" pitchFamily="50" charset="-128"/>
                <a:ea typeface="HG丸ｺﾞｼｯｸM-PRO" panose="020F0600000000000000" pitchFamily="50" charset="-128"/>
              </a:rPr>
              <a:t>そのためにも！！　樹</a:t>
            </a:r>
            <a:r>
              <a:rPr kumimoji="1" lang="ja-JP" altLang="en-US">
                <a:latin typeface="HG丸ｺﾞｼｯｸM-PRO" panose="020F0600000000000000" pitchFamily="50" charset="-128"/>
                <a:ea typeface="HG丸ｺﾞｼｯｸM-PRO" panose="020F0600000000000000" pitchFamily="50" charset="-128"/>
              </a:rPr>
              <a:t>楽 </a:t>
            </a:r>
            <a:r>
              <a:rPr lang="ja-JP" altLang="en-US">
                <a:latin typeface="HG丸ｺﾞｼｯｸM-PRO" panose="020F0600000000000000" pitchFamily="50" charset="-128"/>
                <a:ea typeface="HG丸ｺﾞｼｯｸM-PRO" panose="020F0600000000000000" pitchFamily="50" charset="-128"/>
              </a:rPr>
              <a:t>加納</a:t>
            </a:r>
            <a:r>
              <a:rPr kumimoji="1" lang="en-US" altLang="ja-JP" dirty="0">
                <a:latin typeface="HG丸ｺﾞｼｯｸM-PRO" panose="020F0600000000000000" pitchFamily="50" charset="-128"/>
                <a:ea typeface="HG丸ｺﾞｼｯｸM-PRO" panose="020F0600000000000000" pitchFamily="50" charset="-128"/>
              </a:rPr>
              <a:t>【</a:t>
            </a:r>
            <a:r>
              <a:rPr kumimoji="1" lang="ja-JP" altLang="en-US" b="1" dirty="0">
                <a:solidFill>
                  <a:srgbClr val="FF0000"/>
                </a:solidFill>
                <a:latin typeface="HG丸ｺﾞｼｯｸM-PRO" panose="020F0600000000000000" pitchFamily="50" charset="-128"/>
                <a:ea typeface="HG丸ｺﾞｼｯｸM-PRO" panose="020F0600000000000000" pitchFamily="50" charset="-128"/>
              </a:rPr>
              <a:t>７つのプログラム</a:t>
            </a:r>
            <a:r>
              <a:rPr lang="en-US" altLang="ja-JP" dirty="0">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を提供いたします。</a:t>
            </a:r>
            <a:endParaRPr kumimoji="1"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①生活リズムを整える。</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②</a:t>
            </a:r>
            <a:r>
              <a:rPr kumimoji="1" lang="ja-JP" altLang="en-US" dirty="0">
                <a:latin typeface="HG丸ｺﾞｼｯｸM-PRO" panose="020F0600000000000000" pitchFamily="50" charset="-128"/>
                <a:ea typeface="HG丸ｺﾞｼｯｸM-PRO" panose="020F0600000000000000" pitchFamily="50" charset="-128"/>
              </a:rPr>
              <a:t>栄養を摂る（水分管理、食事はご本人のペースで。出来得る限り自己摂取で。）</a:t>
            </a:r>
            <a:endParaRPr kumimoji="1"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③他利用者様やスタッフとの交流（コミュニケーション）を図る</a:t>
            </a:r>
            <a:endParaRPr kumimoji="1"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④生活リハビリの実施（洗濯物たたみ、洗濯物干し、配膳、調理のお手伝い等）</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⑤外出レクリエーション（買い物、散歩等）</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⑥食事レク（施設内での食事作り、外食）</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⑦通院サポート（健康・服薬管理）</a:t>
            </a:r>
            <a:endParaRPr lang="en-US" altLang="ja-JP" dirty="0">
              <a:latin typeface="HG丸ｺﾞｼｯｸM-PRO" panose="020F0600000000000000" pitchFamily="50" charset="-128"/>
              <a:ea typeface="HG丸ｺﾞｼｯｸM-PRO" panose="020F0600000000000000" pitchFamily="50" charset="-128"/>
            </a:endParaRPr>
          </a:p>
          <a:p>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お泊りデイサービスを利用することで継続的な支援を行い、日々の状況を把握することで、利用者様に合わせた支援＝</a:t>
            </a:r>
            <a:r>
              <a:rPr lang="ja-JP" altLang="en-US" dirty="0">
                <a:solidFill>
                  <a:srgbClr val="FF0000"/>
                </a:solidFill>
                <a:latin typeface="HG丸ｺﾞｼｯｸM-PRO" panose="020F0600000000000000" pitchFamily="50" charset="-128"/>
                <a:ea typeface="HG丸ｺﾞｼｯｸM-PRO" panose="020F0600000000000000" pitchFamily="50" charset="-128"/>
              </a:rPr>
              <a:t>「個別対応力の</a:t>
            </a:r>
            <a:r>
              <a:rPr lang="en-US" altLang="ja-JP" dirty="0">
                <a:solidFill>
                  <a:srgbClr val="FF0000"/>
                </a:solidFill>
                <a:latin typeface="HG丸ｺﾞｼｯｸM-PRO" panose="020F0600000000000000" pitchFamily="50" charset="-128"/>
                <a:ea typeface="HG丸ｺﾞｼｯｸM-PRO" panose="020F0600000000000000" pitchFamily="50" charset="-128"/>
              </a:rPr>
              <a:t>UP</a:t>
            </a:r>
            <a:r>
              <a:rPr lang="ja-JP" altLang="en-US" dirty="0">
                <a:solidFill>
                  <a:srgbClr val="FF0000"/>
                </a:solidFill>
                <a:latin typeface="HG丸ｺﾞｼｯｸM-PRO" panose="020F0600000000000000" pitchFamily="50" charset="-128"/>
                <a:ea typeface="HG丸ｺﾞｼｯｸM-PRO" panose="020F0600000000000000" pitchFamily="50" charset="-128"/>
              </a:rPr>
              <a:t>」</a:t>
            </a:r>
            <a:r>
              <a:rPr lang="ja-JP" altLang="en-US" dirty="0">
                <a:latin typeface="HG丸ｺﾞｼｯｸM-PRO" panose="020F0600000000000000" pitchFamily="50" charset="-128"/>
                <a:ea typeface="HG丸ｺﾞｼｯｸM-PRO" panose="020F0600000000000000" pitchFamily="50" charset="-128"/>
              </a:rPr>
              <a:t>。そして、</a:t>
            </a:r>
            <a:r>
              <a:rPr lang="en-US" altLang="ja-JP" dirty="0">
                <a:latin typeface="HG丸ｺﾞｼｯｸM-PRO" panose="020F0600000000000000" pitchFamily="50" charset="-128"/>
                <a:ea typeface="HG丸ｺﾞｼｯｸM-PRO" panose="020F0600000000000000" pitchFamily="50" charset="-128"/>
              </a:rPr>
              <a:t>ADL</a:t>
            </a:r>
            <a:r>
              <a:rPr lang="ja-JP" altLang="en-US" dirty="0">
                <a:latin typeface="HG丸ｺﾞｼｯｸM-PRO" panose="020F0600000000000000" pitchFamily="50" charset="-128"/>
                <a:ea typeface="HG丸ｺﾞｼｯｸM-PRO" panose="020F0600000000000000" pitchFamily="50" charset="-128"/>
              </a:rPr>
              <a:t>又は</a:t>
            </a:r>
            <a:r>
              <a:rPr lang="en-US" altLang="ja-JP" dirty="0">
                <a:latin typeface="HG丸ｺﾞｼｯｸM-PRO" panose="020F0600000000000000" pitchFamily="50" charset="-128"/>
                <a:ea typeface="HG丸ｺﾞｼｯｸM-PRO" panose="020F0600000000000000" pitchFamily="50" charset="-128"/>
              </a:rPr>
              <a:t>IADL</a:t>
            </a:r>
            <a:r>
              <a:rPr lang="ja-JP" altLang="en-US" dirty="0">
                <a:latin typeface="HG丸ｺﾞｼｯｸM-PRO" panose="020F0600000000000000" pitchFamily="50" charset="-128"/>
                <a:ea typeface="HG丸ｺﾞｼｯｸM-PRO" panose="020F0600000000000000" pitchFamily="50" charset="-128"/>
              </a:rPr>
              <a:t>の維持・向上に努めることができます。</a:t>
            </a:r>
            <a:endParaRPr lang="en-US" altLang="ja-JP"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257181396"/>
      </p:ext>
    </p:extLst>
  </p:cSld>
  <p:clrMapOvr>
    <a:masterClrMapping/>
  </p:clrMapOvr>
  <p:transition>
    <p:newsflash/>
    <p:sndAc>
      <p:stSnd>
        <p:snd r:embed="rId3" name="laser.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179512" y="836712"/>
            <a:ext cx="8602560" cy="492443"/>
          </a:xfrm>
          <a:prstGeom prst="rect">
            <a:avLst/>
          </a:prstGeom>
          <a:noFill/>
        </p:spPr>
        <p:txBody>
          <a:bodyPr wrap="square" rtlCol="0">
            <a:spAutoFit/>
          </a:bodyPr>
          <a:lstStyle/>
          <a:p>
            <a:r>
              <a:rPr lang="ja-JP" altLang="en-US" sz="2600" dirty="0">
                <a:latin typeface="HG丸ｺﾞｼｯｸM-PRO" panose="020F0600000000000000" pitchFamily="50" charset="-128"/>
                <a:ea typeface="HG丸ｺﾞｼｯｸM-PRO" panose="020F0600000000000000" pitchFamily="50" charset="-128"/>
              </a:rPr>
              <a:t>「自分でも出来る！！」という意識付けに重視</a:t>
            </a:r>
            <a:endParaRPr kumimoji="1" lang="ja-JP" altLang="en-US" sz="2600" dirty="0">
              <a:latin typeface="HG丸ｺﾞｼｯｸM-PRO" panose="020F0600000000000000" pitchFamily="50" charset="-128"/>
              <a:ea typeface="HG丸ｺﾞｼｯｸM-PRO" panose="020F0600000000000000" pitchFamily="50" charset="-128"/>
            </a:endParaRPr>
          </a:p>
        </p:txBody>
      </p:sp>
      <p:grpSp>
        <p:nvGrpSpPr>
          <p:cNvPr id="8" name="グループ化 7"/>
          <p:cNvGrpSpPr/>
          <p:nvPr/>
        </p:nvGrpSpPr>
        <p:grpSpPr>
          <a:xfrm>
            <a:off x="494237" y="2122011"/>
            <a:ext cx="7834173" cy="2664296"/>
            <a:chOff x="194211" y="2420888"/>
            <a:chExt cx="7834173" cy="2664296"/>
          </a:xfrm>
        </p:grpSpPr>
        <p:sp>
          <p:nvSpPr>
            <p:cNvPr id="5" name="正方形/長方形 4"/>
            <p:cNvSpPr/>
            <p:nvPr/>
          </p:nvSpPr>
          <p:spPr>
            <a:xfrm>
              <a:off x="194211" y="3501008"/>
              <a:ext cx="7834173" cy="108012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latin typeface="HG丸ｺﾞｼｯｸM-PRO" panose="020F0600000000000000" pitchFamily="50" charset="-128"/>
                  <a:ea typeface="HG丸ｺﾞｼｯｸM-PRO" panose="020F0600000000000000" pitchFamily="50" charset="-128"/>
                </a:rPr>
                <a:t>入浴→洗身・洗髪はご自身で。</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背中や手の届かないところ、洗え切れていない部分は、</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介助させて頂きます。</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p:txBody>
        </p:sp>
        <p:sp>
          <p:nvSpPr>
            <p:cNvPr id="2" name="正方形/長方形 1"/>
            <p:cNvSpPr/>
            <p:nvPr/>
          </p:nvSpPr>
          <p:spPr>
            <a:xfrm>
              <a:off x="200018" y="2420888"/>
              <a:ext cx="7828366" cy="1080120"/>
            </a:xfrm>
            <a:prstGeom prst="rect">
              <a:avLst/>
            </a:prstGeom>
            <a:solidFill>
              <a:srgbClr val="FDBEB1"/>
            </a:solidFill>
            <a:ln>
              <a:solidFill>
                <a:srgbClr val="FDBE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latin typeface="HG丸ｺﾞｼｯｸM-PRO" panose="020F0600000000000000" pitchFamily="50" charset="-128"/>
                  <a:ea typeface="HG丸ｺﾞｼｯｸM-PRO" panose="020F0600000000000000" pitchFamily="50" charset="-128"/>
                </a:rPr>
                <a:t>食事→食事の盛付け</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配膳・食器、食器の色の選択</a:t>
              </a:r>
              <a:endParaRPr lang="en-US" altLang="ja-JP" dirty="0">
                <a:solidFill>
                  <a:schemeClr val="tx1"/>
                </a:solidFill>
                <a:latin typeface="HG丸ｺﾞｼｯｸM-PRO" panose="020F0600000000000000" pitchFamily="50" charset="-128"/>
                <a:ea typeface="HG丸ｺﾞｼｯｸM-PRO" panose="020F0600000000000000" pitchFamily="50" charset="-128"/>
              </a:endParaRPr>
            </a:p>
            <a:p>
              <a:r>
                <a:rPr lang="ja-JP" altLang="en-US" dirty="0">
                  <a:solidFill>
                    <a:schemeClr val="tx1"/>
                  </a:solidFill>
                  <a:latin typeface="HG丸ｺﾞｼｯｸM-PRO" panose="020F0600000000000000" pitchFamily="50" charset="-128"/>
                  <a:ea typeface="HG丸ｺﾞｼｯｸM-PRO" panose="020F0600000000000000" pitchFamily="50" charset="-128"/>
                </a:rPr>
                <a:t>　　　食事は自己摂取する。⇒手先の機能訓練</a:t>
              </a:r>
              <a:r>
                <a:rPr lang="en-US" altLang="ja-JP" dirty="0">
                  <a:solidFill>
                    <a:schemeClr val="tx1"/>
                  </a:solidFill>
                  <a:latin typeface="HG丸ｺﾞｼｯｸM-PRO" panose="020F0600000000000000" pitchFamily="50" charset="-128"/>
                  <a:ea typeface="HG丸ｺﾞｼｯｸM-PRO" panose="020F0600000000000000" pitchFamily="50" charset="-128"/>
                </a:rPr>
                <a:t>+</a:t>
              </a:r>
              <a:r>
                <a:rPr lang="ja-JP" altLang="en-US" dirty="0">
                  <a:solidFill>
                    <a:schemeClr val="tx1"/>
                  </a:solidFill>
                  <a:latin typeface="HG丸ｺﾞｼｯｸM-PRO" panose="020F0600000000000000" pitchFamily="50" charset="-128"/>
                  <a:ea typeface="HG丸ｺﾞｼｯｸM-PRO" panose="020F0600000000000000" pitchFamily="50" charset="-128"/>
                </a:rPr>
                <a:t>脳に刺激を与えます。</a:t>
              </a:r>
              <a:r>
                <a:rPr lang="ja-JP" altLang="en-US" dirty="0">
                  <a:latin typeface="HG丸ｺﾞｼｯｸM-PRO" panose="020F0600000000000000" pitchFamily="50" charset="-128"/>
                  <a:ea typeface="HG丸ｺﾞｼｯｸM-PRO" panose="020F0600000000000000" pitchFamily="50" charset="-128"/>
                </a:rPr>
                <a:t>　</a:t>
              </a:r>
              <a:endParaRPr lang="en-US" altLang="ja-JP" dirty="0">
                <a:latin typeface="HG丸ｺﾞｼｯｸM-PRO" panose="020F0600000000000000" pitchFamily="50" charset="-128"/>
                <a:ea typeface="HG丸ｺﾞｼｯｸM-PRO" panose="020F0600000000000000" pitchFamily="50" charset="-128"/>
              </a:endParaRPr>
            </a:p>
          </p:txBody>
        </p:sp>
        <p:sp>
          <p:nvSpPr>
            <p:cNvPr id="6" name="正方形/長方形 5"/>
            <p:cNvSpPr/>
            <p:nvPr/>
          </p:nvSpPr>
          <p:spPr>
            <a:xfrm>
              <a:off x="194211" y="4592741"/>
              <a:ext cx="7834173" cy="492443"/>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テキスト ボックス 6"/>
          <p:cNvSpPr txBox="1"/>
          <p:nvPr/>
        </p:nvSpPr>
        <p:spPr>
          <a:xfrm>
            <a:off x="195507" y="1454484"/>
            <a:ext cx="8928992" cy="400110"/>
          </a:xfrm>
          <a:prstGeom prst="rect">
            <a:avLst/>
          </a:prstGeom>
          <a:noFill/>
        </p:spPr>
        <p:txBody>
          <a:bodyPr wrap="square" rtlCol="0">
            <a:spAutoFit/>
          </a:bodyPr>
          <a:lstStyle/>
          <a:p>
            <a:r>
              <a:rPr lang="ja-JP" altLang="en-US" sz="2000">
                <a:latin typeface="HG丸ｺﾞｼｯｸM-PRO" panose="020F0600000000000000" pitchFamily="50" charset="-128"/>
                <a:ea typeface="HG丸ｺﾞｼｯｸM-PRO" panose="020F0600000000000000" pitchFamily="50" charset="-128"/>
              </a:rPr>
              <a:t>利用者</a:t>
            </a:r>
            <a:r>
              <a:rPr lang="ja-JP" altLang="en-US" sz="2000" dirty="0">
                <a:latin typeface="HG丸ｺﾞｼｯｸM-PRO" panose="020F0600000000000000" pitchFamily="50" charset="-128"/>
                <a:ea typeface="HG丸ｺﾞｼｯｸM-PRO" panose="020F0600000000000000" pitchFamily="50" charset="-128"/>
              </a:rPr>
              <a:t>様ご自身で出来ること・取り組みたい</a:t>
            </a:r>
            <a:r>
              <a:rPr lang="ja-JP" altLang="en-US" sz="2000">
                <a:latin typeface="HG丸ｺﾞｼｯｸM-PRO" panose="020F0600000000000000" pitchFamily="50" charset="-128"/>
                <a:ea typeface="HG丸ｺﾞｼｯｸM-PRO" panose="020F0600000000000000" pitchFamily="50" charset="-128"/>
              </a:rPr>
              <a:t>ことはご対</a:t>
            </a:r>
            <a:r>
              <a:rPr lang="ja-JP" altLang="en-US" sz="2000" dirty="0">
                <a:latin typeface="HG丸ｺﾞｼｯｸM-PRO" panose="020F0600000000000000" pitchFamily="50" charset="-128"/>
                <a:ea typeface="HG丸ｺﾞｼｯｸM-PRO" panose="020F0600000000000000" pitchFamily="50" charset="-128"/>
              </a:rPr>
              <a:t>応頂いて</a:t>
            </a:r>
            <a:r>
              <a:rPr lang="ja-JP" altLang="en-US" sz="2000">
                <a:latin typeface="HG丸ｺﾞｼｯｸM-PRO" panose="020F0600000000000000" pitchFamily="50" charset="-128"/>
                <a:ea typeface="HG丸ｺﾞｼｯｸM-PRO" panose="020F0600000000000000" pitchFamily="50" charset="-128"/>
              </a:rPr>
              <a:t>おります。</a:t>
            </a:r>
            <a:endParaRPr lang="en-US" altLang="ja-JP" sz="2000" dirty="0">
              <a:latin typeface="HG丸ｺﾞｼｯｸM-PRO" panose="020F0600000000000000" pitchFamily="50" charset="-128"/>
              <a:ea typeface="HG丸ｺﾞｼｯｸM-PRO" panose="020F0600000000000000" pitchFamily="50" charset="-128"/>
            </a:endParaRPr>
          </a:p>
        </p:txBody>
      </p:sp>
      <p:sp>
        <p:nvSpPr>
          <p:cNvPr id="4" name="正方形/長方形 3"/>
          <p:cNvSpPr/>
          <p:nvPr/>
        </p:nvSpPr>
        <p:spPr>
          <a:xfrm>
            <a:off x="494237" y="4354872"/>
            <a:ext cx="8386248" cy="369332"/>
          </a:xfrm>
          <a:prstGeom prst="rect">
            <a:avLst/>
          </a:prstGeom>
        </p:spPr>
        <p:txBody>
          <a:bodyPr wrap="square">
            <a:spAutoFit/>
          </a:bodyPr>
          <a:lstStyle/>
          <a:p>
            <a:r>
              <a:rPr lang="ja-JP" altLang="en-US" dirty="0">
                <a:latin typeface="HG丸ｺﾞｼｯｸM-PRO" panose="020F0600000000000000" pitchFamily="50" charset="-128"/>
                <a:ea typeface="HG丸ｺﾞｼｯｸM-PRO" panose="020F0600000000000000" pitchFamily="50" charset="-128"/>
              </a:rPr>
              <a:t>生活リハビリ→家庭菜園や庭いじり、洗濯物をたたむ、買い物、散歩</a:t>
            </a:r>
            <a:r>
              <a:rPr lang="en-US" altLang="ja-JP" dirty="0" err="1">
                <a:latin typeface="HG丸ｺﾞｼｯｸM-PRO" panose="020F0600000000000000" pitchFamily="50" charset="-128"/>
                <a:ea typeface="HG丸ｺﾞｼｯｸM-PRO" panose="020F0600000000000000" pitchFamily="50" charset="-128"/>
              </a:rPr>
              <a:t>etc</a:t>
            </a:r>
            <a:endParaRPr lang="en-US" altLang="ja-JP" dirty="0">
              <a:latin typeface="HG丸ｺﾞｼｯｸM-PRO" panose="020F0600000000000000" pitchFamily="50" charset="-128"/>
              <a:ea typeface="HG丸ｺﾞｼｯｸM-PRO" panose="020F0600000000000000" pitchFamily="50" charset="-128"/>
            </a:endParaRPr>
          </a:p>
        </p:txBody>
      </p:sp>
      <p:sp>
        <p:nvSpPr>
          <p:cNvPr id="11" name="テキスト ボックス 10"/>
          <p:cNvSpPr txBox="1"/>
          <p:nvPr/>
        </p:nvSpPr>
        <p:spPr>
          <a:xfrm>
            <a:off x="16296" y="4858928"/>
            <a:ext cx="8928992" cy="1384995"/>
          </a:xfrm>
          <a:prstGeom prst="rect">
            <a:avLst/>
          </a:prstGeom>
          <a:noFill/>
        </p:spPr>
        <p:txBody>
          <a:bodyPr wrap="square" rtlCol="0">
            <a:spAutoFit/>
          </a:bodyPr>
          <a:lstStyle/>
          <a:p>
            <a:pPr algn="ctr"/>
            <a:r>
              <a:rPr lang="ja-JP" altLang="en-US" dirty="0">
                <a:latin typeface="HG丸ｺﾞｼｯｸM-PRO" panose="020F0600000000000000" pitchFamily="50" charset="-128"/>
                <a:ea typeface="HG丸ｺﾞｼｯｸM-PRO" panose="020F0600000000000000" pitchFamily="50" charset="-128"/>
              </a:rPr>
              <a:t>日々のプログラムを</a:t>
            </a:r>
            <a:r>
              <a:rPr lang="ja-JP" altLang="en-US" sz="2000" u="sng" dirty="0">
                <a:latin typeface="HG丸ｺﾞｼｯｸM-PRO" panose="020F0600000000000000" pitchFamily="50" charset="-128"/>
                <a:ea typeface="HG丸ｺﾞｼｯｸM-PRO" panose="020F0600000000000000" pitchFamily="50" charset="-128"/>
              </a:rPr>
              <a:t>選択</a:t>
            </a:r>
            <a:r>
              <a:rPr lang="ja-JP" altLang="en-US" dirty="0">
                <a:latin typeface="HG丸ｺﾞｼｯｸM-PRO" panose="020F0600000000000000" pitchFamily="50" charset="-128"/>
                <a:ea typeface="HG丸ｺﾞｼｯｸM-PRO" panose="020F0600000000000000" pitchFamily="50" charset="-128"/>
              </a:rPr>
              <a:t>して頂き、出来ることを積極的に活動して頂く</a:t>
            </a:r>
            <a:endParaRPr lang="en-US" altLang="ja-JP" dirty="0">
              <a:latin typeface="HG丸ｺﾞｼｯｸM-PRO" panose="020F0600000000000000" pitchFamily="50" charset="-128"/>
              <a:ea typeface="HG丸ｺﾞｼｯｸM-PRO" panose="020F0600000000000000" pitchFamily="50" charset="-128"/>
            </a:endParaRPr>
          </a:p>
          <a:p>
            <a:pPr algn="ctr"/>
            <a:r>
              <a:rPr lang="en-US" altLang="ja-JP" sz="2400" dirty="0">
                <a:latin typeface="HG丸ｺﾞｼｯｸM-PRO" panose="020F0600000000000000" pitchFamily="50" charset="-128"/>
                <a:ea typeface="HG丸ｺﾞｼｯｸM-PRO" panose="020F0600000000000000" pitchFamily="50" charset="-128"/>
              </a:rPr>
              <a:t>+</a:t>
            </a:r>
          </a:p>
          <a:p>
            <a:pPr algn="ctr"/>
            <a:r>
              <a:rPr lang="ja-JP" altLang="en-US" sz="2200" dirty="0">
                <a:latin typeface="HG丸ｺﾞｼｯｸM-PRO" panose="020F0600000000000000" pitchFamily="50" charset="-128"/>
                <a:ea typeface="HG丸ｺﾞｼｯｸM-PRO" panose="020F0600000000000000" pitchFamily="50" charset="-128"/>
              </a:rPr>
              <a:t>目標</a:t>
            </a:r>
            <a:r>
              <a:rPr lang="ja-JP" altLang="en-US" dirty="0">
                <a:latin typeface="HG丸ｺﾞｼｯｸM-PRO" panose="020F0600000000000000" pitchFamily="50" charset="-128"/>
                <a:ea typeface="HG丸ｺﾞｼｯｸM-PRO" panose="020F0600000000000000" pitchFamily="50" charset="-128"/>
              </a:rPr>
              <a:t>をもつこと！！</a:t>
            </a:r>
            <a:endParaRPr lang="en-US" altLang="ja-JP" dirty="0">
              <a:latin typeface="HG丸ｺﾞｼｯｸM-PRO" panose="020F0600000000000000" pitchFamily="50" charset="-128"/>
              <a:ea typeface="HG丸ｺﾞｼｯｸM-PRO" panose="020F0600000000000000" pitchFamily="50" charset="-128"/>
            </a:endParaRPr>
          </a:p>
          <a:p>
            <a:pPr algn="ctr"/>
            <a:r>
              <a:rPr lang="ja-JP" altLang="en-US" dirty="0">
                <a:latin typeface="HG丸ｺﾞｼｯｸM-PRO" panose="020F0600000000000000" pitchFamily="50" charset="-128"/>
                <a:ea typeface="HG丸ｺﾞｼｯｸM-PRO" panose="020F0600000000000000" pitchFamily="50" charset="-128"/>
              </a:rPr>
              <a:t>（家に帰りたい、歩けるようになりたい、旅行に行きたい。など）</a:t>
            </a:r>
            <a:endParaRPr lang="en-US" altLang="ja-JP"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06888740"/>
      </p:ext>
    </p:extLst>
  </p:cSld>
  <p:clrMapOvr>
    <a:masterClrMapping/>
  </p:clrMapOvr>
  <p:transition>
    <p:newsflash/>
    <p:sndAc>
      <p:stSnd>
        <p:snd r:embed="rId2" name="laser.wav"/>
      </p:stSnd>
    </p:sndAc>
  </p:transition>
</p:sld>
</file>

<file path=ppt/theme/theme1.xml><?xml version="1.0" encoding="utf-8"?>
<a:theme xmlns:a="http://schemas.openxmlformats.org/drawingml/2006/main" name="テーマ1">
  <a:themeElements>
    <a:clrScheme name="通常タイ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通常タイプ">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通常タイプ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通常タイプ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通常タイプ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通常タイプ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通常タイプ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通常タイプ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通常タイプ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通常タイプ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通常タイプ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通常タイプ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通常タイプ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通常タイプ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TM04033925[[fn=しずく]]</Template>
  <TotalTime>1691</TotalTime>
  <Words>879</Words>
  <Application>Microsoft Macintosh PowerPoint</Application>
  <PresentationFormat>画面に合わせる (4:3)</PresentationFormat>
  <Paragraphs>178</Paragraphs>
  <Slides>13</Slides>
  <Notes>8</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13</vt:i4>
      </vt:variant>
    </vt:vector>
  </HeadingPairs>
  <TitlesOfParts>
    <vt:vector size="21" baseType="lpstr">
      <vt:lpstr>HGP創英角ﾎﾟｯﾌﾟ体</vt:lpstr>
      <vt:lpstr>HGS創英角ﾎﾟｯﾌﾟ体</vt:lpstr>
      <vt:lpstr>HG丸ｺﾞｼｯｸM-PRO</vt:lpstr>
      <vt:lpstr>HG丸ｺﾞｼｯｸM-PRO</vt:lpstr>
      <vt:lpstr>ＭＳ Ｐゴシック</vt:lpstr>
      <vt:lpstr>Arial</vt:lpstr>
      <vt:lpstr>Calibri</vt:lpstr>
      <vt:lpstr>テーマ1</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Windows ユーザー</dc:creator>
  <cp:lastModifiedBy>中西 克己</cp:lastModifiedBy>
  <cp:revision>163</cp:revision>
  <cp:lastPrinted>2019-07-23T07:37:33Z</cp:lastPrinted>
  <dcterms:created xsi:type="dcterms:W3CDTF">2013-07-03T01:02:10Z</dcterms:created>
  <dcterms:modified xsi:type="dcterms:W3CDTF">2019-07-23T07:50:59Z</dcterms:modified>
</cp:coreProperties>
</file>