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6858000" cy="9144000" type="screen4x3"/>
  <p:notesSz cx="7100888" cy="99996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1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DE9B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2748" y="66"/>
      </p:cViewPr>
      <p:guideLst>
        <p:guide orient="horz" pos="2881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7051" cy="499983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4022194" y="1"/>
            <a:ext cx="3077051" cy="499983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F3BEF40C-4D25-481E-9F8A-35E66A62036C}" type="datetimeFigureOut">
              <a:rPr kumimoji="1" lang="ja-JP" altLang="en-US" smtClean="0"/>
              <a:pPr/>
              <a:t>2023/9/5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2144713" y="750888"/>
            <a:ext cx="2811462" cy="37480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710089" y="4749840"/>
            <a:ext cx="5680710" cy="4499848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" y="9497945"/>
            <a:ext cx="3077051" cy="499983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4022194" y="9497945"/>
            <a:ext cx="3077051" cy="499983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4670A26E-082A-49B7-BE9F-64CDA44083D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0568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0A26E-082A-49B7-BE9F-64CDA44083D0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4071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B5F48-2C1C-482A-91A6-B4FFC01A53F7}" type="datetimeFigureOut">
              <a:rPr kumimoji="1" lang="ja-JP" altLang="en-US" smtClean="0"/>
              <a:pPr/>
              <a:t>2023/9/5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33A09-AF15-4A70-AD4B-95B7FD59BAD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B5F48-2C1C-482A-91A6-B4FFC01A53F7}" type="datetimeFigureOut">
              <a:rPr kumimoji="1" lang="ja-JP" altLang="en-US" smtClean="0"/>
              <a:pPr/>
              <a:t>2023/9/5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33A09-AF15-4A70-AD4B-95B7FD59BAD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50" y="366186"/>
            <a:ext cx="1543050" cy="7802033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42900" y="366186"/>
            <a:ext cx="4514850" cy="7802033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B5F48-2C1C-482A-91A6-B4FFC01A53F7}" type="datetimeFigureOut">
              <a:rPr kumimoji="1" lang="ja-JP" altLang="en-US" smtClean="0"/>
              <a:pPr/>
              <a:t>2023/9/5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33A09-AF15-4A70-AD4B-95B7FD59BAD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B5F48-2C1C-482A-91A6-B4FFC01A53F7}" type="datetimeFigureOut">
              <a:rPr kumimoji="1" lang="ja-JP" altLang="en-US" smtClean="0"/>
              <a:pPr/>
              <a:t>2023/9/5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33A09-AF15-4A70-AD4B-95B7FD59BAD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5875869"/>
            <a:ext cx="5829300" cy="181609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B5F48-2C1C-482A-91A6-B4FFC01A53F7}" type="datetimeFigureOut">
              <a:rPr kumimoji="1" lang="ja-JP" altLang="en-US" smtClean="0"/>
              <a:pPr/>
              <a:t>2023/9/5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33A09-AF15-4A70-AD4B-95B7FD59BAD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4290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8615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B5F48-2C1C-482A-91A6-B4FFC01A53F7}" type="datetimeFigureOut">
              <a:rPr kumimoji="1" lang="ja-JP" altLang="en-US" smtClean="0"/>
              <a:pPr/>
              <a:t>2023/9/5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33A09-AF15-4A70-AD4B-95B7FD59BAD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0" y="2046818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2900" y="2899834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3483773" y="2046818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3483773" y="2899834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B5F48-2C1C-482A-91A6-B4FFC01A53F7}" type="datetimeFigureOut">
              <a:rPr kumimoji="1" lang="ja-JP" altLang="en-US" smtClean="0"/>
              <a:pPr/>
              <a:t>2023/9/5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33A09-AF15-4A70-AD4B-95B7FD59BAD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B5F48-2C1C-482A-91A6-B4FFC01A53F7}" type="datetimeFigureOut">
              <a:rPr kumimoji="1" lang="ja-JP" altLang="en-US" smtClean="0"/>
              <a:pPr/>
              <a:t>2023/9/5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33A09-AF15-4A70-AD4B-95B7FD59BAD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B5F48-2C1C-482A-91A6-B4FFC01A53F7}" type="datetimeFigureOut">
              <a:rPr kumimoji="1" lang="ja-JP" altLang="en-US" smtClean="0"/>
              <a:pPr/>
              <a:t>2023/9/5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33A09-AF15-4A70-AD4B-95B7FD59BAD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4" y="364068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681291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42904" y="1913468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B5F48-2C1C-482A-91A6-B4FFC01A53F7}" type="datetimeFigureOut">
              <a:rPr kumimoji="1" lang="ja-JP" altLang="en-US" smtClean="0"/>
              <a:pPr/>
              <a:t>2023/9/5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33A09-AF15-4A70-AD4B-95B7FD59BAD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400802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B5F48-2C1C-482A-91A6-B4FFC01A53F7}" type="datetimeFigureOut">
              <a:rPr kumimoji="1" lang="ja-JP" altLang="en-US" smtClean="0"/>
              <a:pPr/>
              <a:t>2023/9/5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33A09-AF15-4A70-AD4B-95B7FD59BAD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342900" y="8475135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B5F48-2C1C-482A-91A6-B4FFC01A53F7}" type="datetimeFigureOut">
              <a:rPr kumimoji="1" lang="ja-JP" altLang="en-US" smtClean="0"/>
              <a:pPr/>
              <a:t>2023/9/5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2343150" y="8475135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4914900" y="8475135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33A09-AF15-4A70-AD4B-95B7FD59BAD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5000" t="-3000" r="-5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角丸四角形 33"/>
          <p:cNvSpPr/>
          <p:nvPr/>
        </p:nvSpPr>
        <p:spPr>
          <a:xfrm>
            <a:off x="476672" y="467544"/>
            <a:ext cx="5904656" cy="8496944"/>
          </a:xfrm>
          <a:prstGeom prst="roundRect">
            <a:avLst>
              <a:gd name="adj" fmla="val 311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正方形/長方形 58"/>
          <p:cNvSpPr/>
          <p:nvPr/>
        </p:nvSpPr>
        <p:spPr>
          <a:xfrm>
            <a:off x="1052736" y="584200"/>
            <a:ext cx="4752528" cy="747440"/>
          </a:xfrm>
          <a:prstGeom prst="rect">
            <a:avLst/>
          </a:prstGeom>
          <a:solidFill>
            <a:srgbClr val="FFD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7" name="グループ化 36"/>
          <p:cNvGrpSpPr/>
          <p:nvPr/>
        </p:nvGrpSpPr>
        <p:grpSpPr>
          <a:xfrm>
            <a:off x="472075" y="5207043"/>
            <a:ext cx="5949280" cy="648072"/>
            <a:chOff x="46101" y="2555777"/>
            <a:chExt cx="6741368" cy="1152129"/>
          </a:xfrm>
        </p:grpSpPr>
        <p:sp>
          <p:nvSpPr>
            <p:cNvPr id="38" name="角丸四角形 37"/>
            <p:cNvSpPr/>
            <p:nvPr/>
          </p:nvSpPr>
          <p:spPr>
            <a:xfrm>
              <a:off x="46101" y="2555777"/>
              <a:ext cx="6741368" cy="1152129"/>
            </a:xfrm>
            <a:prstGeom prst="roundRect">
              <a:avLst>
                <a:gd name="adj" fmla="val 50000"/>
              </a:avLst>
            </a:prstGeom>
            <a:solidFill>
              <a:srgbClr val="00B05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角丸四角形 38"/>
            <p:cNvSpPr/>
            <p:nvPr/>
          </p:nvSpPr>
          <p:spPr>
            <a:xfrm>
              <a:off x="149822" y="2633290"/>
              <a:ext cx="6537192" cy="100811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800" b="1" dirty="0">
                  <a:solidFill>
                    <a:srgbClr val="002060"/>
                  </a:solidFill>
                  <a:latin typeface="HGP明朝E" pitchFamily="18" charset="-128"/>
                  <a:ea typeface="HGP明朝E" pitchFamily="18" charset="-128"/>
                </a:rPr>
                <a:t>明日からでもご利用いただけます</a:t>
              </a:r>
              <a:r>
                <a:rPr lang="en-US" altLang="ja-JP" sz="2800" b="1" dirty="0">
                  <a:solidFill>
                    <a:srgbClr val="002060"/>
                  </a:solidFill>
                  <a:latin typeface="HGP明朝E" pitchFamily="18" charset="-128"/>
                  <a:ea typeface="HGP明朝E" pitchFamily="18" charset="-128"/>
                </a:rPr>
                <a:t>!!</a:t>
              </a:r>
              <a:endParaRPr kumimoji="1" lang="ja-JP" altLang="en-US" sz="2800" b="1" dirty="0">
                <a:solidFill>
                  <a:srgbClr val="002060"/>
                </a:solidFill>
                <a:latin typeface="HGP明朝E" pitchFamily="18" charset="-128"/>
                <a:ea typeface="HGP明朝E" pitchFamily="18" charset="-128"/>
              </a:endParaRPr>
            </a:p>
          </p:txBody>
        </p:sp>
      </p:grpSp>
      <p:grpSp>
        <p:nvGrpSpPr>
          <p:cNvPr id="20" name="グループ化 19"/>
          <p:cNvGrpSpPr/>
          <p:nvPr/>
        </p:nvGrpSpPr>
        <p:grpSpPr>
          <a:xfrm>
            <a:off x="764704" y="2051720"/>
            <a:ext cx="5472608" cy="648072"/>
            <a:chOff x="0" y="1403648"/>
            <a:chExt cx="6741368" cy="1152128"/>
          </a:xfrm>
        </p:grpSpPr>
        <p:sp>
          <p:nvSpPr>
            <p:cNvPr id="18" name="角丸四角形 17"/>
            <p:cNvSpPr/>
            <p:nvPr/>
          </p:nvSpPr>
          <p:spPr>
            <a:xfrm>
              <a:off x="0" y="1403648"/>
              <a:ext cx="6741368" cy="1152128"/>
            </a:xfrm>
            <a:prstGeom prst="roundRect">
              <a:avLst>
                <a:gd name="adj" fmla="val 50000"/>
              </a:avLst>
            </a:prstGeom>
            <a:solidFill>
              <a:srgbClr val="00B05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角丸四角形 18"/>
            <p:cNvSpPr/>
            <p:nvPr/>
          </p:nvSpPr>
          <p:spPr>
            <a:xfrm>
              <a:off x="109003" y="1468372"/>
              <a:ext cx="6522342" cy="99524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3200" b="1" dirty="0">
                  <a:solidFill>
                    <a:srgbClr val="002060"/>
                  </a:solidFill>
                  <a:latin typeface="HGP明朝E" pitchFamily="18" charset="-128"/>
                  <a:ea typeface="HGP明朝E" pitchFamily="18" charset="-128"/>
                </a:rPr>
                <a:t>年末年始も営業します</a:t>
              </a:r>
              <a:r>
                <a:rPr kumimoji="1" lang="en-US" altLang="ja-JP" sz="3200" b="1" dirty="0">
                  <a:solidFill>
                    <a:srgbClr val="002060"/>
                  </a:solidFill>
                  <a:latin typeface="HGP明朝E" pitchFamily="18" charset="-128"/>
                  <a:ea typeface="HGP明朝E" pitchFamily="18" charset="-128"/>
                </a:rPr>
                <a:t>!!</a:t>
              </a:r>
              <a:endParaRPr kumimoji="1" lang="ja-JP" altLang="en-US" sz="3200" b="1" dirty="0">
                <a:solidFill>
                  <a:srgbClr val="002060"/>
                </a:solidFill>
                <a:latin typeface="HGP明朝E" pitchFamily="18" charset="-128"/>
                <a:ea typeface="HGP明朝E" pitchFamily="18" charset="-128"/>
              </a:endParaRPr>
            </a:p>
          </p:txBody>
        </p:sp>
      </p:grpSp>
      <p:sp>
        <p:nvSpPr>
          <p:cNvPr id="4" name="テキスト ボックス 3"/>
          <p:cNvSpPr txBox="1"/>
          <p:nvPr/>
        </p:nvSpPr>
        <p:spPr>
          <a:xfrm>
            <a:off x="1700808" y="899592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b="1" dirty="0"/>
              <a:t>樹楽（きらく） </a:t>
            </a:r>
            <a:r>
              <a:rPr lang="ja-JP" altLang="en-US" sz="2800" b="1" dirty="0" smtClean="0"/>
              <a:t>○○〇</a:t>
            </a:r>
            <a:endParaRPr lang="en-US" altLang="ja-JP" sz="2800" b="1" dirty="0"/>
          </a:p>
        </p:txBody>
      </p:sp>
      <p:sp>
        <p:nvSpPr>
          <p:cNvPr id="13" name="正方形/長方形 12"/>
          <p:cNvSpPr/>
          <p:nvPr/>
        </p:nvSpPr>
        <p:spPr>
          <a:xfrm>
            <a:off x="0" y="1403648"/>
            <a:ext cx="685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ja-JP" altLang="en-US" dirty="0"/>
              <a:t>平素は格別のお引き立てに預かり、厚く御礼申し上げます。</a:t>
            </a:r>
            <a:endParaRPr lang="en-US" altLang="ja-JP" dirty="0"/>
          </a:p>
          <a:p>
            <a:pPr algn="ctr">
              <a:spcBef>
                <a:spcPct val="0"/>
              </a:spcBef>
            </a:pPr>
            <a:r>
              <a:rPr lang="ja-JP" altLang="en-US" dirty="0">
                <a:latin typeface="Calibri" pitchFamily="34" charset="0"/>
              </a:rPr>
              <a:t>施設の紹介と致しまして、ご連絡させて頂きます。</a:t>
            </a:r>
            <a:endParaRPr lang="en-US" altLang="ja-JP" dirty="0"/>
          </a:p>
        </p:txBody>
      </p:sp>
      <p:sp>
        <p:nvSpPr>
          <p:cNvPr id="21" name="正方形/長方形 20"/>
          <p:cNvSpPr/>
          <p:nvPr/>
        </p:nvSpPr>
        <p:spPr>
          <a:xfrm>
            <a:off x="1191893" y="2777345"/>
            <a:ext cx="4887900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altLang="ja-JP" sz="3000" b="1" dirty="0">
                <a:ln w="12700">
                  <a:noFill/>
                  <a:prstDash val="solid"/>
                </a:ln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</a:t>
            </a:r>
            <a:r>
              <a:rPr lang="ja-JP" altLang="en-US" sz="3000" b="1" dirty="0">
                <a:ln w="12700">
                  <a:noFill/>
                  <a:prstDash val="solid"/>
                </a:ln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泊○○○○円～</a:t>
            </a:r>
            <a:r>
              <a:rPr lang="ja-JP" altLang="en-US" sz="2000" b="1" dirty="0">
                <a:ln w="12700">
                  <a:noFill/>
                  <a:prstDash val="solid"/>
                </a:ln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ご利用可能！</a:t>
            </a:r>
          </a:p>
        </p:txBody>
      </p:sp>
      <p:sp>
        <p:nvSpPr>
          <p:cNvPr id="26" name="正方形/長方形 25"/>
          <p:cNvSpPr/>
          <p:nvPr/>
        </p:nvSpPr>
        <p:spPr>
          <a:xfrm>
            <a:off x="-4129136" y="3938022"/>
            <a:ext cx="5832648" cy="972458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ja-JP" altLang="en-US" sz="1400" b="1" cap="none" spc="0" dirty="0">
              <a:ln w="12700">
                <a:noFill/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908720" y="509935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/>
              <a:t>お泊りができる小規模デイサービス</a:t>
            </a:r>
            <a:endParaRPr kumimoji="1" lang="en-US" altLang="ja-JP" sz="2400" dirty="0"/>
          </a:p>
        </p:txBody>
      </p:sp>
      <p:grpSp>
        <p:nvGrpSpPr>
          <p:cNvPr id="48" name="グループ化 47"/>
          <p:cNvGrpSpPr/>
          <p:nvPr/>
        </p:nvGrpSpPr>
        <p:grpSpPr>
          <a:xfrm>
            <a:off x="908720" y="2805917"/>
            <a:ext cx="413355" cy="466721"/>
            <a:chOff x="1412776" y="3044730"/>
            <a:chExt cx="413355" cy="466721"/>
          </a:xfrm>
        </p:grpSpPr>
        <p:pic>
          <p:nvPicPr>
            <p:cNvPr id="49" name="Picture 8" descr="C:\Users\mouse\Desktop\132750_jpg_wi\132750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12776" y="3131840"/>
              <a:ext cx="284708" cy="379611"/>
            </a:xfrm>
            <a:prstGeom prst="rect">
              <a:avLst/>
            </a:prstGeom>
            <a:noFill/>
          </p:spPr>
        </p:pic>
        <p:grpSp>
          <p:nvGrpSpPr>
            <p:cNvPr id="50" name="グループ化 45"/>
            <p:cNvGrpSpPr/>
            <p:nvPr/>
          </p:nvGrpSpPr>
          <p:grpSpPr>
            <a:xfrm>
              <a:off x="1726029" y="3044730"/>
              <a:ext cx="100102" cy="141112"/>
              <a:chOff x="1726029" y="3044730"/>
              <a:chExt cx="100102" cy="141112"/>
            </a:xfrm>
          </p:grpSpPr>
          <p:sp>
            <p:nvSpPr>
              <p:cNvPr id="51" name="二等辺三角形 50"/>
              <p:cNvSpPr/>
              <p:nvPr/>
            </p:nvSpPr>
            <p:spPr>
              <a:xfrm rot="13200479">
                <a:off x="1726029" y="3044730"/>
                <a:ext cx="63218" cy="116591"/>
              </a:xfrm>
              <a:prstGeom prst="triangl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b="1"/>
              </a:p>
            </p:txBody>
          </p:sp>
          <p:sp>
            <p:nvSpPr>
              <p:cNvPr id="52" name="二等辺三角形 51"/>
              <p:cNvSpPr/>
              <p:nvPr/>
            </p:nvSpPr>
            <p:spPr>
              <a:xfrm rot="15293537">
                <a:off x="1754455" y="3114166"/>
                <a:ext cx="50400" cy="92952"/>
              </a:xfrm>
              <a:prstGeom prst="triangl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b="1"/>
              </a:p>
            </p:txBody>
          </p:sp>
        </p:grpSp>
      </p:grpSp>
      <p:sp>
        <p:nvSpPr>
          <p:cNvPr id="58" name="正方形/長方形 57"/>
          <p:cNvSpPr/>
          <p:nvPr/>
        </p:nvSpPr>
        <p:spPr>
          <a:xfrm>
            <a:off x="782470" y="3784640"/>
            <a:ext cx="6037766" cy="13849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ja-JP" altLang="en-US" sz="1600" b="1" cap="none" spc="0" dirty="0">
                <a:ln w="12700">
                  <a:noFill/>
                  <a:prstDash val="solid"/>
                </a:ln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◆</a:t>
            </a:r>
            <a:r>
              <a:rPr lang="ja-JP" altLang="en-US" sz="1600" b="1" cap="none" spc="0" dirty="0">
                <a:ln w="12700">
                  <a:noFill/>
                  <a:prstDash val="solid"/>
                </a:ln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帰省や旅行などでデイやショートを探している。</a:t>
            </a:r>
            <a:endParaRPr lang="en-US" altLang="ja-JP" sz="1600" b="1" cap="none" spc="0" dirty="0">
              <a:ln w="12700">
                <a:noFill/>
                <a:prstDash val="solid"/>
              </a:ln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endParaRPr lang="en-US" altLang="ja-JP" sz="1000" b="1" dirty="0">
              <a:ln w="12700">
                <a:noFill/>
                <a:prstDash val="solid"/>
              </a:ln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600" b="1" dirty="0">
                <a:ln w="12700">
                  <a:noFill/>
                  <a:prstDash val="solid"/>
                </a:ln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◆</a:t>
            </a:r>
            <a:r>
              <a:rPr lang="ja-JP" altLang="en-US" sz="1600" b="1" dirty="0">
                <a:ln w="12700">
                  <a:noFill/>
                  <a:prstDash val="solid"/>
                </a:ln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予定がまだ確定できず、</a:t>
            </a:r>
            <a:r>
              <a:rPr lang="ja-JP" altLang="en-US" sz="1600" b="1" dirty="0">
                <a:ln w="12700">
                  <a:noFill/>
                  <a:prstDash val="solid"/>
                </a:ln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 </a:t>
            </a:r>
            <a:r>
              <a:rPr lang="ja-JP" altLang="en-US" sz="1600" b="1" dirty="0">
                <a:ln w="12700">
                  <a:noFill/>
                  <a:prstDash val="solid"/>
                </a:ln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連休の間の</a:t>
            </a:r>
            <a:r>
              <a:rPr lang="en-US" altLang="ja-JP" sz="1600" b="1" dirty="0">
                <a:ln w="12700">
                  <a:noFill/>
                  <a:prstDash val="solid"/>
                </a:ln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</a:t>
            </a:r>
            <a:r>
              <a:rPr lang="ja-JP" altLang="en-US" sz="1600" b="1" dirty="0">
                <a:ln w="12700">
                  <a:noFill/>
                  <a:prstDash val="solid"/>
                </a:ln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～</a:t>
            </a:r>
            <a:r>
              <a:rPr lang="en-US" altLang="ja-JP" sz="1600" b="1" dirty="0">
                <a:ln w="12700">
                  <a:noFill/>
                  <a:prstDash val="solid"/>
                </a:ln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</a:t>
            </a:r>
            <a:r>
              <a:rPr lang="ja-JP" altLang="en-US" sz="1600" b="1" dirty="0">
                <a:ln w="12700">
                  <a:noFill/>
                  <a:prstDash val="solid"/>
                </a:ln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日だけでも</a:t>
            </a:r>
            <a:endParaRPr lang="en-US" altLang="ja-JP" sz="1600" b="1" dirty="0">
              <a:ln w="12700">
                <a:noFill/>
                <a:prstDash val="solid"/>
              </a:ln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600" b="1" dirty="0">
                <a:ln w="12700">
                  <a:noFill/>
                  <a:prstDash val="solid"/>
                </a:ln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 利用ができないか。</a:t>
            </a:r>
            <a:endParaRPr lang="en-US" altLang="ja-JP" sz="1600" b="1" dirty="0">
              <a:ln w="12700">
                <a:noFill/>
                <a:prstDash val="solid"/>
              </a:ln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endParaRPr lang="en-US" altLang="ja-JP" sz="1000" b="1" dirty="0">
              <a:ln w="12700">
                <a:noFill/>
                <a:prstDash val="solid"/>
              </a:ln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600" b="1" dirty="0">
                <a:ln w="12700">
                  <a:noFill/>
                  <a:prstDash val="solid"/>
                </a:ln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◆</a:t>
            </a:r>
            <a:r>
              <a:rPr lang="ja-JP" altLang="en-US" sz="1600" b="1" cap="none" spc="0" dirty="0">
                <a:ln w="12700">
                  <a:noFill/>
                  <a:prstDash val="solid"/>
                </a:ln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いつも使っている入所施設が空いてない</a:t>
            </a:r>
            <a:r>
              <a:rPr lang="en-US" altLang="ja-JP" sz="1600" b="1" cap="none" spc="0" dirty="0">
                <a:ln w="12700">
                  <a:noFill/>
                  <a:prstDash val="solid"/>
                </a:ln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!</a:t>
            </a:r>
            <a:r>
              <a:rPr lang="ja-JP" altLang="en-US" sz="1600" b="1" cap="none" spc="0" dirty="0">
                <a:ln w="12700">
                  <a:noFill/>
                  <a:prstDash val="solid"/>
                </a:ln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！</a:t>
            </a:r>
            <a:endParaRPr lang="en-US" altLang="ja-JP" b="1" dirty="0">
              <a:ln w="12700">
                <a:noFill/>
                <a:prstDash val="solid"/>
              </a:ln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60" name="ホームベース 59"/>
          <p:cNvSpPr/>
          <p:nvPr/>
        </p:nvSpPr>
        <p:spPr>
          <a:xfrm>
            <a:off x="188640" y="179512"/>
            <a:ext cx="3096344" cy="288032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dirty="0">
                <a:solidFill>
                  <a:schemeClr val="tx1"/>
                </a:solidFill>
                <a:latin typeface="A-OTF 新ゴ Pro M" pitchFamily="34" charset="-128"/>
                <a:ea typeface="A-OTF 新ゴ Pro M" pitchFamily="34" charset="-128"/>
              </a:rPr>
              <a:t>ケアマネジャーの皆様へ</a:t>
            </a:r>
            <a:endParaRPr kumimoji="1" lang="ja-JP" altLang="en-US" dirty="0">
              <a:solidFill>
                <a:schemeClr val="tx1"/>
              </a:solidFill>
              <a:latin typeface="A-OTF 新ゴ Pro M" pitchFamily="34" charset="-128"/>
              <a:ea typeface="A-OTF 新ゴ Pro M" pitchFamily="34" charset="-128"/>
            </a:endParaRPr>
          </a:p>
        </p:txBody>
      </p:sp>
      <p:sp>
        <p:nvSpPr>
          <p:cNvPr id="43" name="正方形/長方形 42"/>
          <p:cNvSpPr/>
          <p:nvPr/>
        </p:nvSpPr>
        <p:spPr>
          <a:xfrm>
            <a:off x="786220" y="3390048"/>
            <a:ext cx="3439904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ja-JP" altLang="en-US" sz="1600" b="1" dirty="0">
                <a:ln w="12700">
                  <a:noFill/>
                  <a:prstDash val="solid"/>
                </a:ln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下記のようなお悩みありませんか？？</a:t>
            </a:r>
            <a:endParaRPr lang="en-US" altLang="ja-JP" b="1" dirty="0">
              <a:ln w="12700">
                <a:noFill/>
                <a:prstDash val="solid"/>
              </a:ln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4173694"/>
              </p:ext>
            </p:extLst>
          </p:nvPr>
        </p:nvGraphicFramePr>
        <p:xfrm>
          <a:off x="746088" y="6156804"/>
          <a:ext cx="5437830" cy="13675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26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126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126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180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1</a:t>
                      </a:r>
                      <a:r>
                        <a:rPr kumimoji="1" lang="ja-JP" altLang="en-US" sz="2000" dirty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泊</a:t>
                      </a:r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2</a:t>
                      </a:r>
                      <a:r>
                        <a:rPr kumimoji="1" lang="ja-JP" altLang="en-US" sz="2000" dirty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日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2</a:t>
                      </a:r>
                      <a:r>
                        <a:rPr kumimoji="1" lang="ja-JP" altLang="en-US" sz="2000" dirty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泊</a:t>
                      </a:r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3</a:t>
                      </a:r>
                      <a:r>
                        <a:rPr kumimoji="1" lang="ja-JP" altLang="en-US" sz="2000" dirty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日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7</a:t>
                      </a:r>
                      <a:r>
                        <a:rPr kumimoji="1" lang="ja-JP" altLang="en-US" sz="2000" dirty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泊</a:t>
                      </a:r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8</a:t>
                      </a:r>
                      <a:r>
                        <a:rPr kumimoji="1" lang="ja-JP" altLang="en-US" sz="2000" dirty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日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473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○○○○円～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○○○○円～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○○○○円～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473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○○○○円～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○○○○円～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○○○○円～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pSp>
        <p:nvGrpSpPr>
          <p:cNvPr id="2" name="グループ化 1"/>
          <p:cNvGrpSpPr/>
          <p:nvPr/>
        </p:nvGrpSpPr>
        <p:grpSpPr>
          <a:xfrm>
            <a:off x="508356" y="7590753"/>
            <a:ext cx="5841288" cy="1373476"/>
            <a:chOff x="513250" y="7380312"/>
            <a:chExt cx="5841288" cy="1373476"/>
          </a:xfrm>
        </p:grpSpPr>
        <p:pic>
          <p:nvPicPr>
            <p:cNvPr id="1028" name="Picture 4" descr="\\LANDISK-F27774\contents\◇◆前岡さん（売上＆経費関連）◇◆\PC共有用\作業データ\デザイン系\基本_DATA\ロゴ関連\樹楽ロゴ\樹楽ロゴ（パターン1）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13423" y="7551910"/>
              <a:ext cx="2448272" cy="1112123"/>
            </a:xfrm>
            <a:prstGeom prst="rect">
              <a:avLst/>
            </a:prstGeom>
            <a:noFill/>
          </p:spPr>
        </p:pic>
        <p:pic>
          <p:nvPicPr>
            <p:cNvPr id="1031" name="Picture 7" descr="C:\Users\mouse\Desktop\060918_jpg_wi\060918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30704" y="8161003"/>
              <a:ext cx="331064" cy="464461"/>
            </a:xfrm>
            <a:prstGeom prst="rect">
              <a:avLst/>
            </a:prstGeom>
            <a:noFill/>
          </p:spPr>
        </p:pic>
        <p:sp>
          <p:nvSpPr>
            <p:cNvPr id="33" name="角丸四角形 32"/>
            <p:cNvSpPr/>
            <p:nvPr/>
          </p:nvSpPr>
          <p:spPr>
            <a:xfrm>
              <a:off x="548680" y="7380312"/>
              <a:ext cx="5805858" cy="1283015"/>
            </a:xfrm>
            <a:prstGeom prst="roundRect">
              <a:avLst>
                <a:gd name="adj" fmla="val 10771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1" name="正方形/長方形 60"/>
            <p:cNvSpPr/>
            <p:nvPr/>
          </p:nvSpPr>
          <p:spPr>
            <a:xfrm>
              <a:off x="513250" y="7410763"/>
              <a:ext cx="3744416" cy="33855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ja-JP" sz="1400" dirty="0">
                  <a:ln w="12700">
                    <a:noFill/>
                    <a:prstDash val="solid"/>
                  </a:ln>
                  <a:latin typeface="+mj-lt"/>
                </a:rPr>
                <a:t>《</a:t>
              </a:r>
              <a:r>
                <a:rPr lang="ja-JP" altLang="en-US" sz="1400" b="1" dirty="0">
                  <a:ln w="12700">
                    <a:noFill/>
                    <a:prstDash val="solid"/>
                  </a:ln>
                  <a:latin typeface="+mj-lt"/>
                </a:rPr>
                <a:t>事業所番号：</a:t>
              </a:r>
              <a:r>
                <a:rPr lang="en-US" altLang="ja-JP" sz="1600" dirty="0"/>
                <a:t>1234567890》</a:t>
              </a:r>
              <a:r>
                <a:rPr lang="ja-JP" altLang="en-US" sz="1600" b="1" dirty="0">
                  <a:ln w="12700">
                    <a:noFill/>
                    <a:prstDash val="solid"/>
                  </a:ln>
                  <a:latin typeface="+mj-lt"/>
                </a:rPr>
                <a:t>　</a:t>
              </a:r>
              <a:endParaRPr lang="ja-JP" altLang="en-US" sz="1400" b="1" cap="none" spc="0" dirty="0">
                <a:ln w="12700">
                  <a:noFill/>
                  <a:prstDash val="solid"/>
                </a:ln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62" name="正方形/長方形 61"/>
            <p:cNvSpPr/>
            <p:nvPr/>
          </p:nvSpPr>
          <p:spPr>
            <a:xfrm>
              <a:off x="529734" y="7672354"/>
              <a:ext cx="2664296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ja-JP" altLang="en-US" sz="1400" b="1" dirty="0">
                  <a:latin typeface="ＭＳ ゴシック" pitchFamily="49" charset="-128"/>
                  <a:ea typeface="ＭＳ ゴシック" pitchFamily="49" charset="-128"/>
                </a:rPr>
                <a:t>樹楽　</a:t>
              </a:r>
              <a:r>
                <a:rPr lang="ja-JP" altLang="en-US" sz="1400" b="1" dirty="0">
                  <a:latin typeface="ＭＳ ゴシック" pitchFamily="49" charset="-128"/>
                  <a:ea typeface="ＭＳ ゴシック" pitchFamily="49" charset="-128"/>
                </a:rPr>
                <a:t>○○○</a:t>
              </a:r>
              <a:endParaRPr lang="en-US" altLang="ja-JP" sz="1400" b="1" dirty="0">
                <a:latin typeface="ＭＳ ゴシック" pitchFamily="49" charset="-128"/>
                <a:ea typeface="ＭＳ ゴシック" pitchFamily="49" charset="-128"/>
              </a:endParaRPr>
            </a:p>
            <a:p>
              <a:r>
                <a:rPr lang="ja-JP" altLang="en-US" sz="1400" b="1" dirty="0">
                  <a:latin typeface="ＭＳ ゴシック" pitchFamily="49" charset="-128"/>
                  <a:ea typeface="ＭＳ ゴシック" pitchFamily="49" charset="-128"/>
                </a:rPr>
                <a:t>所在地：</a:t>
              </a:r>
              <a:endParaRPr lang="ja-JP" altLang="en-US" sz="1400" b="1" cap="none" spc="0" dirty="0">
                <a:ln w="12700">
                  <a:noFill/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</a:endParaRPr>
            </a:p>
          </p:txBody>
        </p:sp>
        <p:sp>
          <p:nvSpPr>
            <p:cNvPr id="63" name="正方形/長方形 62"/>
            <p:cNvSpPr/>
            <p:nvPr/>
          </p:nvSpPr>
          <p:spPr>
            <a:xfrm>
              <a:off x="687442" y="8061291"/>
              <a:ext cx="3456384" cy="6924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ja-JP" sz="3900" b="1" cap="none" spc="0" dirty="0">
                  <a:ln w="12700">
                    <a:noFill/>
                    <a:prstDash val="solid"/>
                  </a:ln>
                  <a:solidFill>
                    <a:schemeClr val="tx1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000-111-2222</a:t>
              </a:r>
              <a:endParaRPr lang="ja-JP" altLang="en-US" sz="3900" b="1" cap="none" spc="0" dirty="0">
                <a:ln w="12700">
                  <a:noFill/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64" name="正方形/長方形 63"/>
            <p:cNvSpPr/>
            <p:nvPr/>
          </p:nvSpPr>
          <p:spPr>
            <a:xfrm>
              <a:off x="1667516" y="7688640"/>
              <a:ext cx="1440160" cy="30777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ja-JP" altLang="en-US" sz="1400" b="1" dirty="0">
                  <a:solidFill>
                    <a:sysClr val="windowText" lastClr="000000"/>
                  </a:solidFill>
                </a:rPr>
                <a:t> </a:t>
              </a:r>
              <a:r>
                <a:rPr lang="ja-JP" altLang="en-US" sz="1200" b="1" dirty="0">
                  <a:solidFill>
                    <a:sysClr val="windowText" lastClr="000000"/>
                  </a:solidFill>
                </a:rPr>
                <a:t>（</a:t>
              </a:r>
              <a:r>
                <a:rPr lang="ja-JP" altLang="en-US" sz="1200" b="1" cap="none" spc="0" dirty="0">
                  <a:ln>
                    <a:noFill/>
                  </a:ln>
                  <a:solidFill>
                    <a:sysClr val="windowText" lastClr="000000"/>
                  </a:solidFill>
                  <a:effectLst/>
                </a:rPr>
                <a:t>担当 </a:t>
              </a:r>
              <a:r>
                <a:rPr lang="en-US" altLang="ja-JP" sz="1200" b="1" cap="none" spc="0" dirty="0">
                  <a:ln>
                    <a:noFill/>
                  </a:ln>
                  <a:solidFill>
                    <a:sysClr val="windowText" lastClr="000000"/>
                  </a:solidFill>
                  <a:effectLst/>
                </a:rPr>
                <a:t>:</a:t>
              </a:r>
              <a:r>
                <a:rPr lang="ja-JP" altLang="en-US" sz="1200" b="1" dirty="0">
                  <a:solidFill>
                    <a:sysClr val="windowText" lastClr="000000"/>
                  </a:solidFill>
                </a:rPr>
                <a:t>○○）</a:t>
              </a:r>
              <a:endParaRPr lang="ja-JP" altLang="en-US" sz="1200" b="1" cap="none" spc="0" dirty="0">
                <a:ln w="12700">
                  <a:noFill/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sp>
        <p:nvSpPr>
          <p:cNvPr id="66" name="正方形/長方形 65"/>
          <p:cNvSpPr/>
          <p:nvPr/>
        </p:nvSpPr>
        <p:spPr>
          <a:xfrm>
            <a:off x="2883486" y="5873175"/>
            <a:ext cx="3439904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altLang="ja-JP" sz="1000" b="1" dirty="0">
                <a:ln w="12700">
                  <a:noFill/>
                  <a:prstDash val="solid"/>
                </a:ln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※</a:t>
            </a:r>
            <a:r>
              <a:rPr lang="ja-JP" altLang="en-US" sz="1000" b="1" dirty="0">
                <a:ln w="12700">
                  <a:noFill/>
                  <a:prstDash val="solid"/>
                </a:ln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上段　介護度１、下段　介護度５の利用負担額となります。</a:t>
            </a:r>
            <a:endParaRPr lang="en-US" altLang="ja-JP" sz="1000" b="1" dirty="0">
              <a:ln w="12700">
                <a:noFill/>
                <a:prstDash val="solid"/>
              </a:ln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1864</TotalTime>
  <Words>138</Words>
  <Application>Microsoft Office PowerPoint</Application>
  <PresentationFormat>画面に合わせる (4:3)</PresentationFormat>
  <Paragraphs>31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A-OTF 新ゴ Pro M</vt:lpstr>
      <vt:lpstr>HGPｺﾞｼｯｸM</vt:lpstr>
      <vt:lpstr>HGP明朝E</vt:lpstr>
      <vt:lpstr>ＭＳ Ｐゴシック</vt:lpstr>
      <vt:lpstr>ＭＳ ゴシック</vt:lpstr>
      <vt:lpstr>Arial</vt:lpstr>
      <vt:lpstr>Calibri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たまやん</dc:creator>
  <cp:lastModifiedBy>Windows ユーザー</cp:lastModifiedBy>
  <cp:revision>200</cp:revision>
  <dcterms:created xsi:type="dcterms:W3CDTF">2009-12-20T03:31:15Z</dcterms:created>
  <dcterms:modified xsi:type="dcterms:W3CDTF">2023-09-05T02:54:59Z</dcterms:modified>
</cp:coreProperties>
</file>